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601" r:id="rId3"/>
    <p:sldId id="579" r:id="rId4"/>
    <p:sldId id="577" r:id="rId5"/>
    <p:sldId id="602" r:id="rId6"/>
    <p:sldId id="603" r:id="rId7"/>
    <p:sldId id="604" r:id="rId8"/>
    <p:sldId id="605" r:id="rId9"/>
    <p:sldId id="606" r:id="rId10"/>
    <p:sldId id="599" r:id="rId11"/>
    <p:sldId id="595" r:id="rId12"/>
    <p:sldId id="596" r:id="rId13"/>
    <p:sldId id="597" r:id="rId14"/>
    <p:sldId id="598" r:id="rId15"/>
    <p:sldId id="489" r:id="rId16"/>
    <p:sldId id="581" r:id="rId17"/>
    <p:sldId id="582" r:id="rId18"/>
    <p:sldId id="589" r:id="rId19"/>
    <p:sldId id="593" r:id="rId20"/>
    <p:sldId id="584" r:id="rId21"/>
    <p:sldId id="600" r:id="rId22"/>
    <p:sldId id="586" r:id="rId23"/>
    <p:sldId id="607" r:id="rId24"/>
    <p:sldId id="608" r:id="rId25"/>
    <p:sldId id="609" r:id="rId26"/>
    <p:sldId id="610" r:id="rId27"/>
    <p:sldId id="611" r:id="rId28"/>
    <p:sldId id="612" r:id="rId29"/>
    <p:sldId id="613" r:id="rId30"/>
    <p:sldId id="614" r:id="rId31"/>
    <p:sldId id="615" r:id="rId32"/>
    <p:sldId id="616" r:id="rId33"/>
    <p:sldId id="617" r:id="rId34"/>
    <p:sldId id="618" r:id="rId35"/>
    <p:sldId id="619" r:id="rId36"/>
    <p:sldId id="620" r:id="rId37"/>
    <p:sldId id="621" r:id="rId38"/>
  </p:sldIdLst>
  <p:sldSz cx="9144000" cy="6858000" type="screen4x3"/>
  <p:notesSz cx="7010400" cy="9296400"/>
  <p:defaultTextStyle>
    <a:defPPr>
      <a:defRPr lang="es-MX"/>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ía José Roa" initials="MJR"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64A2"/>
    <a:srgbClr val="9BBB59"/>
    <a:srgbClr val="C00000"/>
    <a:srgbClr val="003366"/>
    <a:srgbClr val="6074C8"/>
    <a:srgbClr val="97A4DB"/>
    <a:srgbClr val="3366CC"/>
    <a:srgbClr val="114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0941" autoAdjust="0"/>
  </p:normalViewPr>
  <p:slideViewPr>
    <p:cSldViewPr>
      <p:cViewPr>
        <p:scale>
          <a:sx n="74" d="100"/>
          <a:sy n="74" d="100"/>
        </p:scale>
        <p:origin x="-1266" y="198"/>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os%20Alberto%20Ortiz\Research\Mesa%20BIS%20CEMLA%20RD\Info%20organizada%20BIS%20CEML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os%20Alberto%20Ortiz\Research\Mesa%20BIS%20CEMLA%20RD\Info%20organizada%20BIS%20CEML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os%20Alberto%20Ortiz\Research\Mesa%20BIS%20CEMLA%20RD\Info%20organizada%20BIS%20CEMLA.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os%20Alberto%20Ortiz\Research\Mesa%20BIS%20CEMLA%20RD\Info%20organizada%20BIS%20CEMLA.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os%20Alberto%20Ortiz\Research\Mesa%20BIS%20CEMLA%20RD\Info%20organizada%20BIS%20CEML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2"/>
          <c:order val="2"/>
          <c:tx>
            <c:strRef>
              <c:f>Hoja3!$G$2</c:f>
              <c:strCache>
                <c:ptCount val="1"/>
                <c:pt idx="0">
                  <c:v>Probability of high response (left axis)</c:v>
                </c:pt>
              </c:strCache>
            </c:strRef>
          </c:tx>
          <c:spPr>
            <a:ln>
              <a:solidFill>
                <a:srgbClr val="0070C0"/>
              </a:solidFill>
            </a:ln>
          </c:spPr>
          <c:marker>
            <c:symbol val="none"/>
          </c:marker>
          <c:cat>
            <c:numRef>
              <c:f>Hoja3!$A$67:$A$146</c:f>
              <c:numCache>
                <c:formatCode>General</c:formatCode>
                <c:ptCount val="80"/>
                <c:pt idx="0">
                  <c:v>1996</c:v>
                </c:pt>
                <c:pt idx="4">
                  <c:v>1997</c:v>
                </c:pt>
                <c:pt idx="8">
                  <c:v>1998</c:v>
                </c:pt>
                <c:pt idx="12">
                  <c:v>1999</c:v>
                </c:pt>
                <c:pt idx="16">
                  <c:v>2000</c:v>
                </c:pt>
                <c:pt idx="20">
                  <c:v>2001</c:v>
                </c:pt>
                <c:pt idx="24">
                  <c:v>2002</c:v>
                </c:pt>
                <c:pt idx="28">
                  <c:v>2003</c:v>
                </c:pt>
                <c:pt idx="32">
                  <c:v>2004</c:v>
                </c:pt>
                <c:pt idx="36">
                  <c:v>2005</c:v>
                </c:pt>
                <c:pt idx="40">
                  <c:v>2006</c:v>
                </c:pt>
                <c:pt idx="44">
                  <c:v>2007</c:v>
                </c:pt>
                <c:pt idx="48">
                  <c:v>2008</c:v>
                </c:pt>
                <c:pt idx="52">
                  <c:v>2009</c:v>
                </c:pt>
                <c:pt idx="56">
                  <c:v>2010</c:v>
                </c:pt>
                <c:pt idx="60">
                  <c:v>2011</c:v>
                </c:pt>
                <c:pt idx="64">
                  <c:v>2012</c:v>
                </c:pt>
                <c:pt idx="68">
                  <c:v>2013</c:v>
                </c:pt>
                <c:pt idx="72">
                  <c:v>2014</c:v>
                </c:pt>
                <c:pt idx="76">
                  <c:v>2015</c:v>
                </c:pt>
              </c:numCache>
            </c:numRef>
          </c:cat>
          <c:val>
            <c:numRef>
              <c:f>Hoja3!$G$67:$G$146</c:f>
              <c:numCache>
                <c:formatCode>General</c:formatCode>
                <c:ptCount val="80"/>
                <c:pt idx="1">
                  <c:v>2.39</c:v>
                </c:pt>
                <c:pt idx="2">
                  <c:v>6.829E-3</c:v>
                </c:pt>
                <c:pt idx="3">
                  <c:v>3.3186E-2</c:v>
                </c:pt>
                <c:pt idx="4">
                  <c:v>9.0302000000000004E-4</c:v>
                </c:pt>
                <c:pt idx="5">
                  <c:v>0.27999999999999997</c:v>
                </c:pt>
                <c:pt idx="6">
                  <c:v>0.95</c:v>
                </c:pt>
                <c:pt idx="7">
                  <c:v>6.9257000000000001E-21</c:v>
                </c:pt>
                <c:pt idx="8">
                  <c:v>1.6831000000000002E-13</c:v>
                </c:pt>
                <c:pt idx="9">
                  <c:v>3.4000000000000004</c:v>
                </c:pt>
                <c:pt idx="10">
                  <c:v>0.94000000000000006</c:v>
                </c:pt>
                <c:pt idx="11">
                  <c:v>5.4603000000000004E-17</c:v>
                </c:pt>
                <c:pt idx="12">
                  <c:v>1.6716E-28</c:v>
                </c:pt>
                <c:pt idx="13">
                  <c:v>0.12</c:v>
                </c:pt>
                <c:pt idx="14">
                  <c:v>89.149999999999991</c:v>
                </c:pt>
                <c:pt idx="15">
                  <c:v>97.48</c:v>
                </c:pt>
                <c:pt idx="16">
                  <c:v>99.32</c:v>
                </c:pt>
                <c:pt idx="17">
                  <c:v>99.570000000000007</c:v>
                </c:pt>
                <c:pt idx="18">
                  <c:v>99.550000000000011</c:v>
                </c:pt>
                <c:pt idx="19">
                  <c:v>99.53</c:v>
                </c:pt>
                <c:pt idx="20">
                  <c:v>99.86</c:v>
                </c:pt>
                <c:pt idx="21">
                  <c:v>99.83</c:v>
                </c:pt>
                <c:pt idx="22">
                  <c:v>99.42</c:v>
                </c:pt>
                <c:pt idx="23">
                  <c:v>99.74</c:v>
                </c:pt>
                <c:pt idx="24">
                  <c:v>99.59</c:v>
                </c:pt>
                <c:pt idx="25">
                  <c:v>98.18</c:v>
                </c:pt>
                <c:pt idx="26">
                  <c:v>83.49</c:v>
                </c:pt>
                <c:pt idx="27">
                  <c:v>1.7132000000000002E-3</c:v>
                </c:pt>
                <c:pt idx="28">
                  <c:v>3.0267000000000001E-17</c:v>
                </c:pt>
                <c:pt idx="29">
                  <c:v>1.8280999999999999E-2</c:v>
                </c:pt>
                <c:pt idx="30">
                  <c:v>36.549999999999997</c:v>
                </c:pt>
                <c:pt idx="31">
                  <c:v>88.24</c:v>
                </c:pt>
                <c:pt idx="32">
                  <c:v>97.22</c:v>
                </c:pt>
                <c:pt idx="33">
                  <c:v>99.47</c:v>
                </c:pt>
                <c:pt idx="34">
                  <c:v>99.82</c:v>
                </c:pt>
                <c:pt idx="35">
                  <c:v>99.92</c:v>
                </c:pt>
                <c:pt idx="36">
                  <c:v>99.87</c:v>
                </c:pt>
                <c:pt idx="37">
                  <c:v>99.960000000000008</c:v>
                </c:pt>
                <c:pt idx="38">
                  <c:v>99.97</c:v>
                </c:pt>
                <c:pt idx="39">
                  <c:v>99.97</c:v>
                </c:pt>
                <c:pt idx="40">
                  <c:v>99.95</c:v>
                </c:pt>
                <c:pt idx="41">
                  <c:v>99.850000000000009</c:v>
                </c:pt>
                <c:pt idx="42">
                  <c:v>99.94</c:v>
                </c:pt>
                <c:pt idx="43">
                  <c:v>99.99</c:v>
                </c:pt>
                <c:pt idx="44">
                  <c:v>100</c:v>
                </c:pt>
                <c:pt idx="45">
                  <c:v>100</c:v>
                </c:pt>
                <c:pt idx="46">
                  <c:v>100</c:v>
                </c:pt>
                <c:pt idx="47">
                  <c:v>100</c:v>
                </c:pt>
                <c:pt idx="48">
                  <c:v>100</c:v>
                </c:pt>
                <c:pt idx="49">
                  <c:v>100</c:v>
                </c:pt>
                <c:pt idx="50">
                  <c:v>100</c:v>
                </c:pt>
                <c:pt idx="51">
                  <c:v>99.91</c:v>
                </c:pt>
                <c:pt idx="52">
                  <c:v>99.839999999999989</c:v>
                </c:pt>
                <c:pt idx="53">
                  <c:v>99.97</c:v>
                </c:pt>
                <c:pt idx="54">
                  <c:v>100</c:v>
                </c:pt>
                <c:pt idx="55">
                  <c:v>100</c:v>
                </c:pt>
                <c:pt idx="56">
                  <c:v>100</c:v>
                </c:pt>
                <c:pt idx="57">
                  <c:v>100</c:v>
                </c:pt>
                <c:pt idx="58">
                  <c:v>100</c:v>
                </c:pt>
                <c:pt idx="59">
                  <c:v>100</c:v>
                </c:pt>
                <c:pt idx="60">
                  <c:v>100</c:v>
                </c:pt>
                <c:pt idx="61">
                  <c:v>100</c:v>
                </c:pt>
                <c:pt idx="62">
                  <c:v>99.99</c:v>
                </c:pt>
                <c:pt idx="63">
                  <c:v>100</c:v>
                </c:pt>
                <c:pt idx="64">
                  <c:v>100</c:v>
                </c:pt>
                <c:pt idx="65">
                  <c:v>100</c:v>
                </c:pt>
                <c:pt idx="66">
                  <c:v>100</c:v>
                </c:pt>
                <c:pt idx="67">
                  <c:v>100</c:v>
                </c:pt>
                <c:pt idx="68">
                  <c:v>100</c:v>
                </c:pt>
                <c:pt idx="69">
                  <c:v>100</c:v>
                </c:pt>
                <c:pt idx="70">
                  <c:v>100</c:v>
                </c:pt>
                <c:pt idx="71">
                  <c:v>100</c:v>
                </c:pt>
                <c:pt idx="72">
                  <c:v>100</c:v>
                </c:pt>
                <c:pt idx="73">
                  <c:v>100</c:v>
                </c:pt>
                <c:pt idx="74">
                  <c:v>99.99</c:v>
                </c:pt>
                <c:pt idx="75">
                  <c:v>100</c:v>
                </c:pt>
                <c:pt idx="76">
                  <c:v>99.98</c:v>
                </c:pt>
                <c:pt idx="77">
                  <c:v>99.58</c:v>
                </c:pt>
                <c:pt idx="78">
                  <c:v>98.47</c:v>
                </c:pt>
                <c:pt idx="79">
                  <c:v>100</c:v>
                </c:pt>
              </c:numCache>
            </c:numRef>
          </c:val>
          <c:smooth val="0"/>
        </c:ser>
        <c:dLbls>
          <c:showLegendKey val="0"/>
          <c:showVal val="0"/>
          <c:showCatName val="0"/>
          <c:showSerName val="0"/>
          <c:showPercent val="0"/>
          <c:showBubbleSize val="0"/>
        </c:dLbls>
        <c:marker val="1"/>
        <c:smooth val="0"/>
        <c:axId val="84842368"/>
        <c:axId val="56283520"/>
      </c:lineChart>
      <c:lineChart>
        <c:grouping val="standard"/>
        <c:varyColors val="0"/>
        <c:ser>
          <c:idx val="0"/>
          <c:order val="0"/>
          <c:tx>
            <c:strRef>
              <c:f>Hoja3!$C$2</c:f>
              <c:strCache>
                <c:ptCount val="1"/>
                <c:pt idx="0">
                  <c:v>Inflation</c:v>
                </c:pt>
              </c:strCache>
            </c:strRef>
          </c:tx>
          <c:spPr>
            <a:ln>
              <a:solidFill>
                <a:srgbClr val="FF0000"/>
              </a:solidFill>
            </a:ln>
          </c:spPr>
          <c:marker>
            <c:symbol val="none"/>
          </c:marker>
          <c:cat>
            <c:numRef>
              <c:f>Hoja3!$A$67:$A$146</c:f>
              <c:numCache>
                <c:formatCode>General</c:formatCode>
                <c:ptCount val="80"/>
                <c:pt idx="0">
                  <c:v>1996</c:v>
                </c:pt>
                <c:pt idx="4">
                  <c:v>1997</c:v>
                </c:pt>
                <c:pt idx="8">
                  <c:v>1998</c:v>
                </c:pt>
                <c:pt idx="12">
                  <c:v>1999</c:v>
                </c:pt>
                <c:pt idx="16">
                  <c:v>2000</c:v>
                </c:pt>
                <c:pt idx="20">
                  <c:v>2001</c:v>
                </c:pt>
                <c:pt idx="24">
                  <c:v>2002</c:v>
                </c:pt>
                <c:pt idx="28">
                  <c:v>2003</c:v>
                </c:pt>
                <c:pt idx="32">
                  <c:v>2004</c:v>
                </c:pt>
                <c:pt idx="36">
                  <c:v>2005</c:v>
                </c:pt>
                <c:pt idx="40">
                  <c:v>2006</c:v>
                </c:pt>
                <c:pt idx="44">
                  <c:v>2007</c:v>
                </c:pt>
                <c:pt idx="48">
                  <c:v>2008</c:v>
                </c:pt>
                <c:pt idx="52">
                  <c:v>2009</c:v>
                </c:pt>
                <c:pt idx="56">
                  <c:v>2010</c:v>
                </c:pt>
                <c:pt idx="60">
                  <c:v>2011</c:v>
                </c:pt>
                <c:pt idx="64">
                  <c:v>2012</c:v>
                </c:pt>
                <c:pt idx="68">
                  <c:v>2013</c:v>
                </c:pt>
                <c:pt idx="72">
                  <c:v>2014</c:v>
                </c:pt>
                <c:pt idx="76">
                  <c:v>2015</c:v>
                </c:pt>
              </c:numCache>
            </c:numRef>
          </c:cat>
          <c:val>
            <c:numRef>
              <c:f>Hoja3!$C$67:$C$146</c:f>
              <c:numCache>
                <c:formatCode>General</c:formatCode>
                <c:ptCount val="80"/>
                <c:pt idx="0">
                  <c:v>19.471120416267951</c:v>
                </c:pt>
                <c:pt idx="1">
                  <c:v>16.223387307375159</c:v>
                </c:pt>
                <c:pt idx="2">
                  <c:v>13.18965366578988</c:v>
                </c:pt>
                <c:pt idx="3">
                  <c:v>10.226793202366125</c:v>
                </c:pt>
                <c:pt idx="4">
                  <c:v>8.6788001558643302</c:v>
                </c:pt>
                <c:pt idx="5">
                  <c:v>7.4797568719841223</c:v>
                </c:pt>
                <c:pt idx="6">
                  <c:v>5.5656577662822393</c:v>
                </c:pt>
                <c:pt idx="7">
                  <c:v>5.1690010876471071</c:v>
                </c:pt>
                <c:pt idx="8">
                  <c:v>4.5428977615203259</c:v>
                </c:pt>
                <c:pt idx="9">
                  <c:v>3.6667591694953039</c:v>
                </c:pt>
                <c:pt idx="10">
                  <c:v>2.5912560850029465</c:v>
                </c:pt>
                <c:pt idx="11">
                  <c:v>1.80400320411227</c:v>
                </c:pt>
                <c:pt idx="12">
                  <c:v>2.2771054783278899</c:v>
                </c:pt>
                <c:pt idx="13">
                  <c:v>3.2149304676125645</c:v>
                </c:pt>
                <c:pt idx="14">
                  <c:v>5.3554654259675871</c:v>
                </c:pt>
                <c:pt idx="15">
                  <c:v>8.0303561212094365</c:v>
                </c:pt>
                <c:pt idx="16">
                  <c:v>7.5780953563838516</c:v>
                </c:pt>
                <c:pt idx="17">
                  <c:v>6.3751999877074361</c:v>
                </c:pt>
                <c:pt idx="18">
                  <c:v>7.2896183494094657</c:v>
                </c:pt>
                <c:pt idx="19">
                  <c:v>6.0168536892182267</c:v>
                </c:pt>
                <c:pt idx="20">
                  <c:v>6.0263623519324128</c:v>
                </c:pt>
                <c:pt idx="21">
                  <c:v>6.7637468767250297</c:v>
                </c:pt>
                <c:pt idx="22">
                  <c:v>6.4249040037022809</c:v>
                </c:pt>
                <c:pt idx="23">
                  <c:v>7.2246661618605934</c:v>
                </c:pt>
                <c:pt idx="24">
                  <c:v>7.3502755266687814</c:v>
                </c:pt>
                <c:pt idx="25">
                  <c:v>7.5149172214536542</c:v>
                </c:pt>
                <c:pt idx="26">
                  <c:v>7.3577344796136757</c:v>
                </c:pt>
                <c:pt idx="27">
                  <c:v>10.115923451450648</c:v>
                </c:pt>
                <c:pt idx="28">
                  <c:v>14.524595315146804</c:v>
                </c:pt>
                <c:pt idx="29">
                  <c:v>15.579158674450078</c:v>
                </c:pt>
                <c:pt idx="30">
                  <c:v>14.163162550297947</c:v>
                </c:pt>
                <c:pt idx="31">
                  <c:v>10.790559797467658</c:v>
                </c:pt>
                <c:pt idx="32">
                  <c:v>6.5345951905874777</c:v>
                </c:pt>
                <c:pt idx="33">
                  <c:v>5.3451181806178916</c:v>
                </c:pt>
                <c:pt idx="34">
                  <c:v>6.6713270361263177</c:v>
                </c:pt>
                <c:pt idx="35">
                  <c:v>6.9848532264325414</c:v>
                </c:pt>
                <c:pt idx="36">
                  <c:v>7.1793696463054779</c:v>
                </c:pt>
                <c:pt idx="37">
                  <c:v>7.5055929022754597</c:v>
                </c:pt>
                <c:pt idx="38">
                  <c:v>6.0200434843470596</c:v>
                </c:pt>
                <c:pt idx="39">
                  <c:v>5.909658545443186</c:v>
                </c:pt>
                <c:pt idx="40">
                  <c:v>5.3637432934593221</c:v>
                </c:pt>
                <c:pt idx="41">
                  <c:v>4.2062670299994664</c:v>
                </c:pt>
                <c:pt idx="42">
                  <c:v>3.7634023467081335</c:v>
                </c:pt>
                <c:pt idx="43">
                  <c:v>3.0929918683811231</c:v>
                </c:pt>
                <c:pt idx="44">
                  <c:v>2.9439972920376256</c:v>
                </c:pt>
                <c:pt idx="45">
                  <c:v>3.2372377700810695</c:v>
                </c:pt>
                <c:pt idx="46">
                  <c:v>3.9431275483822859</c:v>
                </c:pt>
                <c:pt idx="47">
                  <c:v>4.1660287572635291</c:v>
                </c:pt>
                <c:pt idx="48">
                  <c:v>4.5304637714558282</c:v>
                </c:pt>
                <c:pt idx="49">
                  <c:v>5.4112761538507748</c:v>
                </c:pt>
                <c:pt idx="50">
                  <c:v>6.0727919784845596</c:v>
                </c:pt>
                <c:pt idx="51">
                  <c:v>6.0460657159334907</c:v>
                </c:pt>
                <c:pt idx="52">
                  <c:v>5.621612752708316</c:v>
                </c:pt>
                <c:pt idx="53">
                  <c:v>5.0466188014809177</c:v>
                </c:pt>
                <c:pt idx="54">
                  <c:v>4.3078400603122624</c:v>
                </c:pt>
                <c:pt idx="55">
                  <c:v>4.1451703274776541</c:v>
                </c:pt>
                <c:pt idx="56">
                  <c:v>4.7491792805217869</c:v>
                </c:pt>
                <c:pt idx="57">
                  <c:v>4.9799429704880716</c:v>
                </c:pt>
                <c:pt idx="58">
                  <c:v>4.4943249396425244</c:v>
                </c:pt>
                <c:pt idx="59">
                  <c:v>5.4303147723123502</c:v>
                </c:pt>
                <c:pt idx="60">
                  <c:v>5.9237042411204754</c:v>
                </c:pt>
                <c:pt idx="61">
                  <c:v>6.3838085953531021</c:v>
                </c:pt>
                <c:pt idx="62">
                  <c:v>6.893390128282384</c:v>
                </c:pt>
                <c:pt idx="63">
                  <c:v>6.4883338701717364</c:v>
                </c:pt>
                <c:pt idx="64">
                  <c:v>5.6064090657180543</c:v>
                </c:pt>
                <c:pt idx="65">
                  <c:v>4.8813174760056199</c:v>
                </c:pt>
                <c:pt idx="66">
                  <c:v>5.1077634913024639</c:v>
                </c:pt>
                <c:pt idx="67">
                  <c:v>5.4567624913062218</c:v>
                </c:pt>
                <c:pt idx="68">
                  <c:v>6.1585755315915591</c:v>
                </c:pt>
                <c:pt idx="69">
                  <c:v>6.3585295656361396</c:v>
                </c:pt>
                <c:pt idx="70">
                  <c:v>5.8954353196718046</c:v>
                </c:pt>
                <c:pt idx="71">
                  <c:v>5.6768242728862717</c:v>
                </c:pt>
                <c:pt idx="72">
                  <c:v>5.6447363343457013</c:v>
                </c:pt>
                <c:pt idx="73">
                  <c:v>6.1966071178289894</c:v>
                </c:pt>
                <c:pt idx="74">
                  <c:v>6.379586730652953</c:v>
                </c:pt>
                <c:pt idx="75">
                  <c:v>6.31302714932378</c:v>
                </c:pt>
                <c:pt idx="76">
                  <c:v>7.3793818416620027</c:v>
                </c:pt>
                <c:pt idx="77">
                  <c:v>8.1709634218627869</c:v>
                </c:pt>
                <c:pt idx="78">
                  <c:v>9.0986880561946037</c:v>
                </c:pt>
                <c:pt idx="79">
                  <c:v>9.8581247081936496</c:v>
                </c:pt>
              </c:numCache>
            </c:numRef>
          </c:val>
          <c:smooth val="0"/>
        </c:ser>
        <c:ser>
          <c:idx val="1"/>
          <c:order val="1"/>
          <c:tx>
            <c:strRef>
              <c:f>Hoja3!$D$2</c:f>
              <c:strCache>
                <c:ptCount val="1"/>
                <c:pt idx="0">
                  <c:v>Interest Rate</c:v>
                </c:pt>
              </c:strCache>
            </c:strRef>
          </c:tx>
          <c:spPr>
            <a:ln>
              <a:solidFill>
                <a:srgbClr val="FFC000"/>
              </a:solidFill>
            </a:ln>
          </c:spPr>
          <c:marker>
            <c:symbol val="none"/>
          </c:marker>
          <c:cat>
            <c:numRef>
              <c:f>Hoja3!$A$67:$A$146</c:f>
              <c:numCache>
                <c:formatCode>General</c:formatCode>
                <c:ptCount val="80"/>
                <c:pt idx="0">
                  <c:v>1996</c:v>
                </c:pt>
                <c:pt idx="4">
                  <c:v>1997</c:v>
                </c:pt>
                <c:pt idx="8">
                  <c:v>1998</c:v>
                </c:pt>
                <c:pt idx="12">
                  <c:v>1999</c:v>
                </c:pt>
                <c:pt idx="16">
                  <c:v>2000</c:v>
                </c:pt>
                <c:pt idx="20">
                  <c:v>2001</c:v>
                </c:pt>
                <c:pt idx="24">
                  <c:v>2002</c:v>
                </c:pt>
                <c:pt idx="28">
                  <c:v>2003</c:v>
                </c:pt>
                <c:pt idx="32">
                  <c:v>2004</c:v>
                </c:pt>
                <c:pt idx="36">
                  <c:v>2005</c:v>
                </c:pt>
                <c:pt idx="40">
                  <c:v>2006</c:v>
                </c:pt>
                <c:pt idx="44">
                  <c:v>2007</c:v>
                </c:pt>
                <c:pt idx="48">
                  <c:v>2008</c:v>
                </c:pt>
                <c:pt idx="52">
                  <c:v>2009</c:v>
                </c:pt>
                <c:pt idx="56">
                  <c:v>2010</c:v>
                </c:pt>
                <c:pt idx="60">
                  <c:v>2011</c:v>
                </c:pt>
                <c:pt idx="64">
                  <c:v>2012</c:v>
                </c:pt>
                <c:pt idx="68">
                  <c:v>2013</c:v>
                </c:pt>
                <c:pt idx="72">
                  <c:v>2014</c:v>
                </c:pt>
                <c:pt idx="76">
                  <c:v>2015</c:v>
                </c:pt>
              </c:numCache>
            </c:numRef>
          </c:cat>
          <c:val>
            <c:numRef>
              <c:f>Hoja3!$D$67:$D$146</c:f>
              <c:numCache>
                <c:formatCode>#,##0.00</c:formatCode>
                <c:ptCount val="80"/>
                <c:pt idx="0">
                  <c:v>33.366666666666667</c:v>
                </c:pt>
                <c:pt idx="1">
                  <c:v>28.236666666666668</c:v>
                </c:pt>
                <c:pt idx="2">
                  <c:v>24.563333333333333</c:v>
                </c:pt>
                <c:pt idx="3">
                  <c:v>24.23</c:v>
                </c:pt>
                <c:pt idx="4">
                  <c:v>23.993333333333336</c:v>
                </c:pt>
                <c:pt idx="5">
                  <c:v>21.61</c:v>
                </c:pt>
                <c:pt idx="6">
                  <c:v>19.876666666666665</c:v>
                </c:pt>
                <c:pt idx="7">
                  <c:v>35.233333333333327</c:v>
                </c:pt>
                <c:pt idx="8">
                  <c:v>33.276666666666664</c:v>
                </c:pt>
                <c:pt idx="9">
                  <c:v>22.926666666666666</c:v>
                </c:pt>
                <c:pt idx="10">
                  <c:v>24.616666666666664</c:v>
                </c:pt>
                <c:pt idx="11">
                  <c:v>37.19</c:v>
                </c:pt>
                <c:pt idx="12">
                  <c:v>37.803333333333335</c:v>
                </c:pt>
                <c:pt idx="13">
                  <c:v>28.41333333333333</c:v>
                </c:pt>
                <c:pt idx="14">
                  <c:v>19.876666666666665</c:v>
                </c:pt>
                <c:pt idx="15">
                  <c:v>18.95</c:v>
                </c:pt>
                <c:pt idx="16">
                  <c:v>18.886666666666667</c:v>
                </c:pt>
                <c:pt idx="17">
                  <c:v>18.39</c:v>
                </c:pt>
                <c:pt idx="18">
                  <c:v>16.643333333333334</c:v>
                </c:pt>
                <c:pt idx="19">
                  <c:v>16.433333333333334</c:v>
                </c:pt>
                <c:pt idx="20">
                  <c:v>15.36</c:v>
                </c:pt>
                <c:pt idx="21">
                  <c:v>16.576666666666668</c:v>
                </c:pt>
                <c:pt idx="22">
                  <c:v>18.876666666666665</c:v>
                </c:pt>
                <c:pt idx="23">
                  <c:v>19.053333333333331</c:v>
                </c:pt>
                <c:pt idx="24">
                  <c:v>18.91333333333333</c:v>
                </c:pt>
                <c:pt idx="25">
                  <c:v>18.283333333333335</c:v>
                </c:pt>
                <c:pt idx="26">
                  <c:v>17.966666666666669</c:v>
                </c:pt>
                <c:pt idx="27">
                  <c:v>21.290000000000003</c:v>
                </c:pt>
                <c:pt idx="28">
                  <c:v>25.686666666666667</c:v>
                </c:pt>
                <c:pt idx="29">
                  <c:v>26.24</c:v>
                </c:pt>
                <c:pt idx="30">
                  <c:v>23.293333333333333</c:v>
                </c:pt>
                <c:pt idx="31">
                  <c:v>18.25333333333333</c:v>
                </c:pt>
                <c:pt idx="32">
                  <c:v>16.27</c:v>
                </c:pt>
                <c:pt idx="33">
                  <c:v>15.843333333333334</c:v>
                </c:pt>
                <c:pt idx="34">
                  <c:v>15.906666666666666</c:v>
                </c:pt>
                <c:pt idx="35">
                  <c:v>16.956666666666667</c:v>
                </c:pt>
                <c:pt idx="36">
                  <c:v>18.456666666666667</c:v>
                </c:pt>
                <c:pt idx="37">
                  <c:v>19.559999999999999</c:v>
                </c:pt>
                <c:pt idx="38">
                  <c:v>19.693333333333332</c:v>
                </c:pt>
                <c:pt idx="39">
                  <c:v>18.786666666666665</c:v>
                </c:pt>
                <c:pt idx="40">
                  <c:v>17.223333333333333</c:v>
                </c:pt>
                <c:pt idx="41">
                  <c:v>15.69</c:v>
                </c:pt>
                <c:pt idx="42">
                  <c:v>14.603333333333333</c:v>
                </c:pt>
                <c:pt idx="43">
                  <c:v>13.596666666666666</c:v>
                </c:pt>
                <c:pt idx="44">
                  <c:v>12.933333333333335</c:v>
                </c:pt>
                <c:pt idx="45">
                  <c:v>12.346666666666666</c:v>
                </c:pt>
                <c:pt idx="46">
                  <c:v>11.46</c:v>
                </c:pt>
                <c:pt idx="47">
                  <c:v>11.18</c:v>
                </c:pt>
                <c:pt idx="48">
                  <c:v>11.18</c:v>
                </c:pt>
                <c:pt idx="49">
                  <c:v>11.696666666666667</c:v>
                </c:pt>
                <c:pt idx="50">
                  <c:v>12.89</c:v>
                </c:pt>
                <c:pt idx="51">
                  <c:v>13.653333333333334</c:v>
                </c:pt>
                <c:pt idx="52">
                  <c:v>12.56</c:v>
                </c:pt>
                <c:pt idx="53">
                  <c:v>10.27</c:v>
                </c:pt>
                <c:pt idx="54">
                  <c:v>8.7700000000000014</c:v>
                </c:pt>
                <c:pt idx="55">
                  <c:v>8.65</c:v>
                </c:pt>
                <c:pt idx="56">
                  <c:v>8.65</c:v>
                </c:pt>
                <c:pt idx="57">
                  <c:v>9.3533333333333335</c:v>
                </c:pt>
                <c:pt idx="58">
                  <c:v>10.546666666666667</c:v>
                </c:pt>
                <c:pt idx="59">
                  <c:v>10.66</c:v>
                </c:pt>
                <c:pt idx="60">
                  <c:v>11.213333333333333</c:v>
                </c:pt>
                <c:pt idx="61">
                  <c:v>11.92</c:v>
                </c:pt>
                <c:pt idx="62">
                  <c:v>12.193333333333333</c:v>
                </c:pt>
                <c:pt idx="63">
                  <c:v>11.333333333333334</c:v>
                </c:pt>
                <c:pt idx="64">
                  <c:v>10.306666666666667</c:v>
                </c:pt>
                <c:pt idx="65">
                  <c:v>8.8699999999999992</c:v>
                </c:pt>
                <c:pt idx="66">
                  <c:v>7.77</c:v>
                </c:pt>
                <c:pt idx="67">
                  <c:v>7.1766666666666667</c:v>
                </c:pt>
                <c:pt idx="68">
                  <c:v>7.1266666666666678</c:v>
                </c:pt>
                <c:pt idx="69">
                  <c:v>7.5266666666666664</c:v>
                </c:pt>
                <c:pt idx="70">
                  <c:v>8.5266666666666655</c:v>
                </c:pt>
                <c:pt idx="71">
                  <c:v>9.5333333333333332</c:v>
                </c:pt>
                <c:pt idx="72">
                  <c:v>10.416666666666666</c:v>
                </c:pt>
                <c:pt idx="73">
                  <c:v>10.89</c:v>
                </c:pt>
                <c:pt idx="74">
                  <c:v>10.9</c:v>
                </c:pt>
                <c:pt idx="75">
                  <c:v>11.216666666666667</c:v>
                </c:pt>
                <c:pt idx="76">
                  <c:v>12.183333333333332</c:v>
                </c:pt>
                <c:pt idx="77">
                  <c:v>13.136666666666665</c:v>
                </c:pt>
                <c:pt idx="78">
                  <c:v>13.996666666666668</c:v>
                </c:pt>
                <c:pt idx="79">
                  <c:v>14.15</c:v>
                </c:pt>
              </c:numCache>
            </c:numRef>
          </c:val>
          <c:smooth val="0"/>
        </c:ser>
        <c:dLbls>
          <c:showLegendKey val="0"/>
          <c:showVal val="0"/>
          <c:showCatName val="0"/>
          <c:showSerName val="0"/>
          <c:showPercent val="0"/>
          <c:showBubbleSize val="0"/>
        </c:dLbls>
        <c:marker val="1"/>
        <c:smooth val="0"/>
        <c:axId val="56286592"/>
        <c:axId val="56285056"/>
      </c:lineChart>
      <c:catAx>
        <c:axId val="84842368"/>
        <c:scaling>
          <c:orientation val="minMax"/>
        </c:scaling>
        <c:delete val="0"/>
        <c:axPos val="b"/>
        <c:numFmt formatCode="General" sourceLinked="1"/>
        <c:majorTickMark val="out"/>
        <c:minorTickMark val="none"/>
        <c:tickLblPos val="nextTo"/>
        <c:crossAx val="56283520"/>
        <c:crosses val="autoZero"/>
        <c:auto val="1"/>
        <c:lblAlgn val="ctr"/>
        <c:lblOffset val="100"/>
        <c:tickMarkSkip val="4"/>
        <c:noMultiLvlLbl val="0"/>
      </c:catAx>
      <c:valAx>
        <c:axId val="56283520"/>
        <c:scaling>
          <c:orientation val="minMax"/>
          <c:max val="100"/>
        </c:scaling>
        <c:delete val="0"/>
        <c:axPos val="l"/>
        <c:numFmt formatCode="General" sourceLinked="1"/>
        <c:majorTickMark val="out"/>
        <c:minorTickMark val="none"/>
        <c:tickLblPos val="nextTo"/>
        <c:crossAx val="84842368"/>
        <c:crosses val="autoZero"/>
        <c:crossBetween val="between"/>
      </c:valAx>
      <c:valAx>
        <c:axId val="56285056"/>
        <c:scaling>
          <c:orientation val="minMax"/>
        </c:scaling>
        <c:delete val="0"/>
        <c:axPos val="r"/>
        <c:numFmt formatCode="General" sourceLinked="1"/>
        <c:majorTickMark val="out"/>
        <c:minorTickMark val="none"/>
        <c:tickLblPos val="nextTo"/>
        <c:crossAx val="56286592"/>
        <c:crosses val="max"/>
        <c:crossBetween val="between"/>
      </c:valAx>
      <c:catAx>
        <c:axId val="56286592"/>
        <c:scaling>
          <c:orientation val="minMax"/>
        </c:scaling>
        <c:delete val="1"/>
        <c:axPos val="b"/>
        <c:numFmt formatCode="General" sourceLinked="1"/>
        <c:majorTickMark val="out"/>
        <c:minorTickMark val="none"/>
        <c:tickLblPos val="nextTo"/>
        <c:crossAx val="56285056"/>
        <c:crosses val="autoZero"/>
        <c:auto val="1"/>
        <c:lblAlgn val="ctr"/>
        <c:lblOffset val="100"/>
        <c:noMultiLvlLbl val="0"/>
      </c:catAx>
    </c:plotArea>
    <c:legend>
      <c:legendPos val="b"/>
      <c:layout/>
      <c:overlay val="0"/>
      <c:txPr>
        <a:bodyPr/>
        <a:lstStyle/>
        <a:p>
          <a:pPr>
            <a:defRPr sz="800"/>
          </a:pPr>
          <a:endParaRPr lang="es-MX"/>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2"/>
          <c:order val="2"/>
          <c:tx>
            <c:strRef>
              <c:f>Hoja3!$N$2</c:f>
              <c:strCache>
                <c:ptCount val="1"/>
                <c:pt idx="0">
                  <c:v>Probability of high response (left axis)</c:v>
                </c:pt>
              </c:strCache>
            </c:strRef>
          </c:tx>
          <c:spPr>
            <a:ln>
              <a:solidFill>
                <a:srgbClr val="0070C0"/>
              </a:solidFill>
            </a:ln>
          </c:spPr>
          <c:marker>
            <c:symbol val="none"/>
          </c:marker>
          <c:cat>
            <c:numRef>
              <c:f>Hoja3!$A$67:$A$146</c:f>
              <c:numCache>
                <c:formatCode>General</c:formatCode>
                <c:ptCount val="80"/>
                <c:pt idx="0">
                  <c:v>1996</c:v>
                </c:pt>
                <c:pt idx="4">
                  <c:v>1997</c:v>
                </c:pt>
                <c:pt idx="8">
                  <c:v>1998</c:v>
                </c:pt>
                <c:pt idx="12">
                  <c:v>1999</c:v>
                </c:pt>
                <c:pt idx="16">
                  <c:v>2000</c:v>
                </c:pt>
                <c:pt idx="20">
                  <c:v>2001</c:v>
                </c:pt>
                <c:pt idx="24">
                  <c:v>2002</c:v>
                </c:pt>
                <c:pt idx="28">
                  <c:v>2003</c:v>
                </c:pt>
                <c:pt idx="32">
                  <c:v>2004</c:v>
                </c:pt>
                <c:pt idx="36">
                  <c:v>2005</c:v>
                </c:pt>
                <c:pt idx="40">
                  <c:v>2006</c:v>
                </c:pt>
                <c:pt idx="44">
                  <c:v>2007</c:v>
                </c:pt>
                <c:pt idx="48">
                  <c:v>2008</c:v>
                </c:pt>
                <c:pt idx="52">
                  <c:v>2009</c:v>
                </c:pt>
                <c:pt idx="56">
                  <c:v>2010</c:v>
                </c:pt>
                <c:pt idx="60">
                  <c:v>2011</c:v>
                </c:pt>
                <c:pt idx="64">
                  <c:v>2012</c:v>
                </c:pt>
                <c:pt idx="68">
                  <c:v>2013</c:v>
                </c:pt>
                <c:pt idx="72">
                  <c:v>2014</c:v>
                </c:pt>
                <c:pt idx="76">
                  <c:v>2015</c:v>
                </c:pt>
              </c:numCache>
            </c:numRef>
          </c:cat>
          <c:val>
            <c:numRef>
              <c:f>Hoja3!$N$67:$N$146</c:f>
              <c:numCache>
                <c:formatCode>General</c:formatCode>
                <c:ptCount val="80"/>
                <c:pt idx="1">
                  <c:v>95.1</c:v>
                </c:pt>
                <c:pt idx="2">
                  <c:v>97.99</c:v>
                </c:pt>
                <c:pt idx="3">
                  <c:v>97.13000000000001</c:v>
                </c:pt>
                <c:pt idx="4">
                  <c:v>96.66</c:v>
                </c:pt>
                <c:pt idx="5">
                  <c:v>96.3</c:v>
                </c:pt>
                <c:pt idx="6">
                  <c:v>97.3</c:v>
                </c:pt>
                <c:pt idx="7">
                  <c:v>98.31</c:v>
                </c:pt>
                <c:pt idx="8">
                  <c:v>99.070000000000007</c:v>
                </c:pt>
                <c:pt idx="9">
                  <c:v>99.4</c:v>
                </c:pt>
                <c:pt idx="10">
                  <c:v>99.61</c:v>
                </c:pt>
                <c:pt idx="11">
                  <c:v>99.75</c:v>
                </c:pt>
                <c:pt idx="12">
                  <c:v>99.68</c:v>
                </c:pt>
                <c:pt idx="13">
                  <c:v>99.51</c:v>
                </c:pt>
                <c:pt idx="14">
                  <c:v>99.22999999999999</c:v>
                </c:pt>
                <c:pt idx="15">
                  <c:v>99.09</c:v>
                </c:pt>
                <c:pt idx="16">
                  <c:v>98.98</c:v>
                </c:pt>
                <c:pt idx="17">
                  <c:v>99.13</c:v>
                </c:pt>
                <c:pt idx="18">
                  <c:v>99.19</c:v>
                </c:pt>
                <c:pt idx="19">
                  <c:v>99.1</c:v>
                </c:pt>
                <c:pt idx="20">
                  <c:v>98.86</c:v>
                </c:pt>
                <c:pt idx="21">
                  <c:v>98.88</c:v>
                </c:pt>
                <c:pt idx="22">
                  <c:v>98.72</c:v>
                </c:pt>
                <c:pt idx="23">
                  <c:v>98.9</c:v>
                </c:pt>
                <c:pt idx="24">
                  <c:v>99.039999999999992</c:v>
                </c:pt>
                <c:pt idx="25">
                  <c:v>99.22999999999999</c:v>
                </c:pt>
                <c:pt idx="26">
                  <c:v>99.38</c:v>
                </c:pt>
                <c:pt idx="27">
                  <c:v>99.19</c:v>
                </c:pt>
                <c:pt idx="28">
                  <c:v>98.65</c:v>
                </c:pt>
                <c:pt idx="29">
                  <c:v>97.63</c:v>
                </c:pt>
                <c:pt idx="30">
                  <c:v>96.23</c:v>
                </c:pt>
                <c:pt idx="31">
                  <c:v>95.54</c:v>
                </c:pt>
                <c:pt idx="32">
                  <c:v>95.64</c:v>
                </c:pt>
                <c:pt idx="33">
                  <c:v>96.06</c:v>
                </c:pt>
                <c:pt idx="34">
                  <c:v>95.91</c:v>
                </c:pt>
                <c:pt idx="35">
                  <c:v>95.240000000000009</c:v>
                </c:pt>
                <c:pt idx="36">
                  <c:v>93.72</c:v>
                </c:pt>
                <c:pt idx="37">
                  <c:v>91.73</c:v>
                </c:pt>
                <c:pt idx="38">
                  <c:v>88.2</c:v>
                </c:pt>
                <c:pt idx="39">
                  <c:v>84.07</c:v>
                </c:pt>
                <c:pt idx="40">
                  <c:v>76.459999999999994</c:v>
                </c:pt>
                <c:pt idx="41">
                  <c:v>65.53</c:v>
                </c:pt>
                <c:pt idx="42">
                  <c:v>46.489999999999995</c:v>
                </c:pt>
                <c:pt idx="43">
                  <c:v>15.28</c:v>
                </c:pt>
                <c:pt idx="44">
                  <c:v>7.42</c:v>
                </c:pt>
                <c:pt idx="45">
                  <c:v>5.29</c:v>
                </c:pt>
                <c:pt idx="46">
                  <c:v>1.29</c:v>
                </c:pt>
                <c:pt idx="47">
                  <c:v>0.54</c:v>
                </c:pt>
                <c:pt idx="48">
                  <c:v>0.67999999999999994</c:v>
                </c:pt>
                <c:pt idx="49">
                  <c:v>0.86</c:v>
                </c:pt>
                <c:pt idx="50">
                  <c:v>0.88</c:v>
                </c:pt>
                <c:pt idx="51">
                  <c:v>0.74</c:v>
                </c:pt>
                <c:pt idx="52" formatCode="0.00E+00">
                  <c:v>1.8537999999999999E-2</c:v>
                </c:pt>
                <c:pt idx="53" formatCode="0.00E+00">
                  <c:v>9.5500000000000001E-4</c:v>
                </c:pt>
                <c:pt idx="54" formatCode="0.00E+00">
                  <c:v>2.7659000000000001E-6</c:v>
                </c:pt>
                <c:pt idx="55">
                  <c:v>34.42</c:v>
                </c:pt>
                <c:pt idx="56">
                  <c:v>69.94</c:v>
                </c:pt>
                <c:pt idx="57">
                  <c:v>78.56</c:v>
                </c:pt>
                <c:pt idx="58">
                  <c:v>81.69</c:v>
                </c:pt>
                <c:pt idx="59">
                  <c:v>88.13</c:v>
                </c:pt>
                <c:pt idx="60">
                  <c:v>91.52</c:v>
                </c:pt>
                <c:pt idx="61">
                  <c:v>93.320000000000007</c:v>
                </c:pt>
                <c:pt idx="62">
                  <c:v>94.13</c:v>
                </c:pt>
                <c:pt idx="63">
                  <c:v>94.22</c:v>
                </c:pt>
                <c:pt idx="64">
                  <c:v>94.67</c:v>
                </c:pt>
                <c:pt idx="65">
                  <c:v>94.410000000000011</c:v>
                </c:pt>
                <c:pt idx="66">
                  <c:v>95.52000000000001</c:v>
                </c:pt>
                <c:pt idx="67">
                  <c:v>95.91</c:v>
                </c:pt>
                <c:pt idx="68">
                  <c:v>95.86</c:v>
                </c:pt>
                <c:pt idx="69">
                  <c:v>96.04</c:v>
                </c:pt>
                <c:pt idx="70">
                  <c:v>95.960000000000008</c:v>
                </c:pt>
                <c:pt idx="71">
                  <c:v>96.14</c:v>
                </c:pt>
                <c:pt idx="72">
                  <c:v>95.87</c:v>
                </c:pt>
                <c:pt idx="73">
                  <c:v>94.97</c:v>
                </c:pt>
                <c:pt idx="74">
                  <c:v>93.97999999999999</c:v>
                </c:pt>
                <c:pt idx="75">
                  <c:v>92.23</c:v>
                </c:pt>
                <c:pt idx="76">
                  <c:v>89.51</c:v>
                </c:pt>
                <c:pt idx="77">
                  <c:v>89.36</c:v>
                </c:pt>
                <c:pt idx="78">
                  <c:v>88.570000000000007</c:v>
                </c:pt>
              </c:numCache>
            </c:numRef>
          </c:val>
          <c:smooth val="0"/>
        </c:ser>
        <c:dLbls>
          <c:showLegendKey val="0"/>
          <c:showVal val="0"/>
          <c:showCatName val="0"/>
          <c:showSerName val="0"/>
          <c:showPercent val="0"/>
          <c:showBubbleSize val="0"/>
        </c:dLbls>
        <c:marker val="1"/>
        <c:smooth val="0"/>
        <c:axId val="101108352"/>
        <c:axId val="101114240"/>
      </c:lineChart>
      <c:lineChart>
        <c:grouping val="standard"/>
        <c:varyColors val="0"/>
        <c:ser>
          <c:idx val="0"/>
          <c:order val="0"/>
          <c:tx>
            <c:strRef>
              <c:f>Hoja3!$J$2</c:f>
              <c:strCache>
                <c:ptCount val="1"/>
                <c:pt idx="0">
                  <c:v>Inflation</c:v>
                </c:pt>
              </c:strCache>
            </c:strRef>
          </c:tx>
          <c:spPr>
            <a:ln>
              <a:solidFill>
                <a:srgbClr val="FF0000"/>
              </a:solidFill>
            </a:ln>
          </c:spPr>
          <c:marker>
            <c:symbol val="none"/>
          </c:marker>
          <c:cat>
            <c:numRef>
              <c:f>Hoja3!$A$67:$A$146</c:f>
              <c:numCache>
                <c:formatCode>General</c:formatCode>
                <c:ptCount val="80"/>
                <c:pt idx="0">
                  <c:v>1996</c:v>
                </c:pt>
                <c:pt idx="4">
                  <c:v>1997</c:v>
                </c:pt>
                <c:pt idx="8">
                  <c:v>1998</c:v>
                </c:pt>
                <c:pt idx="12">
                  <c:v>1999</c:v>
                </c:pt>
                <c:pt idx="16">
                  <c:v>2000</c:v>
                </c:pt>
                <c:pt idx="20">
                  <c:v>2001</c:v>
                </c:pt>
                <c:pt idx="24">
                  <c:v>2002</c:v>
                </c:pt>
                <c:pt idx="28">
                  <c:v>2003</c:v>
                </c:pt>
                <c:pt idx="32">
                  <c:v>2004</c:v>
                </c:pt>
                <c:pt idx="36">
                  <c:v>2005</c:v>
                </c:pt>
                <c:pt idx="40">
                  <c:v>2006</c:v>
                </c:pt>
                <c:pt idx="44">
                  <c:v>2007</c:v>
                </c:pt>
                <c:pt idx="48">
                  <c:v>2008</c:v>
                </c:pt>
                <c:pt idx="52">
                  <c:v>2009</c:v>
                </c:pt>
                <c:pt idx="56">
                  <c:v>2010</c:v>
                </c:pt>
                <c:pt idx="60">
                  <c:v>2011</c:v>
                </c:pt>
                <c:pt idx="64">
                  <c:v>2012</c:v>
                </c:pt>
                <c:pt idx="68">
                  <c:v>2013</c:v>
                </c:pt>
                <c:pt idx="72">
                  <c:v>2014</c:v>
                </c:pt>
                <c:pt idx="76">
                  <c:v>2015</c:v>
                </c:pt>
              </c:numCache>
            </c:numRef>
          </c:cat>
          <c:val>
            <c:numRef>
              <c:f>Hoja3!$J$67:$J$146</c:f>
              <c:numCache>
                <c:formatCode>General</c:formatCode>
                <c:ptCount val="80"/>
                <c:pt idx="0">
                  <c:v>7.8610787746666659</c:v>
                </c:pt>
                <c:pt idx="1">
                  <c:v>8.411202041000001</c:v>
                </c:pt>
                <c:pt idx="2">
                  <c:v>6.7744617966666665</c:v>
                </c:pt>
                <c:pt idx="3">
                  <c:v>6.4640517136666666</c:v>
                </c:pt>
                <c:pt idx="4">
                  <c:v>6.9559585996666664</c:v>
                </c:pt>
                <c:pt idx="5">
                  <c:v>5.5846518699999992</c:v>
                </c:pt>
                <c:pt idx="6">
                  <c:v>5.7208949420000001</c:v>
                </c:pt>
                <c:pt idx="7">
                  <c:v>6.2956268896666669</c:v>
                </c:pt>
                <c:pt idx="8">
                  <c:v>5.5989133093333336</c:v>
                </c:pt>
                <c:pt idx="9">
                  <c:v>5.3857879566666655</c:v>
                </c:pt>
                <c:pt idx="10">
                  <c:v>5.0686832063333336</c:v>
                </c:pt>
                <c:pt idx="11">
                  <c:v>4.4210547083333331</c:v>
                </c:pt>
                <c:pt idx="12">
                  <c:v>3.8170694753333336</c:v>
                </c:pt>
                <c:pt idx="13">
                  <c:v>3.9192720483333336</c:v>
                </c:pt>
                <c:pt idx="14">
                  <c:v>3.1894128393333339</c:v>
                </c:pt>
                <c:pt idx="15">
                  <c:v>2.4517783926666668</c:v>
                </c:pt>
                <c:pt idx="16">
                  <c:v>3.1949643249999995</c:v>
                </c:pt>
                <c:pt idx="17">
                  <c:v>3.627991420666667</c:v>
                </c:pt>
                <c:pt idx="18">
                  <c:v>3.9618101503333332</c:v>
                </c:pt>
                <c:pt idx="19">
                  <c:v>4.5721176819999991</c:v>
                </c:pt>
                <c:pt idx="20">
                  <c:v>4.0078490120000003</c:v>
                </c:pt>
                <c:pt idx="21">
                  <c:v>3.6030226656666664</c:v>
                </c:pt>
                <c:pt idx="22">
                  <c:v>3.639490906666667</c:v>
                </c:pt>
                <c:pt idx="23">
                  <c:v>3.0445578353333338</c:v>
                </c:pt>
                <c:pt idx="24">
                  <c:v>2.442777676</c:v>
                </c:pt>
                <c:pt idx="25">
                  <c:v>2.2044746956666668</c:v>
                </c:pt>
                <c:pt idx="26">
                  <c:v>2.3619499689999999</c:v>
                </c:pt>
                <c:pt idx="27">
                  <c:v>2.9430585503333333</c:v>
                </c:pt>
                <c:pt idx="28">
                  <c:v>3.7759111730000003</c:v>
                </c:pt>
                <c:pt idx="29">
                  <c:v>3.7185888330000001</c:v>
                </c:pt>
                <c:pt idx="30">
                  <c:v>2.7288809083333336</c:v>
                </c:pt>
                <c:pt idx="31">
                  <c:v>1.0658886510000001</c:v>
                </c:pt>
                <c:pt idx="32">
                  <c:v>1.0888692666666663E-2</c:v>
                </c:pt>
                <c:pt idx="33">
                  <c:v>0.46285500533333335</c:v>
                </c:pt>
                <c:pt idx="34">
                  <c:v>1.4757940520000001</c:v>
                </c:pt>
                <c:pt idx="35">
                  <c:v>2.2728392963333337</c:v>
                </c:pt>
                <c:pt idx="36">
                  <c:v>2.2940825686666666</c:v>
                </c:pt>
                <c:pt idx="37">
                  <c:v>2.7661391529999997</c:v>
                </c:pt>
                <c:pt idx="38">
                  <c:v>3.3197293606666669</c:v>
                </c:pt>
                <c:pt idx="39">
                  <c:v>3.8079897316666664</c:v>
                </c:pt>
                <c:pt idx="40">
                  <c:v>4.0642121749999998</c:v>
                </c:pt>
                <c:pt idx="41">
                  <c:v>3.8073457980000001</c:v>
                </c:pt>
                <c:pt idx="42">
                  <c:v>3.4898636276666664</c:v>
                </c:pt>
                <c:pt idx="43">
                  <c:v>2.2474902433333335</c:v>
                </c:pt>
                <c:pt idx="44">
                  <c:v>2.6888068453333331</c:v>
                </c:pt>
                <c:pt idx="45">
                  <c:v>2.8627872579999996</c:v>
                </c:pt>
                <c:pt idx="46">
                  <c:v>4.7862940403333338</c:v>
                </c:pt>
                <c:pt idx="47">
                  <c:v>7.2370333663333328</c:v>
                </c:pt>
                <c:pt idx="48">
                  <c:v>8.011439042666666</c:v>
                </c:pt>
                <c:pt idx="49">
                  <c:v>8.8834120986666676</c:v>
                </c:pt>
                <c:pt idx="50">
                  <c:v>9.3379743299999998</c:v>
                </c:pt>
                <c:pt idx="51">
                  <c:v>8.6110867533333337</c:v>
                </c:pt>
                <c:pt idx="52">
                  <c:v>5.6204948716666676</c:v>
                </c:pt>
                <c:pt idx="53">
                  <c:v>3.1220293706666666</c:v>
                </c:pt>
                <c:pt idx="54">
                  <c:v>-0.59456101133333328</c:v>
                </c:pt>
                <c:pt idx="55">
                  <c:v>-1.8614802523333334</c:v>
                </c:pt>
                <c:pt idx="56">
                  <c:v>-0.2525226126666667</c:v>
                </c:pt>
                <c:pt idx="57">
                  <c:v>1.1967260699999998</c:v>
                </c:pt>
                <c:pt idx="58">
                  <c:v>2.2506870813333331</c:v>
                </c:pt>
                <c:pt idx="59">
                  <c:v>2.4727831536666667</c:v>
                </c:pt>
                <c:pt idx="60">
                  <c:v>2.9170680309999999</c:v>
                </c:pt>
                <c:pt idx="61">
                  <c:v>3.3039553806666668</c:v>
                </c:pt>
                <c:pt idx="62">
                  <c:v>3.1161594896666664</c:v>
                </c:pt>
                <c:pt idx="63">
                  <c:v>4.0127842829999993</c:v>
                </c:pt>
                <c:pt idx="64">
                  <c:v>4.1491884223333333</c:v>
                </c:pt>
                <c:pt idx="65">
                  <c:v>3.0973734299999998</c:v>
                </c:pt>
                <c:pt idx="66">
                  <c:v>2.6400690593333334</c:v>
                </c:pt>
                <c:pt idx="67">
                  <c:v>2.1791838929999998</c:v>
                </c:pt>
                <c:pt idx="68">
                  <c:v>1.4694886110000001</c:v>
                </c:pt>
                <c:pt idx="69">
                  <c:v>1.2740397933333334</c:v>
                </c:pt>
                <c:pt idx="70">
                  <c:v>2.1068536976666667</c:v>
                </c:pt>
                <c:pt idx="71">
                  <c:v>2.311573128</c:v>
                </c:pt>
                <c:pt idx="72">
                  <c:v>3.1666666666666665</c:v>
                </c:pt>
                <c:pt idx="73">
                  <c:v>4.4333333333333336</c:v>
                </c:pt>
                <c:pt idx="74">
                  <c:v>4.6333333333333337</c:v>
                </c:pt>
                <c:pt idx="75">
                  <c:v>5.2666666666666666</c:v>
                </c:pt>
                <c:pt idx="76">
                  <c:v>4.3666666666666671</c:v>
                </c:pt>
                <c:pt idx="77">
                  <c:v>4.166666666666667</c:v>
                </c:pt>
                <c:pt idx="78">
                  <c:v>4.7333333333333334</c:v>
                </c:pt>
                <c:pt idx="79">
                  <c:v>4.1000000000000005</c:v>
                </c:pt>
              </c:numCache>
            </c:numRef>
          </c:val>
          <c:smooth val="0"/>
        </c:ser>
        <c:ser>
          <c:idx val="1"/>
          <c:order val="1"/>
          <c:tx>
            <c:strRef>
              <c:f>Hoja3!$K$2</c:f>
              <c:strCache>
                <c:ptCount val="1"/>
                <c:pt idx="0">
                  <c:v>Interest Rate</c:v>
                </c:pt>
              </c:strCache>
            </c:strRef>
          </c:tx>
          <c:spPr>
            <a:ln>
              <a:solidFill>
                <a:srgbClr val="FFC000"/>
              </a:solidFill>
            </a:ln>
          </c:spPr>
          <c:marker>
            <c:symbol val="none"/>
          </c:marker>
          <c:cat>
            <c:numRef>
              <c:f>Hoja3!$A$67:$A$146</c:f>
              <c:numCache>
                <c:formatCode>General</c:formatCode>
                <c:ptCount val="80"/>
                <c:pt idx="0">
                  <c:v>1996</c:v>
                </c:pt>
                <c:pt idx="4">
                  <c:v>1997</c:v>
                </c:pt>
                <c:pt idx="8">
                  <c:v>1998</c:v>
                </c:pt>
                <c:pt idx="12">
                  <c:v>1999</c:v>
                </c:pt>
                <c:pt idx="16">
                  <c:v>2000</c:v>
                </c:pt>
                <c:pt idx="20">
                  <c:v>2001</c:v>
                </c:pt>
                <c:pt idx="24">
                  <c:v>2002</c:v>
                </c:pt>
                <c:pt idx="28">
                  <c:v>2003</c:v>
                </c:pt>
                <c:pt idx="32">
                  <c:v>2004</c:v>
                </c:pt>
                <c:pt idx="36">
                  <c:v>2005</c:v>
                </c:pt>
                <c:pt idx="40">
                  <c:v>2006</c:v>
                </c:pt>
                <c:pt idx="44">
                  <c:v>2007</c:v>
                </c:pt>
                <c:pt idx="48">
                  <c:v>2008</c:v>
                </c:pt>
                <c:pt idx="52">
                  <c:v>2009</c:v>
                </c:pt>
                <c:pt idx="56">
                  <c:v>2010</c:v>
                </c:pt>
                <c:pt idx="60">
                  <c:v>2011</c:v>
                </c:pt>
                <c:pt idx="64">
                  <c:v>2012</c:v>
                </c:pt>
                <c:pt idx="68">
                  <c:v>2013</c:v>
                </c:pt>
                <c:pt idx="72">
                  <c:v>2014</c:v>
                </c:pt>
                <c:pt idx="76">
                  <c:v>2015</c:v>
                </c:pt>
              </c:numCache>
            </c:numRef>
          </c:cat>
          <c:val>
            <c:numRef>
              <c:f>Hoja3!$K$67:$K$146</c:f>
              <c:numCache>
                <c:formatCode>General</c:formatCode>
                <c:ptCount val="80"/>
                <c:pt idx="0">
                  <c:v>6.7</c:v>
                </c:pt>
                <c:pt idx="1">
                  <c:v>7.4366666666666701</c:v>
                </c:pt>
                <c:pt idx="2">
                  <c:v>7.5</c:v>
                </c:pt>
                <c:pt idx="3">
                  <c:v>7.5</c:v>
                </c:pt>
                <c:pt idx="4">
                  <c:v>7.3533333333333299</c:v>
                </c:pt>
                <c:pt idx="5">
                  <c:v>6.9666666666666703</c:v>
                </c:pt>
                <c:pt idx="6">
                  <c:v>6.6766666666666703</c:v>
                </c:pt>
                <c:pt idx="7">
                  <c:v>6.5</c:v>
                </c:pt>
                <c:pt idx="8">
                  <c:v>7.91</c:v>
                </c:pt>
                <c:pt idx="9">
                  <c:v>8.5</c:v>
                </c:pt>
                <c:pt idx="10">
                  <c:v>9.3249999999999993</c:v>
                </c:pt>
                <c:pt idx="11">
                  <c:v>10.298809523809499</c:v>
                </c:pt>
                <c:pt idx="12">
                  <c:v>7.3954166666666703</c:v>
                </c:pt>
                <c:pt idx="13">
                  <c:v>6.0696428571428598</c:v>
                </c:pt>
                <c:pt idx="14">
                  <c:v>5</c:v>
                </c:pt>
                <c:pt idx="15">
                  <c:v>5</c:v>
                </c:pt>
                <c:pt idx="16">
                  <c:v>5.2144582470669398</c:v>
                </c:pt>
                <c:pt idx="17">
                  <c:v>5.5</c:v>
                </c:pt>
                <c:pt idx="18">
                  <c:v>5.3106060606060597</c:v>
                </c:pt>
                <c:pt idx="19">
                  <c:v>5</c:v>
                </c:pt>
                <c:pt idx="20">
                  <c:v>4.5409090909090901</c:v>
                </c:pt>
                <c:pt idx="21">
                  <c:v>3.7266666666666701</c:v>
                </c:pt>
                <c:pt idx="22">
                  <c:v>5.5</c:v>
                </c:pt>
                <c:pt idx="23">
                  <c:v>6.5</c:v>
                </c:pt>
                <c:pt idx="24">
                  <c:v>5.68</c:v>
                </c:pt>
                <c:pt idx="25">
                  <c:v>4.3266666666666698</c:v>
                </c:pt>
                <c:pt idx="26">
                  <c:v>3.20333333333333</c:v>
                </c:pt>
                <c:pt idx="27">
                  <c:v>3</c:v>
                </c:pt>
                <c:pt idx="28">
                  <c:v>2.7733333333333299</c:v>
                </c:pt>
                <c:pt idx="29">
                  <c:v>2.75</c:v>
                </c:pt>
                <c:pt idx="30">
                  <c:v>2.75</c:v>
                </c:pt>
                <c:pt idx="31">
                  <c:v>2.65</c:v>
                </c:pt>
                <c:pt idx="32">
                  <c:v>1.79</c:v>
                </c:pt>
                <c:pt idx="33">
                  <c:v>1.75</c:v>
                </c:pt>
                <c:pt idx="34">
                  <c:v>1.8133333333333299</c:v>
                </c:pt>
                <c:pt idx="35">
                  <c:v>2.1333333333333302</c:v>
                </c:pt>
                <c:pt idx="36">
                  <c:v>2.60666666666667</c:v>
                </c:pt>
                <c:pt idx="37">
                  <c:v>3.11</c:v>
                </c:pt>
                <c:pt idx="38">
                  <c:v>3.66</c:v>
                </c:pt>
                <c:pt idx="39">
                  <c:v>4.3666666666666698</c:v>
                </c:pt>
                <c:pt idx="40">
                  <c:v>4.6366666666666703</c:v>
                </c:pt>
                <c:pt idx="41">
                  <c:v>4.96</c:v>
                </c:pt>
                <c:pt idx="42">
                  <c:v>5.2133333333333303</c:v>
                </c:pt>
                <c:pt idx="43">
                  <c:v>5.25</c:v>
                </c:pt>
                <c:pt idx="44">
                  <c:v>5.03</c:v>
                </c:pt>
                <c:pt idx="45">
                  <c:v>5</c:v>
                </c:pt>
                <c:pt idx="46">
                  <c:v>5.3966666666666701</c:v>
                </c:pt>
                <c:pt idx="47">
                  <c:v>5.7933333333333303</c:v>
                </c:pt>
                <c:pt idx="48">
                  <c:v>6.2233333333333301</c:v>
                </c:pt>
                <c:pt idx="49">
                  <c:v>6.36</c:v>
                </c:pt>
                <c:pt idx="50">
                  <c:v>7.5733333333333297</c:v>
                </c:pt>
                <c:pt idx="51">
                  <c:v>8.25</c:v>
                </c:pt>
                <c:pt idx="52">
                  <c:v>5.5466666666666704</c:v>
                </c:pt>
                <c:pt idx="53">
                  <c:v>1.44</c:v>
                </c:pt>
                <c:pt idx="54">
                  <c:v>0.52666666666666695</c:v>
                </c:pt>
                <c:pt idx="55">
                  <c:v>0.5</c:v>
                </c:pt>
                <c:pt idx="56">
                  <c:v>0.5</c:v>
                </c:pt>
                <c:pt idx="57">
                  <c:v>0.57999999999999996</c:v>
                </c:pt>
                <c:pt idx="58">
                  <c:v>1.7466666666666699</c:v>
                </c:pt>
                <c:pt idx="59">
                  <c:v>2.87666666666667</c:v>
                </c:pt>
                <c:pt idx="60">
                  <c:v>3.4366666666666701</c:v>
                </c:pt>
                <c:pt idx="61">
                  <c:v>4.7433333333333296</c:v>
                </c:pt>
                <c:pt idx="62">
                  <c:v>5.25</c:v>
                </c:pt>
                <c:pt idx="63">
                  <c:v>5.25</c:v>
                </c:pt>
                <c:pt idx="64">
                  <c:v>5.0333333333333297</c:v>
                </c:pt>
                <c:pt idx="65">
                  <c:v>5</c:v>
                </c:pt>
                <c:pt idx="66">
                  <c:v>5</c:v>
                </c:pt>
                <c:pt idx="67">
                  <c:v>5</c:v>
                </c:pt>
                <c:pt idx="68">
                  <c:v>5</c:v>
                </c:pt>
                <c:pt idx="69">
                  <c:v>5</c:v>
                </c:pt>
                <c:pt idx="70">
                  <c:v>5</c:v>
                </c:pt>
                <c:pt idx="71">
                  <c:v>4.68333333333333</c:v>
                </c:pt>
                <c:pt idx="72">
                  <c:v>4.3366666666666696</c:v>
                </c:pt>
                <c:pt idx="73">
                  <c:v>4</c:v>
                </c:pt>
                <c:pt idx="74">
                  <c:v>3.62333333333333</c:v>
                </c:pt>
                <c:pt idx="75">
                  <c:v>3.04666666666667</c:v>
                </c:pt>
                <c:pt idx="76">
                  <c:v>3</c:v>
                </c:pt>
                <c:pt idx="77">
                  <c:v>3</c:v>
                </c:pt>
                <c:pt idx="78">
                  <c:v>3</c:v>
                </c:pt>
                <c:pt idx="79">
                  <c:v>3.2433333333333301</c:v>
                </c:pt>
              </c:numCache>
            </c:numRef>
          </c:val>
          <c:smooth val="0"/>
        </c:ser>
        <c:dLbls>
          <c:showLegendKey val="0"/>
          <c:showVal val="0"/>
          <c:showCatName val="0"/>
          <c:showSerName val="0"/>
          <c:showPercent val="0"/>
          <c:showBubbleSize val="0"/>
        </c:dLbls>
        <c:marker val="1"/>
        <c:smooth val="0"/>
        <c:axId val="101117312"/>
        <c:axId val="101115776"/>
      </c:lineChart>
      <c:catAx>
        <c:axId val="101108352"/>
        <c:scaling>
          <c:orientation val="minMax"/>
        </c:scaling>
        <c:delete val="0"/>
        <c:axPos val="b"/>
        <c:numFmt formatCode="General" sourceLinked="1"/>
        <c:majorTickMark val="out"/>
        <c:minorTickMark val="none"/>
        <c:tickLblPos val="nextTo"/>
        <c:crossAx val="101114240"/>
        <c:crosses val="autoZero"/>
        <c:auto val="1"/>
        <c:lblAlgn val="ctr"/>
        <c:lblOffset val="100"/>
        <c:tickMarkSkip val="4"/>
        <c:noMultiLvlLbl val="0"/>
      </c:catAx>
      <c:valAx>
        <c:axId val="101114240"/>
        <c:scaling>
          <c:orientation val="minMax"/>
          <c:max val="100"/>
        </c:scaling>
        <c:delete val="0"/>
        <c:axPos val="l"/>
        <c:numFmt formatCode="General" sourceLinked="1"/>
        <c:majorTickMark val="out"/>
        <c:minorTickMark val="none"/>
        <c:tickLblPos val="nextTo"/>
        <c:crossAx val="101108352"/>
        <c:crosses val="autoZero"/>
        <c:crossBetween val="between"/>
      </c:valAx>
      <c:valAx>
        <c:axId val="101115776"/>
        <c:scaling>
          <c:orientation val="minMax"/>
        </c:scaling>
        <c:delete val="0"/>
        <c:axPos val="r"/>
        <c:numFmt formatCode="General" sourceLinked="1"/>
        <c:majorTickMark val="out"/>
        <c:minorTickMark val="none"/>
        <c:tickLblPos val="nextTo"/>
        <c:crossAx val="101117312"/>
        <c:crosses val="max"/>
        <c:crossBetween val="between"/>
      </c:valAx>
      <c:catAx>
        <c:axId val="101117312"/>
        <c:scaling>
          <c:orientation val="minMax"/>
        </c:scaling>
        <c:delete val="1"/>
        <c:axPos val="b"/>
        <c:numFmt formatCode="General" sourceLinked="1"/>
        <c:majorTickMark val="out"/>
        <c:minorTickMark val="none"/>
        <c:tickLblPos val="nextTo"/>
        <c:crossAx val="101115776"/>
        <c:crosses val="autoZero"/>
        <c:auto val="1"/>
        <c:lblAlgn val="ctr"/>
        <c:lblOffset val="100"/>
        <c:noMultiLvlLbl val="0"/>
      </c:catAx>
    </c:plotArea>
    <c:legend>
      <c:legendPos val="b"/>
      <c:layout/>
      <c:overlay val="0"/>
      <c:txPr>
        <a:bodyPr/>
        <a:lstStyle/>
        <a:p>
          <a:pPr>
            <a:defRPr sz="800"/>
          </a:pPr>
          <a:endParaRPr lang="es-MX"/>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2"/>
          <c:order val="2"/>
          <c:tx>
            <c:strRef>
              <c:f>Hoja3!$U$2</c:f>
              <c:strCache>
                <c:ptCount val="1"/>
                <c:pt idx="0">
                  <c:v>Probability of high response (left axis)</c:v>
                </c:pt>
              </c:strCache>
            </c:strRef>
          </c:tx>
          <c:spPr>
            <a:ln>
              <a:solidFill>
                <a:srgbClr val="0070C0"/>
              </a:solidFill>
            </a:ln>
          </c:spPr>
          <c:marker>
            <c:symbol val="none"/>
          </c:marker>
          <c:cat>
            <c:numRef>
              <c:f>Hoja3!$A$63:$A$146</c:f>
              <c:numCache>
                <c:formatCode>General</c:formatCode>
                <c:ptCount val="84"/>
                <c:pt idx="0">
                  <c:v>1995</c:v>
                </c:pt>
                <c:pt idx="4">
                  <c:v>1996</c:v>
                </c:pt>
                <c:pt idx="8">
                  <c:v>1997</c:v>
                </c:pt>
                <c:pt idx="12">
                  <c:v>1998</c:v>
                </c:pt>
                <c:pt idx="16">
                  <c:v>1999</c:v>
                </c:pt>
                <c:pt idx="20">
                  <c:v>2000</c:v>
                </c:pt>
                <c:pt idx="24">
                  <c:v>2001</c:v>
                </c:pt>
                <c:pt idx="28">
                  <c:v>2002</c:v>
                </c:pt>
                <c:pt idx="32">
                  <c:v>2003</c:v>
                </c:pt>
                <c:pt idx="36">
                  <c:v>2004</c:v>
                </c:pt>
                <c:pt idx="40">
                  <c:v>2005</c:v>
                </c:pt>
                <c:pt idx="44">
                  <c:v>2006</c:v>
                </c:pt>
                <c:pt idx="48">
                  <c:v>2007</c:v>
                </c:pt>
                <c:pt idx="52">
                  <c:v>2008</c:v>
                </c:pt>
                <c:pt idx="56">
                  <c:v>2009</c:v>
                </c:pt>
                <c:pt idx="60">
                  <c:v>2010</c:v>
                </c:pt>
                <c:pt idx="64">
                  <c:v>2011</c:v>
                </c:pt>
                <c:pt idx="68">
                  <c:v>2012</c:v>
                </c:pt>
                <c:pt idx="72">
                  <c:v>2013</c:v>
                </c:pt>
                <c:pt idx="76">
                  <c:v>2014</c:v>
                </c:pt>
                <c:pt idx="80">
                  <c:v>2015</c:v>
                </c:pt>
              </c:numCache>
            </c:numRef>
          </c:cat>
          <c:val>
            <c:numRef>
              <c:f>Hoja3!$U$63:$U$146</c:f>
              <c:numCache>
                <c:formatCode>0.00E+00</c:formatCode>
                <c:ptCount val="84"/>
                <c:pt idx="0" formatCode="General">
                  <c:v>1.08</c:v>
                </c:pt>
                <c:pt idx="1">
                  <c:v>2.9875000000000001E-35</c:v>
                </c:pt>
                <c:pt idx="2">
                  <c:v>1.5033999999999999E-10</c:v>
                </c:pt>
                <c:pt idx="3">
                  <c:v>1.6035000000000002E-34</c:v>
                </c:pt>
                <c:pt idx="4">
                  <c:v>2.8453E-69</c:v>
                </c:pt>
                <c:pt idx="5">
                  <c:v>7.6504999999999995E-64</c:v>
                </c:pt>
                <c:pt idx="6">
                  <c:v>6.7261000000000001E-34</c:v>
                </c:pt>
                <c:pt idx="7">
                  <c:v>1.1783000000000001E-27</c:v>
                </c:pt>
                <c:pt idx="8">
                  <c:v>7.6326000000000007E-37</c:v>
                </c:pt>
                <c:pt idx="9">
                  <c:v>5.0769E-24</c:v>
                </c:pt>
                <c:pt idx="10">
                  <c:v>1.0968E-21</c:v>
                </c:pt>
                <c:pt idx="11">
                  <c:v>7.2231999999999998E-26</c:v>
                </c:pt>
                <c:pt idx="12">
                  <c:v>1.0336E-56</c:v>
                </c:pt>
                <c:pt idx="13">
                  <c:v>1.6905000000000001E-137</c:v>
                </c:pt>
                <c:pt idx="14">
                  <c:v>4.6532999999999995E-79</c:v>
                </c:pt>
                <c:pt idx="15">
                  <c:v>3.6886999999999999E-54</c:v>
                </c:pt>
                <c:pt idx="16">
                  <c:v>1.9654999999999999E-23</c:v>
                </c:pt>
                <c:pt idx="17">
                  <c:v>2.1890000000000002E-9</c:v>
                </c:pt>
                <c:pt idx="18">
                  <c:v>7.9146999999999993E-5</c:v>
                </c:pt>
                <c:pt idx="19" formatCode="General">
                  <c:v>95.84</c:v>
                </c:pt>
                <c:pt idx="20" formatCode="General">
                  <c:v>99.68</c:v>
                </c:pt>
                <c:pt idx="21" formatCode="General">
                  <c:v>99.79</c:v>
                </c:pt>
                <c:pt idx="22" formatCode="General">
                  <c:v>99.94</c:v>
                </c:pt>
                <c:pt idx="23" formatCode="General">
                  <c:v>99.98</c:v>
                </c:pt>
                <c:pt idx="24" formatCode="General">
                  <c:v>99.98</c:v>
                </c:pt>
                <c:pt idx="25" formatCode="General">
                  <c:v>99.97</c:v>
                </c:pt>
                <c:pt idx="26" formatCode="General">
                  <c:v>99.87</c:v>
                </c:pt>
                <c:pt idx="27" formatCode="General">
                  <c:v>99.97</c:v>
                </c:pt>
                <c:pt idx="28" formatCode="General">
                  <c:v>100</c:v>
                </c:pt>
                <c:pt idx="29" formatCode="General">
                  <c:v>100</c:v>
                </c:pt>
                <c:pt idx="30" formatCode="General">
                  <c:v>100</c:v>
                </c:pt>
                <c:pt idx="31" formatCode="General">
                  <c:v>100</c:v>
                </c:pt>
                <c:pt idx="32" formatCode="General">
                  <c:v>100</c:v>
                </c:pt>
                <c:pt idx="33" formatCode="General">
                  <c:v>100</c:v>
                </c:pt>
                <c:pt idx="34" formatCode="General">
                  <c:v>100</c:v>
                </c:pt>
                <c:pt idx="35" formatCode="General">
                  <c:v>100</c:v>
                </c:pt>
                <c:pt idx="36" formatCode="General">
                  <c:v>100</c:v>
                </c:pt>
                <c:pt idx="37" formatCode="General">
                  <c:v>100</c:v>
                </c:pt>
                <c:pt idx="38" formatCode="General">
                  <c:v>100</c:v>
                </c:pt>
                <c:pt idx="39" formatCode="General">
                  <c:v>100</c:v>
                </c:pt>
                <c:pt idx="40" formatCode="General">
                  <c:v>100</c:v>
                </c:pt>
                <c:pt idx="41" formatCode="General">
                  <c:v>100</c:v>
                </c:pt>
                <c:pt idx="42" formatCode="General">
                  <c:v>100</c:v>
                </c:pt>
                <c:pt idx="43" formatCode="General">
                  <c:v>100</c:v>
                </c:pt>
                <c:pt idx="44" formatCode="General">
                  <c:v>100</c:v>
                </c:pt>
                <c:pt idx="45" formatCode="General">
                  <c:v>100</c:v>
                </c:pt>
                <c:pt idx="46" formatCode="General">
                  <c:v>100</c:v>
                </c:pt>
                <c:pt idx="47" formatCode="General">
                  <c:v>100</c:v>
                </c:pt>
                <c:pt idx="48" formatCode="General">
                  <c:v>100</c:v>
                </c:pt>
                <c:pt idx="49" formatCode="General">
                  <c:v>100</c:v>
                </c:pt>
                <c:pt idx="50" formatCode="General">
                  <c:v>100</c:v>
                </c:pt>
                <c:pt idx="51" formatCode="General">
                  <c:v>100</c:v>
                </c:pt>
                <c:pt idx="52" formatCode="General">
                  <c:v>100</c:v>
                </c:pt>
                <c:pt idx="53" formatCode="General">
                  <c:v>100</c:v>
                </c:pt>
                <c:pt idx="54" formatCode="General">
                  <c:v>100</c:v>
                </c:pt>
                <c:pt idx="55" formatCode="General">
                  <c:v>99.99</c:v>
                </c:pt>
                <c:pt idx="56" formatCode="General">
                  <c:v>100</c:v>
                </c:pt>
                <c:pt idx="57" formatCode="General">
                  <c:v>100</c:v>
                </c:pt>
                <c:pt idx="58" formatCode="General">
                  <c:v>100</c:v>
                </c:pt>
                <c:pt idx="59" formatCode="General">
                  <c:v>100</c:v>
                </c:pt>
                <c:pt idx="60" formatCode="General">
                  <c:v>100</c:v>
                </c:pt>
                <c:pt idx="61" formatCode="General">
                  <c:v>100</c:v>
                </c:pt>
                <c:pt idx="62" formatCode="General">
                  <c:v>100</c:v>
                </c:pt>
                <c:pt idx="63" formatCode="General">
                  <c:v>100</c:v>
                </c:pt>
                <c:pt idx="64" formatCode="General">
                  <c:v>100</c:v>
                </c:pt>
                <c:pt idx="65" formatCode="General">
                  <c:v>100</c:v>
                </c:pt>
                <c:pt idx="66" formatCode="General">
                  <c:v>100</c:v>
                </c:pt>
                <c:pt idx="67" formatCode="General">
                  <c:v>100</c:v>
                </c:pt>
                <c:pt idx="68" formatCode="General">
                  <c:v>100</c:v>
                </c:pt>
                <c:pt idx="69" formatCode="General">
                  <c:v>100</c:v>
                </c:pt>
                <c:pt idx="70" formatCode="General">
                  <c:v>100</c:v>
                </c:pt>
                <c:pt idx="71" formatCode="General">
                  <c:v>100</c:v>
                </c:pt>
                <c:pt idx="72" formatCode="General">
                  <c:v>100</c:v>
                </c:pt>
                <c:pt idx="73" formatCode="General">
                  <c:v>100</c:v>
                </c:pt>
                <c:pt idx="74" formatCode="General">
                  <c:v>100</c:v>
                </c:pt>
                <c:pt idx="75" formatCode="General">
                  <c:v>100</c:v>
                </c:pt>
                <c:pt idx="76" formatCode="General">
                  <c:v>100</c:v>
                </c:pt>
                <c:pt idx="77" formatCode="General">
                  <c:v>100</c:v>
                </c:pt>
                <c:pt idx="78" formatCode="General">
                  <c:v>100</c:v>
                </c:pt>
                <c:pt idx="79" formatCode="General">
                  <c:v>100</c:v>
                </c:pt>
                <c:pt idx="80" formatCode="General">
                  <c:v>100</c:v>
                </c:pt>
                <c:pt idx="81" formatCode="General">
                  <c:v>100</c:v>
                </c:pt>
                <c:pt idx="82" formatCode="General">
                  <c:v>100</c:v>
                </c:pt>
                <c:pt idx="83" formatCode="General">
                  <c:v>100</c:v>
                </c:pt>
              </c:numCache>
            </c:numRef>
          </c:val>
          <c:smooth val="0"/>
        </c:ser>
        <c:dLbls>
          <c:showLegendKey val="0"/>
          <c:showVal val="0"/>
          <c:showCatName val="0"/>
          <c:showSerName val="0"/>
          <c:showPercent val="0"/>
          <c:showBubbleSize val="0"/>
        </c:dLbls>
        <c:marker val="1"/>
        <c:smooth val="0"/>
        <c:axId val="108508672"/>
        <c:axId val="108510208"/>
      </c:lineChart>
      <c:lineChart>
        <c:grouping val="standard"/>
        <c:varyColors val="0"/>
        <c:ser>
          <c:idx val="0"/>
          <c:order val="0"/>
          <c:tx>
            <c:strRef>
              <c:f>Hoja3!$Q$2</c:f>
              <c:strCache>
                <c:ptCount val="1"/>
                <c:pt idx="0">
                  <c:v>Inflation</c:v>
                </c:pt>
              </c:strCache>
            </c:strRef>
          </c:tx>
          <c:spPr>
            <a:ln>
              <a:solidFill>
                <a:srgbClr val="FF0000"/>
              </a:solidFill>
            </a:ln>
          </c:spPr>
          <c:marker>
            <c:symbol val="none"/>
          </c:marker>
          <c:cat>
            <c:numRef>
              <c:f>Hoja3!$A$63:$A$146</c:f>
              <c:numCache>
                <c:formatCode>General</c:formatCode>
                <c:ptCount val="84"/>
                <c:pt idx="0">
                  <c:v>1995</c:v>
                </c:pt>
                <c:pt idx="4">
                  <c:v>1996</c:v>
                </c:pt>
                <c:pt idx="8">
                  <c:v>1997</c:v>
                </c:pt>
                <c:pt idx="12">
                  <c:v>1998</c:v>
                </c:pt>
                <c:pt idx="16">
                  <c:v>1999</c:v>
                </c:pt>
                <c:pt idx="20">
                  <c:v>2000</c:v>
                </c:pt>
                <c:pt idx="24">
                  <c:v>2001</c:v>
                </c:pt>
                <c:pt idx="28">
                  <c:v>2002</c:v>
                </c:pt>
                <c:pt idx="32">
                  <c:v>2003</c:v>
                </c:pt>
                <c:pt idx="36">
                  <c:v>2004</c:v>
                </c:pt>
                <c:pt idx="40">
                  <c:v>2005</c:v>
                </c:pt>
                <c:pt idx="44">
                  <c:v>2006</c:v>
                </c:pt>
                <c:pt idx="48">
                  <c:v>2007</c:v>
                </c:pt>
                <c:pt idx="52">
                  <c:v>2008</c:v>
                </c:pt>
                <c:pt idx="56">
                  <c:v>2009</c:v>
                </c:pt>
                <c:pt idx="60">
                  <c:v>2010</c:v>
                </c:pt>
                <c:pt idx="64">
                  <c:v>2011</c:v>
                </c:pt>
                <c:pt idx="68">
                  <c:v>2012</c:v>
                </c:pt>
                <c:pt idx="72">
                  <c:v>2013</c:v>
                </c:pt>
                <c:pt idx="76">
                  <c:v>2014</c:v>
                </c:pt>
                <c:pt idx="80">
                  <c:v>2015</c:v>
                </c:pt>
              </c:numCache>
            </c:numRef>
          </c:cat>
          <c:val>
            <c:numRef>
              <c:f>Hoja3!$Q$63:$Q$146</c:f>
              <c:numCache>
                <c:formatCode>General</c:formatCode>
                <c:ptCount val="84"/>
                <c:pt idx="0">
                  <c:v>19.131228860518235</c:v>
                </c:pt>
                <c:pt idx="1">
                  <c:v>19.379147837196122</c:v>
                </c:pt>
                <c:pt idx="2">
                  <c:v>19.168640496726574</c:v>
                </c:pt>
                <c:pt idx="3">
                  <c:v>18.263759355905449</c:v>
                </c:pt>
                <c:pt idx="4">
                  <c:v>18.583652006217342</c:v>
                </c:pt>
                <c:pt idx="5">
                  <c:v>18.061820392058436</c:v>
                </c:pt>
                <c:pt idx="6">
                  <c:v>19.136000189940773</c:v>
                </c:pt>
                <c:pt idx="7">
                  <c:v>19.718928024584102</c:v>
                </c:pt>
                <c:pt idx="8">
                  <c:v>17.980481403281658</c:v>
                </c:pt>
                <c:pt idx="9">
                  <c:v>17.062026492942863</c:v>
                </c:pt>
                <c:pt idx="10">
                  <c:v>16.507692115666252</c:v>
                </c:pt>
                <c:pt idx="11">
                  <c:v>16.352307407971889</c:v>
                </c:pt>
                <c:pt idx="12">
                  <c:v>16.875807587782845</c:v>
                </c:pt>
                <c:pt idx="13">
                  <c:v>18.821075094033368</c:v>
                </c:pt>
                <c:pt idx="14">
                  <c:v>17.392884661477304</c:v>
                </c:pt>
                <c:pt idx="15">
                  <c:v>15.457877058086078</c:v>
                </c:pt>
                <c:pt idx="16">
                  <c:v>14.254906912580179</c:v>
                </c:pt>
                <c:pt idx="17">
                  <c:v>9.5563768762835455</c:v>
                </c:pt>
                <c:pt idx="18">
                  <c:v>8.7376942257895607</c:v>
                </c:pt>
                <c:pt idx="19">
                  <c:v>8.9839169913623174</c:v>
                </c:pt>
                <c:pt idx="20">
                  <c:v>8.5823985204694697</c:v>
                </c:pt>
                <c:pt idx="21">
                  <c:v>9.4200250391487383</c:v>
                </c:pt>
                <c:pt idx="22">
                  <c:v>8.7974127910257494</c:v>
                </c:pt>
                <c:pt idx="23">
                  <c:v>8.4818927476796535</c:v>
                </c:pt>
                <c:pt idx="24">
                  <c:v>7.8044111900814173</c:v>
                </c:pt>
                <c:pt idx="25">
                  <c:v>7.625358976522989</c:v>
                </c:pt>
                <c:pt idx="26">
                  <c:v>7.7240219832338752</c:v>
                </c:pt>
                <c:pt idx="27">
                  <c:v>7.519720942072361</c:v>
                </c:pt>
                <c:pt idx="28">
                  <c:v>6.4369140666604707</c:v>
                </c:pt>
                <c:pt idx="29">
                  <c:v>5.7438598205775904</c:v>
                </c:pt>
                <c:pt idx="30">
                  <c:v>5.8606141358770181</c:v>
                </c:pt>
                <c:pt idx="31">
                  <c:v>6.5871243636810739</c:v>
                </c:pt>
                <c:pt idx="32">
                  <c:v>7.1499607506825491</c:v>
                </c:pt>
                <c:pt idx="33">
                  <c:v>7.3216827323553169</c:v>
                </c:pt>
                <c:pt idx="34">
                  <c:v>6.894902597022412</c:v>
                </c:pt>
                <c:pt idx="35">
                  <c:v>6.2040537636607773</c:v>
                </c:pt>
                <c:pt idx="36">
                  <c:v>6.0416225766635634</c:v>
                </c:pt>
                <c:pt idx="37">
                  <c:v>5.4903426338432482</c:v>
                </c:pt>
                <c:pt idx="38">
                  <c:v>5.8431016033802408</c:v>
                </c:pt>
                <c:pt idx="39">
                  <c:v>5.5805416112136186</c:v>
                </c:pt>
                <c:pt idx="40">
                  <c:v>5.1005738296646896</c:v>
                </c:pt>
                <c:pt idx="41">
                  <c:v>4.837366157568912</c:v>
                </c:pt>
                <c:pt idx="42">
                  <c:v>4.8165807286742357</c:v>
                </c:pt>
                <c:pt idx="43">
                  <c:v>4.9483639453205441</c:v>
                </c:pt>
                <c:pt idx="44">
                  <c:v>4.1962356624454245</c:v>
                </c:pt>
                <c:pt idx="45">
                  <c:v>3.95326964467273</c:v>
                </c:pt>
                <c:pt idx="46">
                  <c:v>4.4394546982026384</c:v>
                </c:pt>
                <c:pt idx="47">
                  <c:v>4.234944497830373</c:v>
                </c:pt>
                <c:pt idx="48">
                  <c:v>5.115633189262514</c:v>
                </c:pt>
                <c:pt idx="49">
                  <c:v>5.9889898223569382</c:v>
                </c:pt>
                <c:pt idx="50">
                  <c:v>5.1934037300458868</c:v>
                </c:pt>
                <c:pt idx="51">
                  <c:v>5.2815905310082734</c:v>
                </c:pt>
                <c:pt idx="52">
                  <c:v>5.9130456992260605</c:v>
                </c:pt>
                <c:pt idx="53">
                  <c:v>6.238199519962162</c:v>
                </c:pt>
                <c:pt idx="54">
                  <c:v>7.3754772113912459</c:v>
                </c:pt>
                <c:pt idx="55">
                  <c:v>7.4890774157498008</c:v>
                </c:pt>
                <c:pt idx="56">
                  <c:v>6.3836702385277277</c:v>
                </c:pt>
                <c:pt idx="57">
                  <c:v>4.6532238532579484</c:v>
                </c:pt>
                <c:pt idx="58">
                  <c:v>3.1549821599076822</c:v>
                </c:pt>
                <c:pt idx="59">
                  <c:v>2.3383401331677156</c:v>
                </c:pt>
                <c:pt idx="60">
                  <c:v>1.9998712304822419</c:v>
                </c:pt>
                <c:pt idx="61">
                  <c:v>2.0795619147908617</c:v>
                </c:pt>
                <c:pt idx="62">
                  <c:v>2.2515627622255785</c:v>
                </c:pt>
                <c:pt idx="63">
                  <c:v>2.6771474664655237</c:v>
                </c:pt>
                <c:pt idx="64">
                  <c:v>3.1738620869414369</c:v>
                </c:pt>
                <c:pt idx="65">
                  <c:v>3.015904430864591</c:v>
                </c:pt>
                <c:pt idx="66">
                  <c:v>3.3837755822388793</c:v>
                </c:pt>
                <c:pt idx="67">
                  <c:v>3.8400222894971137</c:v>
                </c:pt>
                <c:pt idx="68">
                  <c:v>3.4692658016643563</c:v>
                </c:pt>
                <c:pt idx="69">
                  <c:v>3.2909734088797826</c:v>
                </c:pt>
                <c:pt idx="70">
                  <c:v>3.0668867897285068</c:v>
                </c:pt>
                <c:pt idx="71">
                  <c:v>2.689390067262476</c:v>
                </c:pt>
                <c:pt idx="72">
                  <c:v>1.9127899381234492</c:v>
                </c:pt>
                <c:pt idx="73">
                  <c:v>2.047245510498108</c:v>
                </c:pt>
                <c:pt idx="74">
                  <c:v>2.2180415434704059</c:v>
                </c:pt>
                <c:pt idx="75">
                  <c:v>1.8316612525304699</c:v>
                </c:pt>
                <c:pt idx="76">
                  <c:v>2.2509752743885336</c:v>
                </c:pt>
                <c:pt idx="77">
                  <c:v>2.7232273784068006</c:v>
                </c:pt>
                <c:pt idx="78">
                  <c:v>2.8828747682284828</c:v>
                </c:pt>
                <c:pt idx="79">
                  <c:v>3.4808634297017527</c:v>
                </c:pt>
                <c:pt idx="80">
                  <c:v>4.1695675624277229</c:v>
                </c:pt>
                <c:pt idx="81">
                  <c:v>4.4165925781693538</c:v>
                </c:pt>
                <c:pt idx="82">
                  <c:v>4.7476699616781914</c:v>
                </c:pt>
                <c:pt idx="83">
                  <c:v>6.1671820655492482</c:v>
                </c:pt>
              </c:numCache>
            </c:numRef>
          </c:val>
          <c:smooth val="0"/>
        </c:ser>
        <c:ser>
          <c:idx val="1"/>
          <c:order val="1"/>
          <c:tx>
            <c:strRef>
              <c:f>Hoja3!$R$2</c:f>
              <c:strCache>
                <c:ptCount val="1"/>
                <c:pt idx="0">
                  <c:v>Interest Rate</c:v>
                </c:pt>
              </c:strCache>
            </c:strRef>
          </c:tx>
          <c:spPr>
            <a:ln>
              <a:solidFill>
                <a:srgbClr val="FFC000"/>
              </a:solidFill>
            </a:ln>
          </c:spPr>
          <c:marker>
            <c:symbol val="none"/>
          </c:marker>
          <c:cat>
            <c:numRef>
              <c:f>Hoja3!$A$63:$A$146</c:f>
              <c:numCache>
                <c:formatCode>General</c:formatCode>
                <c:ptCount val="84"/>
                <c:pt idx="0">
                  <c:v>1995</c:v>
                </c:pt>
                <c:pt idx="4">
                  <c:v>1996</c:v>
                </c:pt>
                <c:pt idx="8">
                  <c:v>1997</c:v>
                </c:pt>
                <c:pt idx="12">
                  <c:v>1998</c:v>
                </c:pt>
                <c:pt idx="16">
                  <c:v>1999</c:v>
                </c:pt>
                <c:pt idx="20">
                  <c:v>2000</c:v>
                </c:pt>
                <c:pt idx="24">
                  <c:v>2001</c:v>
                </c:pt>
                <c:pt idx="28">
                  <c:v>2002</c:v>
                </c:pt>
                <c:pt idx="32">
                  <c:v>2003</c:v>
                </c:pt>
                <c:pt idx="36">
                  <c:v>2004</c:v>
                </c:pt>
                <c:pt idx="40">
                  <c:v>2005</c:v>
                </c:pt>
                <c:pt idx="44">
                  <c:v>2006</c:v>
                </c:pt>
                <c:pt idx="48">
                  <c:v>2007</c:v>
                </c:pt>
                <c:pt idx="52">
                  <c:v>2008</c:v>
                </c:pt>
                <c:pt idx="56">
                  <c:v>2009</c:v>
                </c:pt>
                <c:pt idx="60">
                  <c:v>2010</c:v>
                </c:pt>
                <c:pt idx="64">
                  <c:v>2011</c:v>
                </c:pt>
                <c:pt idx="68">
                  <c:v>2012</c:v>
                </c:pt>
                <c:pt idx="72">
                  <c:v>2013</c:v>
                </c:pt>
                <c:pt idx="76">
                  <c:v>2014</c:v>
                </c:pt>
                <c:pt idx="80">
                  <c:v>2015</c:v>
                </c:pt>
              </c:numCache>
            </c:numRef>
          </c:cat>
          <c:val>
            <c:numRef>
              <c:f>Hoja3!$R$63:$R$146</c:f>
              <c:numCache>
                <c:formatCode>0.00</c:formatCode>
                <c:ptCount val="84"/>
                <c:pt idx="0">
                  <c:v>17.350000000000001</c:v>
                </c:pt>
                <c:pt idx="1">
                  <c:v>24.723333333333301</c:v>
                </c:pt>
                <c:pt idx="2">
                  <c:v>20.963333333333299</c:v>
                </c:pt>
                <c:pt idx="3">
                  <c:v>26.55</c:v>
                </c:pt>
                <c:pt idx="4">
                  <c:v>29.8533333333333</c:v>
                </c:pt>
                <c:pt idx="5">
                  <c:v>30.6533333333333</c:v>
                </c:pt>
                <c:pt idx="6">
                  <c:v>27.3266666666667</c:v>
                </c:pt>
                <c:pt idx="7">
                  <c:v>25.6466666666667</c:v>
                </c:pt>
                <c:pt idx="8">
                  <c:v>25.35</c:v>
                </c:pt>
                <c:pt idx="9">
                  <c:v>22.723333333333301</c:v>
                </c:pt>
                <c:pt idx="10">
                  <c:v>23.196666666666701</c:v>
                </c:pt>
                <c:pt idx="11">
                  <c:v>24.04</c:v>
                </c:pt>
                <c:pt idx="12">
                  <c:v>29.206666666666699</c:v>
                </c:pt>
                <c:pt idx="13">
                  <c:v>39.479999999999997</c:v>
                </c:pt>
                <c:pt idx="14">
                  <c:v>38.053333333333299</c:v>
                </c:pt>
                <c:pt idx="15">
                  <c:v>33.243333333333297</c:v>
                </c:pt>
                <c:pt idx="16">
                  <c:v>24.0566666666667</c:v>
                </c:pt>
                <c:pt idx="17">
                  <c:v>19.4933333333333</c:v>
                </c:pt>
                <c:pt idx="18">
                  <c:v>18.91</c:v>
                </c:pt>
                <c:pt idx="19">
                  <c:v>12.79</c:v>
                </c:pt>
                <c:pt idx="20">
                  <c:v>9.0333333333333297</c:v>
                </c:pt>
                <c:pt idx="21">
                  <c:v>10.56</c:v>
                </c:pt>
                <c:pt idx="22">
                  <c:v>12.300933333333299</c:v>
                </c:pt>
                <c:pt idx="23">
                  <c:v>11.596866666666701</c:v>
                </c:pt>
                <c:pt idx="24">
                  <c:v>11.2661333333333</c:v>
                </c:pt>
                <c:pt idx="25">
                  <c:v>11.116666666666699</c:v>
                </c:pt>
                <c:pt idx="26">
                  <c:v>10.328333333333299</c:v>
                </c:pt>
                <c:pt idx="27">
                  <c:v>8.99</c:v>
                </c:pt>
                <c:pt idx="28">
                  <c:v>7.830000000000001</c:v>
                </c:pt>
                <c:pt idx="29">
                  <c:v>5.9499999999999993</c:v>
                </c:pt>
                <c:pt idx="30">
                  <c:v>5.2833333333333323</c:v>
                </c:pt>
                <c:pt idx="31">
                  <c:v>5.1766666666666667</c:v>
                </c:pt>
                <c:pt idx="32">
                  <c:v>5.9633333333333338</c:v>
                </c:pt>
                <c:pt idx="33">
                  <c:v>6.9899999999999993</c:v>
                </c:pt>
                <c:pt idx="34">
                  <c:v>7.3933333333333335</c:v>
                </c:pt>
                <c:pt idx="35">
                  <c:v>7.4366666666666674</c:v>
                </c:pt>
                <c:pt idx="36">
                  <c:v>7.2966666666666669</c:v>
                </c:pt>
                <c:pt idx="37">
                  <c:v>6.93</c:v>
                </c:pt>
                <c:pt idx="38">
                  <c:v>6.8866666666666667</c:v>
                </c:pt>
                <c:pt idx="39">
                  <c:v>6.9233333333333329</c:v>
                </c:pt>
                <c:pt idx="40">
                  <c:v>6.4033333333333333</c:v>
                </c:pt>
                <c:pt idx="41">
                  <c:v>6.373333333333334</c:v>
                </c:pt>
                <c:pt idx="42">
                  <c:v>6.25</c:v>
                </c:pt>
                <c:pt idx="43">
                  <c:v>5.7130666666666663</c:v>
                </c:pt>
                <c:pt idx="44">
                  <c:v>5.9248666666666665</c:v>
                </c:pt>
                <c:pt idx="45">
                  <c:v>6.166666666666667</c:v>
                </c:pt>
                <c:pt idx="46">
                  <c:v>6.6400000000000006</c:v>
                </c:pt>
                <c:pt idx="47">
                  <c:v>7.2299999999999995</c:v>
                </c:pt>
                <c:pt idx="48">
                  <c:v>7.7611699999999999</c:v>
                </c:pt>
                <c:pt idx="49">
                  <c:v>8.4606293333333351</c:v>
                </c:pt>
                <c:pt idx="50">
                  <c:v>9.173897666666667</c:v>
                </c:pt>
                <c:pt idx="51">
                  <c:v>9.2615196666666666</c:v>
                </c:pt>
                <c:pt idx="52">
                  <c:v>9.5166666666666675</c:v>
                </c:pt>
                <c:pt idx="53">
                  <c:v>9.6660283333333332</c:v>
                </c:pt>
                <c:pt idx="54">
                  <c:v>9.9489876666666657</c:v>
                </c:pt>
                <c:pt idx="55">
                  <c:v>9.7664126666666675</c:v>
                </c:pt>
                <c:pt idx="56">
                  <c:v>8.5737550000000002</c:v>
                </c:pt>
                <c:pt idx="57">
                  <c:v>5.9770686666666704</c:v>
                </c:pt>
                <c:pt idx="58">
                  <c:v>4.3406153333333304</c:v>
                </c:pt>
                <c:pt idx="59">
                  <c:v>3.699999</c:v>
                </c:pt>
                <c:pt idx="60">
                  <c:v>3.34683633333333</c:v>
                </c:pt>
                <c:pt idx="61">
                  <c:v>3.1797383333333298</c:v>
                </c:pt>
                <c:pt idx="62">
                  <c:v>3.0344483333333301</c:v>
                </c:pt>
                <c:pt idx="63">
                  <c:v>3.0271736666666702</c:v>
                </c:pt>
                <c:pt idx="64">
                  <c:v>3.1408876666666701</c:v>
                </c:pt>
                <c:pt idx="65">
                  <c:v>3.8368026666666699</c:v>
                </c:pt>
                <c:pt idx="66">
                  <c:v>4.4800383333333302</c:v>
                </c:pt>
                <c:pt idx="67">
                  <c:v>4.6727093333333301</c:v>
                </c:pt>
                <c:pt idx="68">
                  <c:v>5.02093233333333</c:v>
                </c:pt>
                <c:pt idx="69">
                  <c:v>5.2731856666666701</c:v>
                </c:pt>
                <c:pt idx="70">
                  <c:v>5.0730760000000004</c:v>
                </c:pt>
                <c:pt idx="71">
                  <c:v>4.6548796666666696</c:v>
                </c:pt>
                <c:pt idx="72">
                  <c:v>3.9526463333333299</c:v>
                </c:pt>
                <c:pt idx="73">
                  <c:v>3.1681919999999999</c:v>
                </c:pt>
                <c:pt idx="74">
                  <c:v>3.24716766666667</c:v>
                </c:pt>
                <c:pt idx="75">
                  <c:v>3.2556306666666699</c:v>
                </c:pt>
                <c:pt idx="76">
                  <c:v>3.216094</c:v>
                </c:pt>
                <c:pt idx="77">
                  <c:v>3.5128136666666698</c:v>
                </c:pt>
                <c:pt idx="78">
                  <c:v>4.1552906666666702</c:v>
                </c:pt>
                <c:pt idx="79">
                  <c:v>4.5305980000000003</c:v>
                </c:pt>
                <c:pt idx="80">
                  <c:v>4.5150796666666704</c:v>
                </c:pt>
              </c:numCache>
            </c:numRef>
          </c:val>
          <c:smooth val="0"/>
        </c:ser>
        <c:dLbls>
          <c:showLegendKey val="0"/>
          <c:showVal val="0"/>
          <c:showCatName val="0"/>
          <c:showSerName val="0"/>
          <c:showPercent val="0"/>
          <c:showBubbleSize val="0"/>
        </c:dLbls>
        <c:marker val="1"/>
        <c:smooth val="0"/>
        <c:axId val="108513536"/>
        <c:axId val="108512000"/>
      </c:lineChart>
      <c:catAx>
        <c:axId val="108508672"/>
        <c:scaling>
          <c:orientation val="minMax"/>
        </c:scaling>
        <c:delete val="0"/>
        <c:axPos val="b"/>
        <c:numFmt formatCode="General" sourceLinked="1"/>
        <c:majorTickMark val="out"/>
        <c:minorTickMark val="none"/>
        <c:tickLblPos val="nextTo"/>
        <c:crossAx val="108510208"/>
        <c:crosses val="autoZero"/>
        <c:auto val="1"/>
        <c:lblAlgn val="ctr"/>
        <c:lblOffset val="100"/>
        <c:tickMarkSkip val="4"/>
        <c:noMultiLvlLbl val="0"/>
      </c:catAx>
      <c:valAx>
        <c:axId val="108510208"/>
        <c:scaling>
          <c:orientation val="minMax"/>
          <c:max val="100"/>
        </c:scaling>
        <c:delete val="0"/>
        <c:axPos val="l"/>
        <c:numFmt formatCode="General" sourceLinked="1"/>
        <c:majorTickMark val="out"/>
        <c:minorTickMark val="none"/>
        <c:tickLblPos val="nextTo"/>
        <c:crossAx val="108508672"/>
        <c:crosses val="autoZero"/>
        <c:crossBetween val="between"/>
      </c:valAx>
      <c:valAx>
        <c:axId val="108512000"/>
        <c:scaling>
          <c:orientation val="minMax"/>
        </c:scaling>
        <c:delete val="0"/>
        <c:axPos val="r"/>
        <c:numFmt formatCode="General" sourceLinked="1"/>
        <c:majorTickMark val="out"/>
        <c:minorTickMark val="none"/>
        <c:tickLblPos val="nextTo"/>
        <c:crossAx val="108513536"/>
        <c:crosses val="max"/>
        <c:crossBetween val="between"/>
      </c:valAx>
      <c:catAx>
        <c:axId val="108513536"/>
        <c:scaling>
          <c:orientation val="minMax"/>
        </c:scaling>
        <c:delete val="1"/>
        <c:axPos val="b"/>
        <c:numFmt formatCode="General" sourceLinked="1"/>
        <c:majorTickMark val="out"/>
        <c:minorTickMark val="none"/>
        <c:tickLblPos val="nextTo"/>
        <c:crossAx val="108512000"/>
        <c:crosses val="autoZero"/>
        <c:auto val="1"/>
        <c:lblAlgn val="ctr"/>
        <c:lblOffset val="100"/>
        <c:noMultiLvlLbl val="0"/>
      </c:catAx>
    </c:plotArea>
    <c:legend>
      <c:legendPos val="b"/>
      <c:layout/>
      <c:overlay val="0"/>
      <c:txPr>
        <a:bodyPr/>
        <a:lstStyle/>
        <a:p>
          <a:pPr>
            <a:defRPr sz="800"/>
          </a:pPr>
          <a:endParaRPr lang="es-MX"/>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2"/>
          <c:order val="2"/>
          <c:tx>
            <c:strRef>
              <c:f>Hoja3!$AB$2</c:f>
              <c:strCache>
                <c:ptCount val="1"/>
                <c:pt idx="0">
                  <c:v>Probability of high response (left axis)</c:v>
                </c:pt>
              </c:strCache>
            </c:strRef>
          </c:tx>
          <c:spPr>
            <a:ln>
              <a:solidFill>
                <a:srgbClr val="0070C0"/>
              </a:solidFill>
            </a:ln>
          </c:spPr>
          <c:marker>
            <c:symbol val="none"/>
          </c:marker>
          <c:cat>
            <c:numRef>
              <c:f>Hoja3!$A$7:$A$146</c:f>
              <c:numCache>
                <c:formatCode>General</c:formatCode>
                <c:ptCount val="140"/>
                <c:pt idx="0">
                  <c:v>1981</c:v>
                </c:pt>
                <c:pt idx="4">
                  <c:v>1982</c:v>
                </c:pt>
                <c:pt idx="8">
                  <c:v>1983</c:v>
                </c:pt>
                <c:pt idx="12">
                  <c:v>1984</c:v>
                </c:pt>
                <c:pt idx="16">
                  <c:v>1985</c:v>
                </c:pt>
                <c:pt idx="20">
                  <c:v>1986</c:v>
                </c:pt>
                <c:pt idx="24">
                  <c:v>1987</c:v>
                </c:pt>
                <c:pt idx="28">
                  <c:v>1988</c:v>
                </c:pt>
                <c:pt idx="32">
                  <c:v>1989</c:v>
                </c:pt>
                <c:pt idx="36">
                  <c:v>1990</c:v>
                </c:pt>
                <c:pt idx="40">
                  <c:v>1991</c:v>
                </c:pt>
                <c:pt idx="44">
                  <c:v>1992</c:v>
                </c:pt>
                <c:pt idx="48">
                  <c:v>1993</c:v>
                </c:pt>
                <c:pt idx="52">
                  <c:v>1994</c:v>
                </c:pt>
                <c:pt idx="56">
                  <c:v>1995</c:v>
                </c:pt>
                <c:pt idx="60">
                  <c:v>1996</c:v>
                </c:pt>
                <c:pt idx="64">
                  <c:v>1997</c:v>
                </c:pt>
                <c:pt idx="68">
                  <c:v>1998</c:v>
                </c:pt>
                <c:pt idx="72">
                  <c:v>1999</c:v>
                </c:pt>
                <c:pt idx="76">
                  <c:v>2000</c:v>
                </c:pt>
                <c:pt idx="80">
                  <c:v>2001</c:v>
                </c:pt>
                <c:pt idx="84">
                  <c:v>2002</c:v>
                </c:pt>
                <c:pt idx="88">
                  <c:v>2003</c:v>
                </c:pt>
                <c:pt idx="92">
                  <c:v>2004</c:v>
                </c:pt>
                <c:pt idx="96">
                  <c:v>2005</c:v>
                </c:pt>
                <c:pt idx="100">
                  <c:v>2006</c:v>
                </c:pt>
                <c:pt idx="104">
                  <c:v>2007</c:v>
                </c:pt>
                <c:pt idx="108">
                  <c:v>2008</c:v>
                </c:pt>
                <c:pt idx="112">
                  <c:v>2009</c:v>
                </c:pt>
                <c:pt idx="116">
                  <c:v>2010</c:v>
                </c:pt>
                <c:pt idx="120">
                  <c:v>2011</c:v>
                </c:pt>
                <c:pt idx="124">
                  <c:v>2012</c:v>
                </c:pt>
                <c:pt idx="128">
                  <c:v>2013</c:v>
                </c:pt>
                <c:pt idx="132">
                  <c:v>2014</c:v>
                </c:pt>
                <c:pt idx="136">
                  <c:v>2015</c:v>
                </c:pt>
              </c:numCache>
            </c:numRef>
          </c:cat>
          <c:val>
            <c:numRef>
              <c:f>Hoja3!$AB$7:$AB$146</c:f>
              <c:numCache>
                <c:formatCode>General</c:formatCode>
                <c:ptCount val="140"/>
                <c:pt idx="1">
                  <c:v>1.1599999999999999</c:v>
                </c:pt>
                <c:pt idx="2">
                  <c:v>1.03</c:v>
                </c:pt>
                <c:pt idx="3">
                  <c:v>0.54</c:v>
                </c:pt>
                <c:pt idx="4">
                  <c:v>3.8591E-2</c:v>
                </c:pt>
                <c:pt idx="5">
                  <c:v>1.5565000000000002E-4</c:v>
                </c:pt>
                <c:pt idx="6">
                  <c:v>9.0943999999999997E-12</c:v>
                </c:pt>
                <c:pt idx="7">
                  <c:v>3.0356000000000004E-11</c:v>
                </c:pt>
                <c:pt idx="8">
                  <c:v>4.3464E-20</c:v>
                </c:pt>
                <c:pt idx="9">
                  <c:v>6.6660999999999998E-2</c:v>
                </c:pt>
                <c:pt idx="10">
                  <c:v>0.13</c:v>
                </c:pt>
                <c:pt idx="11">
                  <c:v>4.0288999999999998E-2</c:v>
                </c:pt>
                <c:pt idx="12">
                  <c:v>1.4839999999999999E-6</c:v>
                </c:pt>
                <c:pt idx="13">
                  <c:v>0.12</c:v>
                </c:pt>
                <c:pt idx="14">
                  <c:v>0.4</c:v>
                </c:pt>
                <c:pt idx="15">
                  <c:v>0.24</c:v>
                </c:pt>
                <c:pt idx="16">
                  <c:v>1.0246000000000001E-3</c:v>
                </c:pt>
                <c:pt idx="17">
                  <c:v>1.77</c:v>
                </c:pt>
                <c:pt idx="18">
                  <c:v>1.6099999999999999</c:v>
                </c:pt>
                <c:pt idx="19">
                  <c:v>0.13</c:v>
                </c:pt>
                <c:pt idx="20">
                  <c:v>7.674E-4</c:v>
                </c:pt>
                <c:pt idx="21">
                  <c:v>2.1781000000000002E-2</c:v>
                </c:pt>
                <c:pt idx="22">
                  <c:v>2.1734E-2</c:v>
                </c:pt>
                <c:pt idx="23">
                  <c:v>1.2027E-4</c:v>
                </c:pt>
                <c:pt idx="24">
                  <c:v>6.0796999999999992E-10</c:v>
                </c:pt>
                <c:pt idx="25">
                  <c:v>1.5621E-12</c:v>
                </c:pt>
                <c:pt idx="26">
                  <c:v>5.8698000000000001E-8</c:v>
                </c:pt>
                <c:pt idx="27">
                  <c:v>7.7917999999999995E-17</c:v>
                </c:pt>
                <c:pt idx="28">
                  <c:v>7.7406999999999993E-25</c:v>
                </c:pt>
                <c:pt idx="29">
                  <c:v>1.3955999999999998E-5</c:v>
                </c:pt>
                <c:pt idx="30">
                  <c:v>7.7750000000000007E-3</c:v>
                </c:pt>
                <c:pt idx="31">
                  <c:v>2.9123000000000003E-2</c:v>
                </c:pt>
                <c:pt idx="32">
                  <c:v>0.11</c:v>
                </c:pt>
                <c:pt idx="33">
                  <c:v>6.1320000000000006E-2</c:v>
                </c:pt>
                <c:pt idx="34">
                  <c:v>7.3746000000000006E-2</c:v>
                </c:pt>
                <c:pt idx="35">
                  <c:v>0.21</c:v>
                </c:pt>
                <c:pt idx="36">
                  <c:v>0.27</c:v>
                </c:pt>
                <c:pt idx="37">
                  <c:v>1.17</c:v>
                </c:pt>
                <c:pt idx="38">
                  <c:v>3.04</c:v>
                </c:pt>
                <c:pt idx="39">
                  <c:v>3.88</c:v>
                </c:pt>
                <c:pt idx="40">
                  <c:v>4.01</c:v>
                </c:pt>
                <c:pt idx="41">
                  <c:v>4.33</c:v>
                </c:pt>
                <c:pt idx="42">
                  <c:v>4.1500000000000004</c:v>
                </c:pt>
                <c:pt idx="43">
                  <c:v>4.2</c:v>
                </c:pt>
                <c:pt idx="44">
                  <c:v>4.63</c:v>
                </c:pt>
                <c:pt idx="45">
                  <c:v>4.67</c:v>
                </c:pt>
                <c:pt idx="46">
                  <c:v>4.5699999999999994</c:v>
                </c:pt>
                <c:pt idx="47">
                  <c:v>4.91</c:v>
                </c:pt>
                <c:pt idx="48">
                  <c:v>5.42</c:v>
                </c:pt>
                <c:pt idx="49">
                  <c:v>5.37</c:v>
                </c:pt>
                <c:pt idx="50">
                  <c:v>5.53</c:v>
                </c:pt>
                <c:pt idx="51">
                  <c:v>5.56</c:v>
                </c:pt>
                <c:pt idx="52">
                  <c:v>5.16</c:v>
                </c:pt>
                <c:pt idx="53">
                  <c:v>3.2</c:v>
                </c:pt>
                <c:pt idx="54">
                  <c:v>2.4699999999999998</c:v>
                </c:pt>
                <c:pt idx="55">
                  <c:v>1.83</c:v>
                </c:pt>
                <c:pt idx="56">
                  <c:v>3.8682E-3</c:v>
                </c:pt>
                <c:pt idx="57">
                  <c:v>8.8373000000000007E-8</c:v>
                </c:pt>
                <c:pt idx="58">
                  <c:v>0.18</c:v>
                </c:pt>
                <c:pt idx="59">
                  <c:v>0.63</c:v>
                </c:pt>
                <c:pt idx="60">
                  <c:v>1.0999999999999999</c:v>
                </c:pt>
                <c:pt idx="61">
                  <c:v>2.48</c:v>
                </c:pt>
                <c:pt idx="62">
                  <c:v>3.82</c:v>
                </c:pt>
                <c:pt idx="63">
                  <c:v>5.2</c:v>
                </c:pt>
                <c:pt idx="64">
                  <c:v>6.2</c:v>
                </c:pt>
                <c:pt idx="65">
                  <c:v>7.42</c:v>
                </c:pt>
                <c:pt idx="66">
                  <c:v>10.33</c:v>
                </c:pt>
                <c:pt idx="67">
                  <c:v>12.53</c:v>
                </c:pt>
                <c:pt idx="68">
                  <c:v>13.950000000000001</c:v>
                </c:pt>
                <c:pt idx="69">
                  <c:v>14.64</c:v>
                </c:pt>
                <c:pt idx="70">
                  <c:v>15.509999999999998</c:v>
                </c:pt>
                <c:pt idx="71">
                  <c:v>17.87</c:v>
                </c:pt>
                <c:pt idx="72">
                  <c:v>20.440000000000001</c:v>
                </c:pt>
                <c:pt idx="73">
                  <c:v>21.69</c:v>
                </c:pt>
                <c:pt idx="74">
                  <c:v>28.249999999999996</c:v>
                </c:pt>
                <c:pt idx="75">
                  <c:v>37.36</c:v>
                </c:pt>
                <c:pt idx="76">
                  <c:v>44.07</c:v>
                </c:pt>
                <c:pt idx="77">
                  <c:v>48.05</c:v>
                </c:pt>
                <c:pt idx="78">
                  <c:v>52.94</c:v>
                </c:pt>
                <c:pt idx="79">
                  <c:v>58.41</c:v>
                </c:pt>
                <c:pt idx="80">
                  <c:v>63.7</c:v>
                </c:pt>
                <c:pt idx="81">
                  <c:v>71.63000000000001</c:v>
                </c:pt>
                <c:pt idx="82">
                  <c:v>79.67</c:v>
                </c:pt>
                <c:pt idx="83">
                  <c:v>86.03</c:v>
                </c:pt>
                <c:pt idx="84">
                  <c:v>90.5</c:v>
                </c:pt>
                <c:pt idx="85">
                  <c:v>93.96</c:v>
                </c:pt>
                <c:pt idx="86">
                  <c:v>95.41</c:v>
                </c:pt>
                <c:pt idx="87">
                  <c:v>96.43</c:v>
                </c:pt>
                <c:pt idx="88">
                  <c:v>96.99</c:v>
                </c:pt>
                <c:pt idx="89">
                  <c:v>97.39</c:v>
                </c:pt>
                <c:pt idx="90">
                  <c:v>97.740000000000009</c:v>
                </c:pt>
                <c:pt idx="91">
                  <c:v>97.77</c:v>
                </c:pt>
                <c:pt idx="92">
                  <c:v>97.61999999999999</c:v>
                </c:pt>
                <c:pt idx="93">
                  <c:v>97.04</c:v>
                </c:pt>
                <c:pt idx="94">
                  <c:v>96.73</c:v>
                </c:pt>
                <c:pt idx="95">
                  <c:v>96.27</c:v>
                </c:pt>
                <c:pt idx="96">
                  <c:v>95.5</c:v>
                </c:pt>
                <c:pt idx="97">
                  <c:v>95.64</c:v>
                </c:pt>
                <c:pt idx="98">
                  <c:v>96.04</c:v>
                </c:pt>
                <c:pt idx="99">
                  <c:v>96.72</c:v>
                </c:pt>
                <c:pt idx="100">
                  <c:v>97.21</c:v>
                </c:pt>
                <c:pt idx="101">
                  <c:v>97.330000000000013</c:v>
                </c:pt>
                <c:pt idx="102">
                  <c:v>97.740000000000009</c:v>
                </c:pt>
                <c:pt idx="103">
                  <c:v>98.09</c:v>
                </c:pt>
                <c:pt idx="104">
                  <c:v>98.18</c:v>
                </c:pt>
                <c:pt idx="105">
                  <c:v>98.18</c:v>
                </c:pt>
                <c:pt idx="106">
                  <c:v>98.550000000000011</c:v>
                </c:pt>
                <c:pt idx="107">
                  <c:v>98.92</c:v>
                </c:pt>
                <c:pt idx="108">
                  <c:v>99.14</c:v>
                </c:pt>
                <c:pt idx="109">
                  <c:v>99.38</c:v>
                </c:pt>
                <c:pt idx="110">
                  <c:v>99.6</c:v>
                </c:pt>
                <c:pt idx="111">
                  <c:v>99.76</c:v>
                </c:pt>
                <c:pt idx="112">
                  <c:v>99.660000000000011</c:v>
                </c:pt>
                <c:pt idx="113">
                  <c:v>99.68</c:v>
                </c:pt>
                <c:pt idx="114">
                  <c:v>99.71</c:v>
                </c:pt>
                <c:pt idx="115">
                  <c:v>99.68</c:v>
                </c:pt>
                <c:pt idx="116">
                  <c:v>99.51</c:v>
                </c:pt>
                <c:pt idx="117">
                  <c:v>99.21</c:v>
                </c:pt>
                <c:pt idx="118">
                  <c:v>99.22</c:v>
                </c:pt>
                <c:pt idx="119">
                  <c:v>99.2</c:v>
                </c:pt>
                <c:pt idx="120">
                  <c:v>99.15</c:v>
                </c:pt>
                <c:pt idx="121">
                  <c:v>99.08</c:v>
                </c:pt>
                <c:pt idx="122">
                  <c:v>99.31</c:v>
                </c:pt>
                <c:pt idx="123">
                  <c:v>99.32</c:v>
                </c:pt>
                <c:pt idx="124">
                  <c:v>99.14</c:v>
                </c:pt>
                <c:pt idx="125">
                  <c:v>98.839999999999989</c:v>
                </c:pt>
                <c:pt idx="126">
                  <c:v>99.06</c:v>
                </c:pt>
                <c:pt idx="127">
                  <c:v>99.36</c:v>
                </c:pt>
                <c:pt idx="128">
                  <c:v>99.429999999999993</c:v>
                </c:pt>
                <c:pt idx="129">
                  <c:v>99.49</c:v>
                </c:pt>
                <c:pt idx="130">
                  <c:v>99.45</c:v>
                </c:pt>
                <c:pt idx="131">
                  <c:v>99.45</c:v>
                </c:pt>
                <c:pt idx="132">
                  <c:v>99.33</c:v>
                </c:pt>
                <c:pt idx="133">
                  <c:v>99.039999999999992</c:v>
                </c:pt>
                <c:pt idx="134">
                  <c:v>98.95</c:v>
                </c:pt>
                <c:pt idx="135">
                  <c:v>98.56</c:v>
                </c:pt>
                <c:pt idx="136">
                  <c:v>96.6</c:v>
                </c:pt>
                <c:pt idx="137">
                  <c:v>95.33</c:v>
                </c:pt>
                <c:pt idx="138">
                  <c:v>93.53</c:v>
                </c:pt>
                <c:pt idx="139">
                  <c:v>89.039999999999992</c:v>
                </c:pt>
              </c:numCache>
            </c:numRef>
          </c:val>
          <c:smooth val="0"/>
        </c:ser>
        <c:dLbls>
          <c:showLegendKey val="0"/>
          <c:showVal val="0"/>
          <c:showCatName val="0"/>
          <c:showSerName val="0"/>
          <c:showPercent val="0"/>
          <c:showBubbleSize val="0"/>
        </c:dLbls>
        <c:marker val="1"/>
        <c:smooth val="0"/>
        <c:axId val="125113472"/>
        <c:axId val="125115008"/>
      </c:lineChart>
      <c:lineChart>
        <c:grouping val="standard"/>
        <c:varyColors val="0"/>
        <c:ser>
          <c:idx val="0"/>
          <c:order val="0"/>
          <c:tx>
            <c:strRef>
              <c:f>Hoja3!$X$2</c:f>
              <c:strCache>
                <c:ptCount val="1"/>
                <c:pt idx="0">
                  <c:v>Inflation</c:v>
                </c:pt>
              </c:strCache>
            </c:strRef>
          </c:tx>
          <c:spPr>
            <a:ln>
              <a:solidFill>
                <a:srgbClr val="FF0000"/>
              </a:solidFill>
            </a:ln>
          </c:spPr>
          <c:marker>
            <c:symbol val="none"/>
          </c:marker>
          <c:cat>
            <c:numRef>
              <c:f>Hoja3!$A$7:$A$146</c:f>
              <c:numCache>
                <c:formatCode>General</c:formatCode>
                <c:ptCount val="140"/>
                <c:pt idx="0">
                  <c:v>1981</c:v>
                </c:pt>
                <c:pt idx="4">
                  <c:v>1982</c:v>
                </c:pt>
                <c:pt idx="8">
                  <c:v>1983</c:v>
                </c:pt>
                <c:pt idx="12">
                  <c:v>1984</c:v>
                </c:pt>
                <c:pt idx="16">
                  <c:v>1985</c:v>
                </c:pt>
                <c:pt idx="20">
                  <c:v>1986</c:v>
                </c:pt>
                <c:pt idx="24">
                  <c:v>1987</c:v>
                </c:pt>
                <c:pt idx="28">
                  <c:v>1988</c:v>
                </c:pt>
                <c:pt idx="32">
                  <c:v>1989</c:v>
                </c:pt>
                <c:pt idx="36">
                  <c:v>1990</c:v>
                </c:pt>
                <c:pt idx="40">
                  <c:v>1991</c:v>
                </c:pt>
                <c:pt idx="44">
                  <c:v>1992</c:v>
                </c:pt>
                <c:pt idx="48">
                  <c:v>1993</c:v>
                </c:pt>
                <c:pt idx="52">
                  <c:v>1994</c:v>
                </c:pt>
                <c:pt idx="56">
                  <c:v>1995</c:v>
                </c:pt>
                <c:pt idx="60">
                  <c:v>1996</c:v>
                </c:pt>
                <c:pt idx="64">
                  <c:v>1997</c:v>
                </c:pt>
                <c:pt idx="68">
                  <c:v>1998</c:v>
                </c:pt>
                <c:pt idx="72">
                  <c:v>1999</c:v>
                </c:pt>
                <c:pt idx="76">
                  <c:v>2000</c:v>
                </c:pt>
                <c:pt idx="80">
                  <c:v>2001</c:v>
                </c:pt>
                <c:pt idx="84">
                  <c:v>2002</c:v>
                </c:pt>
                <c:pt idx="88">
                  <c:v>2003</c:v>
                </c:pt>
                <c:pt idx="92">
                  <c:v>2004</c:v>
                </c:pt>
                <c:pt idx="96">
                  <c:v>2005</c:v>
                </c:pt>
                <c:pt idx="100">
                  <c:v>2006</c:v>
                </c:pt>
                <c:pt idx="104">
                  <c:v>2007</c:v>
                </c:pt>
                <c:pt idx="108">
                  <c:v>2008</c:v>
                </c:pt>
                <c:pt idx="112">
                  <c:v>2009</c:v>
                </c:pt>
                <c:pt idx="116">
                  <c:v>2010</c:v>
                </c:pt>
                <c:pt idx="120">
                  <c:v>2011</c:v>
                </c:pt>
                <c:pt idx="124">
                  <c:v>2012</c:v>
                </c:pt>
                <c:pt idx="128">
                  <c:v>2013</c:v>
                </c:pt>
                <c:pt idx="132">
                  <c:v>2014</c:v>
                </c:pt>
                <c:pt idx="136">
                  <c:v>2015</c:v>
                </c:pt>
              </c:numCache>
            </c:numRef>
          </c:cat>
          <c:val>
            <c:numRef>
              <c:f>Hoja3!$X$7:$X$146</c:f>
              <c:numCache>
                <c:formatCode>General</c:formatCode>
                <c:ptCount val="140"/>
                <c:pt idx="0">
                  <c:v>24.651738271902211</c:v>
                </c:pt>
                <c:pt idx="1">
                  <c:v>24.974074331487863</c:v>
                </c:pt>
                <c:pt idx="2">
                  <c:v>23.789933556620557</c:v>
                </c:pt>
                <c:pt idx="3">
                  <c:v>25.114390599446779</c:v>
                </c:pt>
                <c:pt idx="4">
                  <c:v>28.368557590412546</c:v>
                </c:pt>
                <c:pt idx="5">
                  <c:v>36.673453852897531</c:v>
                </c:pt>
                <c:pt idx="6">
                  <c:v>50.458635811755556</c:v>
                </c:pt>
                <c:pt idx="7">
                  <c:v>62.914017798773926</c:v>
                </c:pt>
                <c:pt idx="8">
                  <c:v>75.546261712452718</c:v>
                </c:pt>
                <c:pt idx="9">
                  <c:v>76.41037507836397</c:v>
                </c:pt>
                <c:pt idx="10">
                  <c:v>69.727940350909122</c:v>
                </c:pt>
                <c:pt idx="11">
                  <c:v>62.806509573620907</c:v>
                </c:pt>
                <c:pt idx="12">
                  <c:v>54.793856660203573</c:v>
                </c:pt>
                <c:pt idx="13">
                  <c:v>51.787119426602636</c:v>
                </c:pt>
                <c:pt idx="14">
                  <c:v>49.051583688880783</c:v>
                </c:pt>
                <c:pt idx="15">
                  <c:v>47.234846997483118</c:v>
                </c:pt>
                <c:pt idx="16">
                  <c:v>46.604389917312481</c:v>
                </c:pt>
                <c:pt idx="17">
                  <c:v>43.814029463318349</c:v>
                </c:pt>
                <c:pt idx="18">
                  <c:v>44.34275637084221</c:v>
                </c:pt>
                <c:pt idx="19">
                  <c:v>47.376861267680816</c:v>
                </c:pt>
                <c:pt idx="20">
                  <c:v>51.080481130044262</c:v>
                </c:pt>
                <c:pt idx="21">
                  <c:v>57.099452113687789</c:v>
                </c:pt>
                <c:pt idx="22">
                  <c:v>64.966506150489479</c:v>
                </c:pt>
                <c:pt idx="23">
                  <c:v>70.857977404598969</c:v>
                </c:pt>
                <c:pt idx="24">
                  <c:v>73.909097562129872</c:v>
                </c:pt>
                <c:pt idx="25">
                  <c:v>80.785418719501507</c:v>
                </c:pt>
                <c:pt idx="26">
                  <c:v>85.101895800278427</c:v>
                </c:pt>
                <c:pt idx="27">
                  <c:v>90.978811641563809</c:v>
                </c:pt>
                <c:pt idx="28">
                  <c:v>102.0436333418302</c:v>
                </c:pt>
                <c:pt idx="29">
                  <c:v>90.725300915522126</c:v>
                </c:pt>
                <c:pt idx="30">
                  <c:v>72.924250518016848</c:v>
                </c:pt>
                <c:pt idx="31">
                  <c:v>51.167726585731458</c:v>
                </c:pt>
                <c:pt idx="32">
                  <c:v>23.801224476369519</c:v>
                </c:pt>
                <c:pt idx="33">
                  <c:v>16.915965886847275</c:v>
                </c:pt>
                <c:pt idx="34">
                  <c:v>15.688628957712902</c:v>
                </c:pt>
                <c:pt idx="35">
                  <c:v>17.131936518115776</c:v>
                </c:pt>
                <c:pt idx="36">
                  <c:v>21.100257954757318</c:v>
                </c:pt>
                <c:pt idx="37">
                  <c:v>22.434342155765428</c:v>
                </c:pt>
                <c:pt idx="38">
                  <c:v>24.661367624615949</c:v>
                </c:pt>
                <c:pt idx="39">
                  <c:v>25.925214533160101</c:v>
                </c:pt>
                <c:pt idx="40">
                  <c:v>23.531252529991733</c:v>
                </c:pt>
                <c:pt idx="41">
                  <c:v>21.784895975373697</c:v>
                </c:pt>
                <c:pt idx="42">
                  <c:v>19.047022151031577</c:v>
                </c:pt>
                <c:pt idx="43">
                  <c:v>17.787869096800613</c:v>
                </c:pt>
                <c:pt idx="44">
                  <c:v>15.99954935249337</c:v>
                </c:pt>
                <c:pt idx="45">
                  <c:v>15.060523351799038</c:v>
                </c:pt>
                <c:pt idx="46">
                  <c:v>14.364283579804349</c:v>
                </c:pt>
                <c:pt idx="47">
                  <c:v>12.41302824758046</c:v>
                </c:pt>
                <c:pt idx="48">
                  <c:v>10.333990002893634</c:v>
                </c:pt>
                <c:pt idx="49">
                  <c:v>9.5179043218366122</c:v>
                </c:pt>
                <c:pt idx="50">
                  <c:v>9.1667542363151444</c:v>
                </c:pt>
                <c:pt idx="51">
                  <c:v>8.2668397407263061</c:v>
                </c:pt>
                <c:pt idx="52">
                  <c:v>7.0063485421957505</c:v>
                </c:pt>
                <c:pt idx="53">
                  <c:v>6.6959896564836363</c:v>
                </c:pt>
                <c:pt idx="54">
                  <c:v>6.5340972009706899</c:v>
                </c:pt>
                <c:pt idx="55">
                  <c:v>6.707687369468518</c:v>
                </c:pt>
                <c:pt idx="56">
                  <c:v>13.981539987691338</c:v>
                </c:pt>
                <c:pt idx="57">
                  <c:v>29.094031859201721</c:v>
                </c:pt>
                <c:pt idx="58">
                  <c:v>34.824438620138842</c:v>
                </c:pt>
                <c:pt idx="59">
                  <c:v>39.684320341776846</c:v>
                </c:pt>
                <c:pt idx="60">
                  <c:v>39.207648440313967</c:v>
                </c:pt>
                <c:pt idx="61">
                  <c:v>29.365467919014598</c:v>
                </c:pt>
                <c:pt idx="62">
                  <c:v>26.64931729327953</c:v>
                </c:pt>
                <c:pt idx="63">
                  <c:v>24.794269069804908</c:v>
                </c:pt>
                <c:pt idx="64">
                  <c:v>22.711948752805267</c:v>
                </c:pt>
                <c:pt idx="65">
                  <c:v>19.302847113381418</c:v>
                </c:pt>
                <c:pt idx="66">
                  <c:v>17.569100896928447</c:v>
                </c:pt>
                <c:pt idx="67">
                  <c:v>15.889361101915345</c:v>
                </c:pt>
                <c:pt idx="68">
                  <c:v>14.2343307574337</c:v>
                </c:pt>
                <c:pt idx="69">
                  <c:v>14.086977849742466</c:v>
                </c:pt>
                <c:pt idx="70">
                  <c:v>14.50785337737921</c:v>
                </c:pt>
                <c:pt idx="71">
                  <c:v>16.181819778218909</c:v>
                </c:pt>
                <c:pt idx="72">
                  <c:v>17.05812003684386</c:v>
                </c:pt>
                <c:pt idx="73">
                  <c:v>16.44534048092008</c:v>
                </c:pt>
                <c:pt idx="74">
                  <c:v>15.252065908204981</c:v>
                </c:pt>
                <c:pt idx="75">
                  <c:v>12.837951605164166</c:v>
                </c:pt>
                <c:pt idx="76">
                  <c:v>10.029153179951455</c:v>
                </c:pt>
                <c:pt idx="77">
                  <c:v>9.1138968663307729</c:v>
                </c:pt>
                <c:pt idx="78">
                  <c:v>8.6392051128933112</c:v>
                </c:pt>
                <c:pt idx="79">
                  <c:v>8.5385863379722871</c:v>
                </c:pt>
                <c:pt idx="80">
                  <c:v>7.1914730296491314</c:v>
                </c:pt>
                <c:pt idx="81">
                  <c:v>6.6500046034317251</c:v>
                </c:pt>
                <c:pt idx="82">
                  <c:v>5.8122493711763035</c:v>
                </c:pt>
                <c:pt idx="83">
                  <c:v>5.0904825575210921</c:v>
                </c:pt>
                <c:pt idx="84">
                  <c:v>4.6360034933210947</c:v>
                </c:pt>
                <c:pt idx="85">
                  <c:v>4.6632675292810788</c:v>
                </c:pt>
                <c:pt idx="86">
                  <c:v>5.1167914652686441</c:v>
                </c:pt>
                <c:pt idx="87">
                  <c:v>5.2045277827651226</c:v>
                </c:pt>
                <c:pt idx="88">
                  <c:v>5.2964292009362701</c:v>
                </c:pt>
                <c:pt idx="89">
                  <c:v>4.6296589325956816</c:v>
                </c:pt>
                <c:pt idx="90">
                  <c:v>3.9882266451928494</c:v>
                </c:pt>
                <c:pt idx="91">
                  <c:v>3.8960967842950112</c:v>
                </c:pt>
                <c:pt idx="92">
                  <c:v>4.2313480860344477</c:v>
                </c:pt>
                <c:pt idx="93">
                  <c:v>4.197743547443622</c:v>
                </c:pt>
                <c:pt idx="94">
                  <c:v>4.6787131336695431</c:v>
                </c:pt>
                <c:pt idx="95">
                  <c:v>5.2011048595540288</c:v>
                </c:pt>
                <c:pt idx="96">
                  <c:v>4.3056275159941038</c:v>
                </c:pt>
                <c:pt idx="97">
                  <c:v>4.4113363529018734</c:v>
                </c:pt>
                <c:pt idx="98">
                  <c:v>3.8958600770511609</c:v>
                </c:pt>
                <c:pt idx="99">
                  <c:v>3.0522515727432697</c:v>
                </c:pt>
                <c:pt idx="100">
                  <c:v>3.6311862552471652</c:v>
                </c:pt>
                <c:pt idx="101">
                  <c:v>3.0776201962319227</c:v>
                </c:pt>
                <c:pt idx="102">
                  <c:v>3.480470974816452</c:v>
                </c:pt>
                <c:pt idx="103">
                  <c:v>4.061144273748063</c:v>
                </c:pt>
                <c:pt idx="104">
                  <c:v>4.0182802921711946</c:v>
                </c:pt>
                <c:pt idx="105">
                  <c:v>3.8971968987836725</c:v>
                </c:pt>
                <c:pt idx="106">
                  <c:v>3.9092749372575675</c:v>
                </c:pt>
                <c:pt idx="107">
                  <c:v>3.7397293347851246</c:v>
                </c:pt>
                <c:pt idx="108">
                  <c:v>3.8185816958989705</c:v>
                </c:pt>
                <c:pt idx="109">
                  <c:v>4.7996724619195241</c:v>
                </c:pt>
                <c:pt idx="110">
                  <c:v>5.3354420802484093</c:v>
                </c:pt>
                <c:pt idx="111">
                  <c:v>5.9981851375913386</c:v>
                </c:pt>
                <c:pt idx="112">
                  <c:v>5.9922268550187674</c:v>
                </c:pt>
                <c:pt idx="113">
                  <c:v>5.7914147511177738</c:v>
                </c:pt>
                <c:pt idx="114">
                  <c:v>5.00889544863794</c:v>
                </c:pt>
                <c:pt idx="115">
                  <c:v>3.8981523188446054</c:v>
                </c:pt>
                <c:pt idx="116">
                  <c:v>4.6437267716520125</c:v>
                </c:pt>
                <c:pt idx="117">
                  <c:v>3.8839857110458453</c:v>
                </c:pt>
                <c:pt idx="118">
                  <c:v>3.6046290174317264</c:v>
                </c:pt>
                <c:pt idx="119">
                  <c:v>4.1604982166178139</c:v>
                </c:pt>
                <c:pt idx="120">
                  <c:v>3.4043961001620104</c:v>
                </c:pt>
                <c:pt idx="121">
                  <c:v>3.2424716897330619</c:v>
                </c:pt>
                <c:pt idx="122">
                  <c:v>3.3131371064338389</c:v>
                </c:pt>
                <c:pt idx="123">
                  <c:v>3.4404964951262329</c:v>
                </c:pt>
                <c:pt idx="124">
                  <c:v>3.8078311840552992</c:v>
                </c:pt>
                <c:pt idx="125">
                  <c:v>3.7922249311360012</c:v>
                </c:pt>
                <c:pt idx="126">
                  <c:v>4.4847140168779553</c:v>
                </c:pt>
                <c:pt idx="127">
                  <c:v>4.0292533182151757</c:v>
                </c:pt>
                <c:pt idx="128">
                  <c:v>3.6204410353572136</c:v>
                </c:pt>
                <c:pt idx="129">
                  <c:v>4.3595061582572647</c:v>
                </c:pt>
                <c:pt idx="130">
                  <c:v>3.3818738670827742</c:v>
                </c:pt>
                <c:pt idx="131">
                  <c:v>3.5864323649180463</c:v>
                </c:pt>
                <c:pt idx="132">
                  <c:v>4.0730389526832056</c:v>
                </c:pt>
                <c:pt idx="133">
                  <c:v>3.5235608173607602</c:v>
                </c:pt>
                <c:pt idx="134">
                  <c:v>4.0631188353834169</c:v>
                </c:pt>
                <c:pt idx="135">
                  <c:v>4.096694470411677</c:v>
                </c:pt>
                <c:pt idx="136">
                  <c:v>3.021611807574498</c:v>
                </c:pt>
                <c:pt idx="137">
                  <c:v>2.8943851174189739</c:v>
                </c:pt>
                <c:pt idx="138">
                  <c:v>2.58119442562732</c:v>
                </c:pt>
                <c:pt idx="139">
                  <c:v>2.2488714021216438</c:v>
                </c:pt>
              </c:numCache>
            </c:numRef>
          </c:val>
          <c:smooth val="0"/>
        </c:ser>
        <c:ser>
          <c:idx val="1"/>
          <c:order val="1"/>
          <c:tx>
            <c:strRef>
              <c:f>Hoja3!$Y$2</c:f>
              <c:strCache>
                <c:ptCount val="1"/>
                <c:pt idx="0">
                  <c:v>Interest Rate</c:v>
                </c:pt>
              </c:strCache>
            </c:strRef>
          </c:tx>
          <c:spPr>
            <a:ln>
              <a:solidFill>
                <a:srgbClr val="FFC000"/>
              </a:solidFill>
            </a:ln>
          </c:spPr>
          <c:marker>
            <c:symbol val="none"/>
          </c:marker>
          <c:cat>
            <c:numRef>
              <c:f>Hoja3!$A$7:$A$146</c:f>
              <c:numCache>
                <c:formatCode>General</c:formatCode>
                <c:ptCount val="140"/>
                <c:pt idx="0">
                  <c:v>1981</c:v>
                </c:pt>
                <c:pt idx="4">
                  <c:v>1982</c:v>
                </c:pt>
                <c:pt idx="8">
                  <c:v>1983</c:v>
                </c:pt>
                <c:pt idx="12">
                  <c:v>1984</c:v>
                </c:pt>
                <c:pt idx="16">
                  <c:v>1985</c:v>
                </c:pt>
                <c:pt idx="20">
                  <c:v>1986</c:v>
                </c:pt>
                <c:pt idx="24">
                  <c:v>1987</c:v>
                </c:pt>
                <c:pt idx="28">
                  <c:v>1988</c:v>
                </c:pt>
                <c:pt idx="32">
                  <c:v>1989</c:v>
                </c:pt>
                <c:pt idx="36">
                  <c:v>1990</c:v>
                </c:pt>
                <c:pt idx="40">
                  <c:v>1991</c:v>
                </c:pt>
                <c:pt idx="44">
                  <c:v>1992</c:v>
                </c:pt>
                <c:pt idx="48">
                  <c:v>1993</c:v>
                </c:pt>
                <c:pt idx="52">
                  <c:v>1994</c:v>
                </c:pt>
                <c:pt idx="56">
                  <c:v>1995</c:v>
                </c:pt>
                <c:pt idx="60">
                  <c:v>1996</c:v>
                </c:pt>
                <c:pt idx="64">
                  <c:v>1997</c:v>
                </c:pt>
                <c:pt idx="68">
                  <c:v>1998</c:v>
                </c:pt>
                <c:pt idx="72">
                  <c:v>1999</c:v>
                </c:pt>
                <c:pt idx="76">
                  <c:v>2000</c:v>
                </c:pt>
                <c:pt idx="80">
                  <c:v>2001</c:v>
                </c:pt>
                <c:pt idx="84">
                  <c:v>2002</c:v>
                </c:pt>
                <c:pt idx="88">
                  <c:v>2003</c:v>
                </c:pt>
                <c:pt idx="92">
                  <c:v>2004</c:v>
                </c:pt>
                <c:pt idx="96">
                  <c:v>2005</c:v>
                </c:pt>
                <c:pt idx="100">
                  <c:v>2006</c:v>
                </c:pt>
                <c:pt idx="104">
                  <c:v>2007</c:v>
                </c:pt>
                <c:pt idx="108">
                  <c:v>2008</c:v>
                </c:pt>
                <c:pt idx="112">
                  <c:v>2009</c:v>
                </c:pt>
                <c:pt idx="116">
                  <c:v>2010</c:v>
                </c:pt>
                <c:pt idx="120">
                  <c:v>2011</c:v>
                </c:pt>
                <c:pt idx="124">
                  <c:v>2012</c:v>
                </c:pt>
                <c:pt idx="128">
                  <c:v>2013</c:v>
                </c:pt>
                <c:pt idx="132">
                  <c:v>2014</c:v>
                </c:pt>
                <c:pt idx="136">
                  <c:v>2015</c:v>
                </c:pt>
              </c:numCache>
            </c:numRef>
          </c:cat>
          <c:val>
            <c:numRef>
              <c:f>Hoja3!$Y$7:$Y$146</c:f>
              <c:numCache>
                <c:formatCode>0.00</c:formatCode>
                <c:ptCount val="140"/>
                <c:pt idx="1">
                  <c:v>28.676666666666701</c:v>
                </c:pt>
                <c:pt idx="2">
                  <c:v>33.92</c:v>
                </c:pt>
                <c:pt idx="3">
                  <c:v>34.756666666666703</c:v>
                </c:pt>
                <c:pt idx="4">
                  <c:v>36.26</c:v>
                </c:pt>
                <c:pt idx="5">
                  <c:v>47.36</c:v>
                </c:pt>
                <c:pt idx="6">
                  <c:v>54.656666666666702</c:v>
                </c:pt>
                <c:pt idx="7">
                  <c:v>45.1533333333333</c:v>
                </c:pt>
                <c:pt idx="8">
                  <c:v>58.086666666666702</c:v>
                </c:pt>
                <c:pt idx="9">
                  <c:v>60.37</c:v>
                </c:pt>
                <c:pt idx="10">
                  <c:v>57.626666666666701</c:v>
                </c:pt>
                <c:pt idx="11">
                  <c:v>53.936666666666703</c:v>
                </c:pt>
                <c:pt idx="12">
                  <c:v>50.6266666663333</c:v>
                </c:pt>
                <c:pt idx="13">
                  <c:v>49.3066666666667</c:v>
                </c:pt>
                <c:pt idx="14">
                  <c:v>50.593333333333298</c:v>
                </c:pt>
                <c:pt idx="15">
                  <c:v>49.213333333333303</c:v>
                </c:pt>
                <c:pt idx="16">
                  <c:v>51.2</c:v>
                </c:pt>
                <c:pt idx="17">
                  <c:v>60.356666666666698</c:v>
                </c:pt>
                <c:pt idx="18">
                  <c:v>70.813333333333304</c:v>
                </c:pt>
                <c:pt idx="19">
                  <c:v>67.37</c:v>
                </c:pt>
                <c:pt idx="20">
                  <c:v>75.926666666666705</c:v>
                </c:pt>
                <c:pt idx="21">
                  <c:v>83.393333333333302</c:v>
                </c:pt>
                <c:pt idx="22">
                  <c:v>94.143333333333302</c:v>
                </c:pt>
                <c:pt idx="23">
                  <c:v>98.573333333333295</c:v>
                </c:pt>
                <c:pt idx="24">
                  <c:v>96.736666666666693</c:v>
                </c:pt>
                <c:pt idx="25">
                  <c:v>92.66</c:v>
                </c:pt>
                <c:pt idx="26">
                  <c:v>90.226666666666603</c:v>
                </c:pt>
                <c:pt idx="27">
                  <c:v>102.743333333333</c:v>
                </c:pt>
                <c:pt idx="28">
                  <c:v>130.76</c:v>
                </c:pt>
                <c:pt idx="29">
                  <c:v>50.216666666666697</c:v>
                </c:pt>
                <c:pt idx="30">
                  <c:v>43.61</c:v>
                </c:pt>
                <c:pt idx="31">
                  <c:v>51.446666666666701</c:v>
                </c:pt>
                <c:pt idx="32">
                  <c:v>51.873333333333299</c:v>
                </c:pt>
                <c:pt idx="33">
                  <c:v>54.606666666666698</c:v>
                </c:pt>
                <c:pt idx="34">
                  <c:v>41.3333333333333</c:v>
                </c:pt>
                <c:pt idx="35">
                  <c:v>41.896666666666697</c:v>
                </c:pt>
                <c:pt idx="36">
                  <c:v>47.04</c:v>
                </c:pt>
                <c:pt idx="37">
                  <c:v>40.163333333333298</c:v>
                </c:pt>
                <c:pt idx="38">
                  <c:v>32.433333333333302</c:v>
                </c:pt>
                <c:pt idx="39">
                  <c:v>29.82</c:v>
                </c:pt>
                <c:pt idx="40">
                  <c:v>26.606666666666701</c:v>
                </c:pt>
                <c:pt idx="41">
                  <c:v>24.3066666666667</c:v>
                </c:pt>
                <c:pt idx="42">
                  <c:v>23.626666666666701</c:v>
                </c:pt>
                <c:pt idx="43">
                  <c:v>19.768999999999998</c:v>
                </c:pt>
                <c:pt idx="44">
                  <c:v>15.82</c:v>
                </c:pt>
                <c:pt idx="45">
                  <c:v>16.293333333333301</c:v>
                </c:pt>
                <c:pt idx="46">
                  <c:v>19.8966666666667</c:v>
                </c:pt>
                <c:pt idx="47">
                  <c:v>23.453333333333301</c:v>
                </c:pt>
                <c:pt idx="48">
                  <c:v>20.9933333333333</c:v>
                </c:pt>
                <c:pt idx="49">
                  <c:v>18.12</c:v>
                </c:pt>
                <c:pt idx="50">
                  <c:v>16.406666666666698</c:v>
                </c:pt>
                <c:pt idx="51">
                  <c:v>14.02</c:v>
                </c:pt>
                <c:pt idx="52">
                  <c:v>10.1733333333333</c:v>
                </c:pt>
                <c:pt idx="53">
                  <c:v>18.399999999999999</c:v>
                </c:pt>
                <c:pt idx="54">
                  <c:v>17.4433333333333</c:v>
                </c:pt>
                <c:pt idx="55">
                  <c:v>19.850000000000001</c:v>
                </c:pt>
                <c:pt idx="56">
                  <c:v>89.48</c:v>
                </c:pt>
                <c:pt idx="57">
                  <c:v>65.0566666666667</c:v>
                </c:pt>
                <c:pt idx="58">
                  <c:v>38.6933333333333</c:v>
                </c:pt>
                <c:pt idx="59">
                  <c:v>50.466666666666697</c:v>
                </c:pt>
                <c:pt idx="60">
                  <c:v>41.9</c:v>
                </c:pt>
                <c:pt idx="61">
                  <c:v>32.343333333333298</c:v>
                </c:pt>
                <c:pt idx="62">
                  <c:v>29.89</c:v>
                </c:pt>
                <c:pt idx="63">
                  <c:v>30.293333333333301</c:v>
                </c:pt>
                <c:pt idx="64">
                  <c:v>24.0066666666667</c:v>
                </c:pt>
                <c:pt idx="65">
                  <c:v>22.386666666666699</c:v>
                </c:pt>
                <c:pt idx="66">
                  <c:v>20.456666666666699</c:v>
                </c:pt>
                <c:pt idx="67">
                  <c:v>20.783333333333299</c:v>
                </c:pt>
                <c:pt idx="68">
                  <c:v>20.65</c:v>
                </c:pt>
                <c:pt idx="69">
                  <c:v>20.64</c:v>
                </c:pt>
                <c:pt idx="70">
                  <c:v>29.9</c:v>
                </c:pt>
                <c:pt idx="71">
                  <c:v>36.373333333333299</c:v>
                </c:pt>
                <c:pt idx="72">
                  <c:v>31.625</c:v>
                </c:pt>
                <c:pt idx="73">
                  <c:v>22.885166666666699</c:v>
                </c:pt>
                <c:pt idx="74">
                  <c:v>22.426200000000001</c:v>
                </c:pt>
                <c:pt idx="75">
                  <c:v>19.463733333333298</c:v>
                </c:pt>
                <c:pt idx="76">
                  <c:v>17.489999999999998</c:v>
                </c:pt>
                <c:pt idx="77">
                  <c:v>16.033333333333299</c:v>
                </c:pt>
                <c:pt idx="78">
                  <c:v>16.1733333333333</c:v>
                </c:pt>
                <c:pt idx="79">
                  <c:v>18.1374733333333</c:v>
                </c:pt>
                <c:pt idx="80">
                  <c:v>18.006666666666668</c:v>
                </c:pt>
                <c:pt idx="81">
                  <c:v>14.030000000000001</c:v>
                </c:pt>
                <c:pt idx="82">
                  <c:v>10.446666666666667</c:v>
                </c:pt>
                <c:pt idx="83">
                  <c:v>9.0594927536231999</c:v>
                </c:pt>
                <c:pt idx="84">
                  <c:v>8.4760333333333335</c:v>
                </c:pt>
                <c:pt idx="85">
                  <c:v>7.6657000000000011</c:v>
                </c:pt>
                <c:pt idx="86">
                  <c:v>8.1074333333333328</c:v>
                </c:pt>
                <c:pt idx="87">
                  <c:v>8.4196000000000009</c:v>
                </c:pt>
                <c:pt idx="88">
                  <c:v>9.6698333333333313</c:v>
                </c:pt>
                <c:pt idx="89">
                  <c:v>6.7626333333333335</c:v>
                </c:pt>
                <c:pt idx="90">
                  <c:v>5.1062000000000003</c:v>
                </c:pt>
                <c:pt idx="91">
                  <c:v>5.7833333333333341</c:v>
                </c:pt>
                <c:pt idx="92">
                  <c:v>5.88</c:v>
                </c:pt>
                <c:pt idx="93">
                  <c:v>6.7133333333333338</c:v>
                </c:pt>
                <c:pt idx="94">
                  <c:v>7.4633333333333338</c:v>
                </c:pt>
                <c:pt idx="95">
                  <c:v>8.5266666666666655</c:v>
                </c:pt>
                <c:pt idx="96">
                  <c:v>9.4066666666666663</c:v>
                </c:pt>
                <c:pt idx="97">
                  <c:v>10.046666666666667</c:v>
                </c:pt>
                <c:pt idx="98">
                  <c:v>9.8800000000000008</c:v>
                </c:pt>
                <c:pt idx="99">
                  <c:v>9.0300000000000011</c:v>
                </c:pt>
                <c:pt idx="100">
                  <c:v>8.02</c:v>
                </c:pt>
                <c:pt idx="101">
                  <c:v>7.3866666666666667</c:v>
                </c:pt>
                <c:pt idx="102">
                  <c:v>7.3066666666666658</c:v>
                </c:pt>
                <c:pt idx="103">
                  <c:v>7.3166666666666664</c:v>
                </c:pt>
                <c:pt idx="104">
                  <c:v>7.4433333333333342</c:v>
                </c:pt>
                <c:pt idx="105">
                  <c:v>7.623333333333334</c:v>
                </c:pt>
                <c:pt idx="106">
                  <c:v>7.7033333333333331</c:v>
                </c:pt>
                <c:pt idx="107">
                  <c:v>7.8633333333333333</c:v>
                </c:pt>
                <c:pt idx="108">
                  <c:v>7.93</c:v>
                </c:pt>
                <c:pt idx="109">
                  <c:v>7.956666666666667</c:v>
                </c:pt>
                <c:pt idx="110">
                  <c:v>8.5</c:v>
                </c:pt>
                <c:pt idx="111">
                  <c:v>8.7166666666666668</c:v>
                </c:pt>
                <c:pt idx="112">
                  <c:v>7.996666666666667</c:v>
                </c:pt>
                <c:pt idx="113">
                  <c:v>5.9066666666666698</c:v>
                </c:pt>
                <c:pt idx="114">
                  <c:v>4.9066666666666698</c:v>
                </c:pt>
                <c:pt idx="115">
                  <c:v>4.9233333333333302</c:v>
                </c:pt>
                <c:pt idx="116">
                  <c:v>4.9166666666666696</c:v>
                </c:pt>
                <c:pt idx="117">
                  <c:v>4.9400000000000004</c:v>
                </c:pt>
                <c:pt idx="118">
                  <c:v>4.9066666666666698</c:v>
                </c:pt>
                <c:pt idx="119">
                  <c:v>4.8766666666666696</c:v>
                </c:pt>
                <c:pt idx="120">
                  <c:v>4.8466666666666702</c:v>
                </c:pt>
                <c:pt idx="121">
                  <c:v>4.8499999999999996</c:v>
                </c:pt>
                <c:pt idx="122">
                  <c:v>4.8033333333333301</c:v>
                </c:pt>
                <c:pt idx="123">
                  <c:v>4.7966666666666704</c:v>
                </c:pt>
                <c:pt idx="124">
                  <c:v>4.78</c:v>
                </c:pt>
                <c:pt idx="125">
                  <c:v>4.7533333333333303</c:v>
                </c:pt>
                <c:pt idx="126">
                  <c:v>4.79</c:v>
                </c:pt>
                <c:pt idx="127">
                  <c:v>4.8333333333333304</c:v>
                </c:pt>
                <c:pt idx="128">
                  <c:v>4.7133333333333303</c:v>
                </c:pt>
                <c:pt idx="129">
                  <c:v>4.31666666666667</c:v>
                </c:pt>
                <c:pt idx="130">
                  <c:v>4.2433333333333296</c:v>
                </c:pt>
                <c:pt idx="131">
                  <c:v>3.8533333333333299</c:v>
                </c:pt>
                <c:pt idx="132">
                  <c:v>3.79</c:v>
                </c:pt>
                <c:pt idx="133">
                  <c:v>3.68</c:v>
                </c:pt>
                <c:pt idx="134">
                  <c:v>3.29666666666667</c:v>
                </c:pt>
                <c:pt idx="135">
                  <c:v>3.2933333333333299</c:v>
                </c:pt>
                <c:pt idx="136">
                  <c:v>3.3</c:v>
                </c:pt>
                <c:pt idx="137">
                  <c:v>3.3</c:v>
                </c:pt>
                <c:pt idx="138">
                  <c:v>3.31666666666667</c:v>
                </c:pt>
                <c:pt idx="139">
                  <c:v>3.35</c:v>
                </c:pt>
              </c:numCache>
            </c:numRef>
          </c:val>
          <c:smooth val="0"/>
        </c:ser>
        <c:dLbls>
          <c:showLegendKey val="0"/>
          <c:showVal val="0"/>
          <c:showCatName val="0"/>
          <c:showSerName val="0"/>
          <c:showPercent val="0"/>
          <c:showBubbleSize val="0"/>
        </c:dLbls>
        <c:marker val="1"/>
        <c:smooth val="0"/>
        <c:axId val="125134720"/>
        <c:axId val="125133184"/>
      </c:lineChart>
      <c:catAx>
        <c:axId val="125113472"/>
        <c:scaling>
          <c:orientation val="minMax"/>
        </c:scaling>
        <c:delete val="0"/>
        <c:axPos val="b"/>
        <c:numFmt formatCode="General" sourceLinked="1"/>
        <c:majorTickMark val="out"/>
        <c:minorTickMark val="none"/>
        <c:tickLblPos val="nextTo"/>
        <c:txPr>
          <a:bodyPr rot="-5400000" vert="horz"/>
          <a:lstStyle/>
          <a:p>
            <a:pPr>
              <a:defRPr/>
            </a:pPr>
            <a:endParaRPr lang="es-MX"/>
          </a:p>
        </c:txPr>
        <c:crossAx val="125115008"/>
        <c:crosses val="autoZero"/>
        <c:auto val="1"/>
        <c:lblAlgn val="ctr"/>
        <c:lblOffset val="100"/>
        <c:tickLblSkip val="8"/>
        <c:tickMarkSkip val="8"/>
        <c:noMultiLvlLbl val="0"/>
      </c:catAx>
      <c:valAx>
        <c:axId val="125115008"/>
        <c:scaling>
          <c:orientation val="minMax"/>
          <c:max val="100"/>
        </c:scaling>
        <c:delete val="0"/>
        <c:axPos val="l"/>
        <c:numFmt formatCode="General" sourceLinked="1"/>
        <c:majorTickMark val="out"/>
        <c:minorTickMark val="none"/>
        <c:tickLblPos val="nextTo"/>
        <c:crossAx val="125113472"/>
        <c:crosses val="autoZero"/>
        <c:crossBetween val="between"/>
      </c:valAx>
      <c:valAx>
        <c:axId val="125133184"/>
        <c:scaling>
          <c:orientation val="minMax"/>
        </c:scaling>
        <c:delete val="0"/>
        <c:axPos val="r"/>
        <c:numFmt formatCode="General" sourceLinked="1"/>
        <c:majorTickMark val="out"/>
        <c:minorTickMark val="none"/>
        <c:tickLblPos val="nextTo"/>
        <c:crossAx val="125134720"/>
        <c:crosses val="max"/>
        <c:crossBetween val="between"/>
      </c:valAx>
      <c:catAx>
        <c:axId val="125134720"/>
        <c:scaling>
          <c:orientation val="minMax"/>
        </c:scaling>
        <c:delete val="1"/>
        <c:axPos val="b"/>
        <c:numFmt formatCode="General" sourceLinked="1"/>
        <c:majorTickMark val="out"/>
        <c:minorTickMark val="none"/>
        <c:tickLblPos val="nextTo"/>
        <c:crossAx val="125133184"/>
        <c:crosses val="autoZero"/>
        <c:auto val="1"/>
        <c:lblAlgn val="ctr"/>
        <c:lblOffset val="100"/>
        <c:noMultiLvlLbl val="0"/>
      </c:catAx>
    </c:plotArea>
    <c:legend>
      <c:legendPos val="b"/>
      <c:layout/>
      <c:overlay val="0"/>
      <c:txPr>
        <a:bodyPr/>
        <a:lstStyle/>
        <a:p>
          <a:pPr>
            <a:defRPr sz="800"/>
          </a:pPr>
          <a:endParaRPr lang="es-MX"/>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2"/>
          <c:order val="2"/>
          <c:tx>
            <c:strRef>
              <c:f>Hoja3!$AI$2</c:f>
              <c:strCache>
                <c:ptCount val="1"/>
                <c:pt idx="0">
                  <c:v>Probability of high response (left axis)</c:v>
                </c:pt>
              </c:strCache>
            </c:strRef>
          </c:tx>
          <c:spPr>
            <a:ln>
              <a:solidFill>
                <a:srgbClr val="0070C0"/>
              </a:solidFill>
            </a:ln>
          </c:spPr>
          <c:marker>
            <c:symbol val="none"/>
          </c:marker>
          <c:cat>
            <c:numRef>
              <c:f>Hoja3!$A$63:$A$146</c:f>
              <c:numCache>
                <c:formatCode>General</c:formatCode>
                <c:ptCount val="84"/>
                <c:pt idx="0">
                  <c:v>1995</c:v>
                </c:pt>
                <c:pt idx="4">
                  <c:v>1996</c:v>
                </c:pt>
                <c:pt idx="8">
                  <c:v>1997</c:v>
                </c:pt>
                <c:pt idx="12">
                  <c:v>1998</c:v>
                </c:pt>
                <c:pt idx="16">
                  <c:v>1999</c:v>
                </c:pt>
                <c:pt idx="20">
                  <c:v>2000</c:v>
                </c:pt>
                <c:pt idx="24">
                  <c:v>2001</c:v>
                </c:pt>
                <c:pt idx="28">
                  <c:v>2002</c:v>
                </c:pt>
                <c:pt idx="32">
                  <c:v>2003</c:v>
                </c:pt>
                <c:pt idx="36">
                  <c:v>2004</c:v>
                </c:pt>
                <c:pt idx="40">
                  <c:v>2005</c:v>
                </c:pt>
                <c:pt idx="44">
                  <c:v>2006</c:v>
                </c:pt>
                <c:pt idx="48">
                  <c:v>2007</c:v>
                </c:pt>
                <c:pt idx="52">
                  <c:v>2008</c:v>
                </c:pt>
                <c:pt idx="56">
                  <c:v>2009</c:v>
                </c:pt>
                <c:pt idx="60">
                  <c:v>2010</c:v>
                </c:pt>
                <c:pt idx="64">
                  <c:v>2011</c:v>
                </c:pt>
                <c:pt idx="68">
                  <c:v>2012</c:v>
                </c:pt>
                <c:pt idx="72">
                  <c:v>2013</c:v>
                </c:pt>
                <c:pt idx="76">
                  <c:v>2014</c:v>
                </c:pt>
                <c:pt idx="80">
                  <c:v>2015</c:v>
                </c:pt>
              </c:numCache>
            </c:numRef>
          </c:cat>
          <c:val>
            <c:numRef>
              <c:f>Hoja3!$AI$63:$AI$146</c:f>
              <c:numCache>
                <c:formatCode>General</c:formatCode>
                <c:ptCount val="84"/>
                <c:pt idx="3">
                  <c:v>5.33</c:v>
                </c:pt>
                <c:pt idx="4">
                  <c:v>1.0228E-4</c:v>
                </c:pt>
                <c:pt idx="5">
                  <c:v>1.0001999999999999E-3</c:v>
                </c:pt>
                <c:pt idx="6">
                  <c:v>2.2696000000000001E-2</c:v>
                </c:pt>
                <c:pt idx="7">
                  <c:v>4.6381999999999998E-8</c:v>
                </c:pt>
                <c:pt idx="8">
                  <c:v>8.8366999999999994E-3</c:v>
                </c:pt>
                <c:pt idx="9">
                  <c:v>0.92999999999999994</c:v>
                </c:pt>
                <c:pt idx="10">
                  <c:v>2.6100000000000003</c:v>
                </c:pt>
                <c:pt idx="11">
                  <c:v>4.1099999999999994</c:v>
                </c:pt>
                <c:pt idx="12">
                  <c:v>3.4539000000000002E-3</c:v>
                </c:pt>
                <c:pt idx="13">
                  <c:v>6.1629999999999998E-16</c:v>
                </c:pt>
                <c:pt idx="14">
                  <c:v>2.1178999999999999E-51</c:v>
                </c:pt>
                <c:pt idx="15">
                  <c:v>100</c:v>
                </c:pt>
                <c:pt idx="16">
                  <c:v>2.0850000000000001E-9</c:v>
                </c:pt>
                <c:pt idx="17">
                  <c:v>0.13</c:v>
                </c:pt>
                <c:pt idx="18">
                  <c:v>5.752E-4</c:v>
                </c:pt>
                <c:pt idx="19">
                  <c:v>2.2303000000000001E-4</c:v>
                </c:pt>
                <c:pt idx="20">
                  <c:v>1.0699999999999998</c:v>
                </c:pt>
                <c:pt idx="21">
                  <c:v>0.19</c:v>
                </c:pt>
                <c:pt idx="22">
                  <c:v>3.6587000000000001E-2</c:v>
                </c:pt>
                <c:pt idx="23">
                  <c:v>1.6048E-2</c:v>
                </c:pt>
                <c:pt idx="24">
                  <c:v>4.9895999999999994E-3</c:v>
                </c:pt>
                <c:pt idx="25">
                  <c:v>8.2597999999999998E-5</c:v>
                </c:pt>
                <c:pt idx="26">
                  <c:v>3.25</c:v>
                </c:pt>
                <c:pt idx="27">
                  <c:v>0.62</c:v>
                </c:pt>
                <c:pt idx="28">
                  <c:v>2.8000000000000003</c:v>
                </c:pt>
                <c:pt idx="29">
                  <c:v>94.76</c:v>
                </c:pt>
                <c:pt idx="30">
                  <c:v>97.58</c:v>
                </c:pt>
                <c:pt idx="31">
                  <c:v>98.87</c:v>
                </c:pt>
                <c:pt idx="32">
                  <c:v>99.13</c:v>
                </c:pt>
                <c:pt idx="33">
                  <c:v>99.11999999999999</c:v>
                </c:pt>
                <c:pt idx="34">
                  <c:v>98.05</c:v>
                </c:pt>
                <c:pt idx="35">
                  <c:v>99.21</c:v>
                </c:pt>
                <c:pt idx="36">
                  <c:v>98.94</c:v>
                </c:pt>
                <c:pt idx="37">
                  <c:v>97.399999999999991</c:v>
                </c:pt>
                <c:pt idx="38">
                  <c:v>97.39</c:v>
                </c:pt>
                <c:pt idx="39">
                  <c:v>97.99</c:v>
                </c:pt>
                <c:pt idx="40">
                  <c:v>99.4</c:v>
                </c:pt>
                <c:pt idx="41">
                  <c:v>99.88</c:v>
                </c:pt>
                <c:pt idx="42">
                  <c:v>99.88</c:v>
                </c:pt>
                <c:pt idx="43">
                  <c:v>99.99</c:v>
                </c:pt>
                <c:pt idx="44">
                  <c:v>100</c:v>
                </c:pt>
                <c:pt idx="45">
                  <c:v>99.15</c:v>
                </c:pt>
                <c:pt idx="46">
                  <c:v>94.13</c:v>
                </c:pt>
                <c:pt idx="47">
                  <c:v>97.52</c:v>
                </c:pt>
                <c:pt idx="48">
                  <c:v>98.960000000000008</c:v>
                </c:pt>
                <c:pt idx="49">
                  <c:v>99.65</c:v>
                </c:pt>
                <c:pt idx="50">
                  <c:v>99.71</c:v>
                </c:pt>
                <c:pt idx="51">
                  <c:v>99.89</c:v>
                </c:pt>
                <c:pt idx="52">
                  <c:v>100</c:v>
                </c:pt>
                <c:pt idx="53">
                  <c:v>100</c:v>
                </c:pt>
                <c:pt idx="54">
                  <c:v>99.850000000000009</c:v>
                </c:pt>
                <c:pt idx="55">
                  <c:v>99.4</c:v>
                </c:pt>
                <c:pt idx="56">
                  <c:v>98.54</c:v>
                </c:pt>
                <c:pt idx="57">
                  <c:v>96.350000000000009</c:v>
                </c:pt>
                <c:pt idx="58">
                  <c:v>94.820000000000007</c:v>
                </c:pt>
                <c:pt idx="59">
                  <c:v>98.34</c:v>
                </c:pt>
                <c:pt idx="60">
                  <c:v>99.52</c:v>
                </c:pt>
                <c:pt idx="61">
                  <c:v>99.71</c:v>
                </c:pt>
                <c:pt idx="62">
                  <c:v>99.99</c:v>
                </c:pt>
                <c:pt idx="63">
                  <c:v>100</c:v>
                </c:pt>
                <c:pt idx="64">
                  <c:v>100</c:v>
                </c:pt>
                <c:pt idx="65">
                  <c:v>99.99</c:v>
                </c:pt>
                <c:pt idx="66">
                  <c:v>99.88</c:v>
                </c:pt>
                <c:pt idx="67">
                  <c:v>99.7</c:v>
                </c:pt>
                <c:pt idx="68">
                  <c:v>99.78</c:v>
                </c:pt>
                <c:pt idx="69">
                  <c:v>99.850000000000009</c:v>
                </c:pt>
                <c:pt idx="70">
                  <c:v>99.38</c:v>
                </c:pt>
                <c:pt idx="71">
                  <c:v>99.71</c:v>
                </c:pt>
                <c:pt idx="72">
                  <c:v>99.89</c:v>
                </c:pt>
                <c:pt idx="73">
                  <c:v>99.95</c:v>
                </c:pt>
                <c:pt idx="74">
                  <c:v>99.39</c:v>
                </c:pt>
                <c:pt idx="75">
                  <c:v>96.39</c:v>
                </c:pt>
                <c:pt idx="76">
                  <c:v>98.11</c:v>
                </c:pt>
                <c:pt idx="77">
                  <c:v>98.54</c:v>
                </c:pt>
                <c:pt idx="78">
                  <c:v>99.16</c:v>
                </c:pt>
                <c:pt idx="79">
                  <c:v>99.29</c:v>
                </c:pt>
                <c:pt idx="80">
                  <c:v>99.09</c:v>
                </c:pt>
                <c:pt idx="81">
                  <c:v>97.71</c:v>
                </c:pt>
                <c:pt idx="82">
                  <c:v>92.77</c:v>
                </c:pt>
              </c:numCache>
            </c:numRef>
          </c:val>
          <c:smooth val="0"/>
        </c:ser>
        <c:dLbls>
          <c:showLegendKey val="0"/>
          <c:showVal val="0"/>
          <c:showCatName val="0"/>
          <c:showSerName val="0"/>
          <c:showPercent val="0"/>
          <c:showBubbleSize val="0"/>
        </c:dLbls>
        <c:marker val="1"/>
        <c:smooth val="0"/>
        <c:axId val="125881344"/>
        <c:axId val="125891328"/>
      </c:lineChart>
      <c:lineChart>
        <c:grouping val="standard"/>
        <c:varyColors val="0"/>
        <c:ser>
          <c:idx val="0"/>
          <c:order val="0"/>
          <c:tx>
            <c:strRef>
              <c:f>Hoja3!$AE$2</c:f>
              <c:strCache>
                <c:ptCount val="1"/>
                <c:pt idx="0">
                  <c:v>Inflation</c:v>
                </c:pt>
              </c:strCache>
            </c:strRef>
          </c:tx>
          <c:spPr>
            <a:ln>
              <a:solidFill>
                <a:srgbClr val="FF0000"/>
              </a:solidFill>
            </a:ln>
          </c:spPr>
          <c:marker>
            <c:symbol val="none"/>
          </c:marker>
          <c:cat>
            <c:numRef>
              <c:f>Hoja3!$A$63:$A$146</c:f>
              <c:numCache>
                <c:formatCode>General</c:formatCode>
                <c:ptCount val="84"/>
                <c:pt idx="0">
                  <c:v>1995</c:v>
                </c:pt>
                <c:pt idx="4">
                  <c:v>1996</c:v>
                </c:pt>
                <c:pt idx="8">
                  <c:v>1997</c:v>
                </c:pt>
                <c:pt idx="12">
                  <c:v>1998</c:v>
                </c:pt>
                <c:pt idx="16">
                  <c:v>1999</c:v>
                </c:pt>
                <c:pt idx="20">
                  <c:v>2000</c:v>
                </c:pt>
                <c:pt idx="24">
                  <c:v>2001</c:v>
                </c:pt>
                <c:pt idx="28">
                  <c:v>2002</c:v>
                </c:pt>
                <c:pt idx="32">
                  <c:v>2003</c:v>
                </c:pt>
                <c:pt idx="36">
                  <c:v>2004</c:v>
                </c:pt>
                <c:pt idx="40">
                  <c:v>2005</c:v>
                </c:pt>
                <c:pt idx="44">
                  <c:v>2006</c:v>
                </c:pt>
                <c:pt idx="48">
                  <c:v>2007</c:v>
                </c:pt>
                <c:pt idx="52">
                  <c:v>2008</c:v>
                </c:pt>
                <c:pt idx="56">
                  <c:v>2009</c:v>
                </c:pt>
                <c:pt idx="60">
                  <c:v>2010</c:v>
                </c:pt>
                <c:pt idx="64">
                  <c:v>2011</c:v>
                </c:pt>
                <c:pt idx="68">
                  <c:v>2012</c:v>
                </c:pt>
                <c:pt idx="72">
                  <c:v>2013</c:v>
                </c:pt>
                <c:pt idx="76">
                  <c:v>2014</c:v>
                </c:pt>
                <c:pt idx="80">
                  <c:v>2015</c:v>
                </c:pt>
              </c:numCache>
            </c:numRef>
          </c:cat>
          <c:val>
            <c:numRef>
              <c:f>Hoja3!$AE$63:$AE$146</c:f>
              <c:numCache>
                <c:formatCode>General</c:formatCode>
                <c:ptCount val="84"/>
                <c:pt idx="0">
                  <c:v>12.088171719197227</c:v>
                </c:pt>
                <c:pt idx="1">
                  <c:v>10.66290282867679</c:v>
                </c:pt>
                <c:pt idx="2">
                  <c:v>9.796342862421481</c:v>
                </c:pt>
                <c:pt idx="3">
                  <c:v>9.7753671671275466</c:v>
                </c:pt>
                <c:pt idx="4">
                  <c:v>10.853285603202512</c:v>
                </c:pt>
                <c:pt idx="5">
                  <c:v>10.700852292523066</c:v>
                </c:pt>
                <c:pt idx="6">
                  <c:v>11.12583569349832</c:v>
                </c:pt>
                <c:pt idx="7">
                  <c:v>10.987770279123499</c:v>
                </c:pt>
                <c:pt idx="8">
                  <c:v>9.454110766972601</c:v>
                </c:pt>
                <c:pt idx="9">
                  <c:v>8.6433371771493128</c:v>
                </c:pt>
                <c:pt idx="10">
                  <c:v>8.0751537522950834</c:v>
                </c:pt>
                <c:pt idx="11">
                  <c:v>6.776640034756376</c:v>
                </c:pt>
                <c:pt idx="12">
                  <c:v>7.4593713296001063</c:v>
                </c:pt>
                <c:pt idx="13">
                  <c:v>7.7962788507220715</c:v>
                </c:pt>
                <c:pt idx="14">
                  <c:v>6.9167150367805519</c:v>
                </c:pt>
                <c:pt idx="15">
                  <c:v>5.8486830700058334</c:v>
                </c:pt>
                <c:pt idx="16">
                  <c:v>4.0998840301265105</c:v>
                </c:pt>
                <c:pt idx="17">
                  <c:v>3.1139315751684826</c:v>
                </c:pt>
                <c:pt idx="18">
                  <c:v>2.7459363824531735</c:v>
                </c:pt>
                <c:pt idx="19">
                  <c:v>3.7004233186738844</c:v>
                </c:pt>
                <c:pt idx="20">
                  <c:v>3.7986578028735174</c:v>
                </c:pt>
                <c:pt idx="21">
                  <c:v>3.3880679455407403</c:v>
                </c:pt>
                <c:pt idx="22">
                  <c:v>3.6440529428914736</c:v>
                </c:pt>
                <c:pt idx="23">
                  <c:v>3.9231005721122258</c:v>
                </c:pt>
                <c:pt idx="24">
                  <c:v>3.6193109136551271</c:v>
                </c:pt>
                <c:pt idx="25">
                  <c:v>2.556569321781943</c:v>
                </c:pt>
                <c:pt idx="26">
                  <c:v>1.4545583840994247</c:v>
                </c:pt>
                <c:pt idx="27">
                  <c:v>0.22307688752842836</c:v>
                </c:pt>
                <c:pt idx="28">
                  <c:v>-1.0152371464017484</c:v>
                </c:pt>
                <c:pt idx="29">
                  <c:v>7.6142555778879739E-2</c:v>
                </c:pt>
                <c:pt idx="30">
                  <c:v>0.26469922479757102</c:v>
                </c:pt>
                <c:pt idx="31">
                  <c:v>1.4363556116787635</c:v>
                </c:pt>
                <c:pt idx="32">
                  <c:v>2.7878094063126468</c:v>
                </c:pt>
                <c:pt idx="33">
                  <c:v>2.3612071827264103</c:v>
                </c:pt>
                <c:pt idx="34">
                  <c:v>1.9308146130009973</c:v>
                </c:pt>
                <c:pt idx="35">
                  <c:v>1.8642956312060477</c:v>
                </c:pt>
                <c:pt idx="36">
                  <c:v>2.9494043637119383</c:v>
                </c:pt>
                <c:pt idx="37">
                  <c:v>3.3498540074489824</c:v>
                </c:pt>
                <c:pt idx="38">
                  <c:v>4.3167150312479308</c:v>
                </c:pt>
                <c:pt idx="39">
                  <c:v>3.7639021305396092</c:v>
                </c:pt>
                <c:pt idx="40">
                  <c:v>2.1686994571952667</c:v>
                </c:pt>
                <c:pt idx="41">
                  <c:v>1.7474728966914377</c:v>
                </c:pt>
                <c:pt idx="42">
                  <c:v>1.2340503370594114</c:v>
                </c:pt>
                <c:pt idx="43">
                  <c:v>1.2717450580121969</c:v>
                </c:pt>
                <c:pt idx="44">
                  <c:v>2.3403243368895765</c:v>
                </c:pt>
                <c:pt idx="45">
                  <c:v>2.2954614868598178</c:v>
                </c:pt>
                <c:pt idx="46">
                  <c:v>1.7898589246796881</c:v>
                </c:pt>
                <c:pt idx="47">
                  <c:v>1.5062538040487183</c:v>
                </c:pt>
                <c:pt idx="48">
                  <c:v>0.40984899006462072</c:v>
                </c:pt>
                <c:pt idx="49">
                  <c:v>0.80422574961893645</c:v>
                </c:pt>
                <c:pt idx="50">
                  <c:v>2.3720291330279863</c:v>
                </c:pt>
                <c:pt idx="51">
                  <c:v>3.4423849799251727</c:v>
                </c:pt>
                <c:pt idx="52">
                  <c:v>4.7292554445436785</c:v>
                </c:pt>
                <c:pt idx="53">
                  <c:v>5.3828452440439101</c:v>
                </c:pt>
                <c:pt idx="54">
                  <c:v>5.9155309301829107</c:v>
                </c:pt>
                <c:pt idx="55">
                  <c:v>6.4324056940311181</c:v>
                </c:pt>
                <c:pt idx="56">
                  <c:v>5.4435672584718375</c:v>
                </c:pt>
                <c:pt idx="57">
                  <c:v>3.8897186146938267</c:v>
                </c:pt>
                <c:pt idx="58">
                  <c:v>1.8996866328786943</c:v>
                </c:pt>
                <c:pt idx="59">
                  <c:v>0.41113118828297601</c:v>
                </c:pt>
                <c:pt idx="60">
                  <c:v>0.67414119984983145</c:v>
                </c:pt>
                <c:pt idx="61">
                  <c:v>1.1386704075565746</c:v>
                </c:pt>
                <c:pt idx="62">
                  <c:v>2.1422435587402866</c:v>
                </c:pt>
                <c:pt idx="63">
                  <c:v>2.1058273702279529</c:v>
                </c:pt>
                <c:pt idx="64">
                  <c:v>2.3259525157016014</c:v>
                </c:pt>
                <c:pt idx="65">
                  <c:v>3.0629024878761513</c:v>
                </c:pt>
                <c:pt idx="66">
                  <c:v>3.4148172579976155</c:v>
                </c:pt>
                <c:pt idx="67">
                  <c:v>4.430437237625906</c:v>
                </c:pt>
                <c:pt idx="68">
                  <c:v>4.1232170564414083</c:v>
                </c:pt>
                <c:pt idx="69">
                  <c:v>3.9873310749914737</c:v>
                </c:pt>
                <c:pt idx="70">
                  <c:v>3.4533317251815632</c:v>
                </c:pt>
                <c:pt idx="71">
                  <c:v>2.8102083730471961</c:v>
                </c:pt>
                <c:pt idx="72">
                  <c:v>2.6131781312533242</c:v>
                </c:pt>
                <c:pt idx="73">
                  <c:v>2.5068123333987558</c:v>
                </c:pt>
                <c:pt idx="74">
                  <c:v>3.0684805549171301</c:v>
                </c:pt>
                <c:pt idx="75">
                  <c:v>2.91581192621857</c:v>
                </c:pt>
                <c:pt idx="76">
                  <c:v>3.3296773913066957</c:v>
                </c:pt>
                <c:pt idx="77">
                  <c:v>3.4110922517071707</c:v>
                </c:pt>
                <c:pt idx="78">
                  <c:v>2.8565043309995986</c:v>
                </c:pt>
                <c:pt idx="79">
                  <c:v>3.1084565168375988</c:v>
                </c:pt>
                <c:pt idx="80">
                  <c:v>2.9215522411393913</c:v>
                </c:pt>
                <c:pt idx="81">
                  <c:v>3.2584217377421787</c:v>
                </c:pt>
                <c:pt idx="82">
                  <c:v>3.785041132319833</c:v>
                </c:pt>
                <c:pt idx="83">
                  <c:v>3.9924566780787707</c:v>
                </c:pt>
              </c:numCache>
            </c:numRef>
          </c:val>
          <c:smooth val="0"/>
        </c:ser>
        <c:ser>
          <c:idx val="1"/>
          <c:order val="1"/>
          <c:tx>
            <c:strRef>
              <c:f>Hoja3!$AF$2</c:f>
              <c:strCache>
                <c:ptCount val="1"/>
                <c:pt idx="0">
                  <c:v>Interest Rate</c:v>
                </c:pt>
              </c:strCache>
            </c:strRef>
          </c:tx>
          <c:spPr>
            <a:ln>
              <a:solidFill>
                <a:srgbClr val="FFC000"/>
              </a:solidFill>
            </a:ln>
          </c:spPr>
          <c:marker>
            <c:symbol val="none"/>
          </c:marker>
          <c:cat>
            <c:numRef>
              <c:f>Hoja3!$A$63:$A$146</c:f>
              <c:numCache>
                <c:formatCode>General</c:formatCode>
                <c:ptCount val="84"/>
                <c:pt idx="0">
                  <c:v>1995</c:v>
                </c:pt>
                <c:pt idx="4">
                  <c:v>1996</c:v>
                </c:pt>
                <c:pt idx="8">
                  <c:v>1997</c:v>
                </c:pt>
                <c:pt idx="12">
                  <c:v>1998</c:v>
                </c:pt>
                <c:pt idx="16">
                  <c:v>1999</c:v>
                </c:pt>
                <c:pt idx="20">
                  <c:v>2000</c:v>
                </c:pt>
                <c:pt idx="24">
                  <c:v>2001</c:v>
                </c:pt>
                <c:pt idx="28">
                  <c:v>2002</c:v>
                </c:pt>
                <c:pt idx="32">
                  <c:v>2003</c:v>
                </c:pt>
                <c:pt idx="36">
                  <c:v>2004</c:v>
                </c:pt>
                <c:pt idx="40">
                  <c:v>2005</c:v>
                </c:pt>
                <c:pt idx="44">
                  <c:v>2006</c:v>
                </c:pt>
                <c:pt idx="48">
                  <c:v>2007</c:v>
                </c:pt>
                <c:pt idx="52">
                  <c:v>2008</c:v>
                </c:pt>
                <c:pt idx="56">
                  <c:v>2009</c:v>
                </c:pt>
                <c:pt idx="60">
                  <c:v>2010</c:v>
                </c:pt>
                <c:pt idx="64">
                  <c:v>2011</c:v>
                </c:pt>
                <c:pt idx="68">
                  <c:v>2012</c:v>
                </c:pt>
                <c:pt idx="72">
                  <c:v>2013</c:v>
                </c:pt>
                <c:pt idx="76">
                  <c:v>2014</c:v>
                </c:pt>
                <c:pt idx="80">
                  <c:v>2015</c:v>
                </c:pt>
              </c:numCache>
            </c:numRef>
          </c:cat>
          <c:val>
            <c:numRef>
              <c:f>Hoja3!$AF$63:$AF$146</c:f>
              <c:numCache>
                <c:formatCode>General</c:formatCode>
                <c:ptCount val="84"/>
                <c:pt idx="3" formatCode="#,##0.00">
                  <c:v>10.88</c:v>
                </c:pt>
                <c:pt idx="4" formatCode="#,##0.00">
                  <c:v>10.08</c:v>
                </c:pt>
                <c:pt idx="5" formatCode="#,##0.00">
                  <c:v>12.9</c:v>
                </c:pt>
                <c:pt idx="6" formatCode="#,##0.00">
                  <c:v>11.2</c:v>
                </c:pt>
                <c:pt idx="7" formatCode="#,##0.00">
                  <c:v>18.96</c:v>
                </c:pt>
                <c:pt idx="8" formatCode="#,##0.00">
                  <c:v>14.68</c:v>
                </c:pt>
                <c:pt idx="9" formatCode="#,##0.00">
                  <c:v>9.16</c:v>
                </c:pt>
                <c:pt idx="10" formatCode="#,##0.00">
                  <c:v>10.74</c:v>
                </c:pt>
                <c:pt idx="11" formatCode="#,##0.00">
                  <c:v>12.8</c:v>
                </c:pt>
                <c:pt idx="12" formatCode="#,##0.00">
                  <c:v>12.56</c:v>
                </c:pt>
                <c:pt idx="13" formatCode="#,##0.00">
                  <c:v>19.87</c:v>
                </c:pt>
                <c:pt idx="14" formatCode="#,##0.00">
                  <c:v>38.97</c:v>
                </c:pt>
                <c:pt idx="15" formatCode="#,##0.00">
                  <c:v>12.94</c:v>
                </c:pt>
                <c:pt idx="16" formatCode="#,##0.00">
                  <c:v>22.26</c:v>
                </c:pt>
                <c:pt idx="17" formatCode="#,##0.00">
                  <c:v>11.58</c:v>
                </c:pt>
                <c:pt idx="18" formatCode="#,##0.00">
                  <c:v>14.73</c:v>
                </c:pt>
                <c:pt idx="19" formatCode="#,##0.00">
                  <c:v>16.91</c:v>
                </c:pt>
                <c:pt idx="20" formatCode="#,##0.00">
                  <c:v>10.9</c:v>
                </c:pt>
                <c:pt idx="21" formatCode="#,##0.00">
                  <c:v>13.59</c:v>
                </c:pt>
                <c:pt idx="22" formatCode="#,##0.00">
                  <c:v>13.25</c:v>
                </c:pt>
                <c:pt idx="23" formatCode="#,##0.00">
                  <c:v>11.41</c:v>
                </c:pt>
                <c:pt idx="24" formatCode="#,##0.00">
                  <c:v>10.333169950374</c:v>
                </c:pt>
                <c:pt idx="25" formatCode="#,##0.00">
                  <c:v>16.0208643457383</c:v>
                </c:pt>
                <c:pt idx="26" formatCode="#,##0.00">
                  <c:v>5.8547741347030904</c:v>
                </c:pt>
                <c:pt idx="27" formatCode="#,##0.00">
                  <c:v>3.1463429179340401</c:v>
                </c:pt>
                <c:pt idx="28" formatCode="#,##0.00">
                  <c:v>2.5</c:v>
                </c:pt>
                <c:pt idx="29" formatCode="#,##0.00">
                  <c:v>2.6</c:v>
                </c:pt>
                <c:pt idx="30" formatCode="#,##0.00">
                  <c:v>5.4</c:v>
                </c:pt>
                <c:pt idx="31" formatCode="#,##0.00">
                  <c:v>3.8</c:v>
                </c:pt>
                <c:pt idx="32" formatCode="#,##0.00">
                  <c:v>3.82</c:v>
                </c:pt>
                <c:pt idx="33" formatCode="#,##0.00">
                  <c:v>3.74</c:v>
                </c:pt>
                <c:pt idx="34" formatCode="#,##0.00">
                  <c:v>2.77</c:v>
                </c:pt>
                <c:pt idx="35" formatCode="#,##0.00">
                  <c:v>2.5099999999999998</c:v>
                </c:pt>
                <c:pt idx="36" formatCode="#,##0.00">
                  <c:v>2.48</c:v>
                </c:pt>
                <c:pt idx="37" formatCode="#,##0.00">
                  <c:v>2.46</c:v>
                </c:pt>
                <c:pt idx="38" formatCode="#,##0.00">
                  <c:v>2.73</c:v>
                </c:pt>
                <c:pt idx="39" formatCode="#,##0.00">
                  <c:v>3</c:v>
                </c:pt>
                <c:pt idx="40" formatCode="#,##0.00">
                  <c:v>2.93</c:v>
                </c:pt>
                <c:pt idx="41" formatCode="#,##0.00">
                  <c:v>2.99</c:v>
                </c:pt>
                <c:pt idx="42" formatCode="#,##0.00">
                  <c:v>2.99</c:v>
                </c:pt>
                <c:pt idx="43" formatCode="#,##0.00">
                  <c:v>3.34</c:v>
                </c:pt>
                <c:pt idx="44" formatCode="#,##0.00">
                  <c:v>4.12</c:v>
                </c:pt>
                <c:pt idx="45" formatCode="#,##0.00">
                  <c:v>4.53</c:v>
                </c:pt>
                <c:pt idx="46" formatCode="#,##0.00">
                  <c:v>4.51</c:v>
                </c:pt>
                <c:pt idx="47" formatCode="#,##0.00">
                  <c:v>4.51</c:v>
                </c:pt>
                <c:pt idx="48" formatCode="#,##0.00">
                  <c:v>4.51</c:v>
                </c:pt>
                <c:pt idx="49" formatCode="#,##0.00">
                  <c:v>4.5199999999999996</c:v>
                </c:pt>
                <c:pt idx="50" formatCode="#,##0.00">
                  <c:v>4.97</c:v>
                </c:pt>
                <c:pt idx="51" formatCode="#,##0.00">
                  <c:v>4.99</c:v>
                </c:pt>
                <c:pt idx="52" formatCode="#,##0.00">
                  <c:v>5.21</c:v>
                </c:pt>
                <c:pt idx="53" formatCode="#,##0.00">
                  <c:v>5.6801000000000004</c:v>
                </c:pt>
                <c:pt idx="54" formatCode="#,##0.00">
                  <c:v>6.43</c:v>
                </c:pt>
                <c:pt idx="55" formatCode="#,##0.00">
                  <c:v>6.5354000000000001</c:v>
                </c:pt>
                <c:pt idx="56" formatCode="#,##0.00">
                  <c:v>6.0728232200000001</c:v>
                </c:pt>
                <c:pt idx="57" formatCode="#,##0.00">
                  <c:v>3.1307999999999998</c:v>
                </c:pt>
                <c:pt idx="58" formatCode="#,##0.00">
                  <c:v>1.2031000000000001</c:v>
                </c:pt>
                <c:pt idx="59" formatCode="#,##0.00">
                  <c:v>1.24234</c:v>
                </c:pt>
                <c:pt idx="60" formatCode="#,##0.00">
                  <c:v>1.23264</c:v>
                </c:pt>
                <c:pt idx="61" formatCode="#,##0.00">
                  <c:v>1.62</c:v>
                </c:pt>
                <c:pt idx="62" formatCode="#,##0.00">
                  <c:v>2.7410000000000001</c:v>
                </c:pt>
                <c:pt idx="63" formatCode="#,##0.00">
                  <c:v>2.9788999999999999</c:v>
                </c:pt>
                <c:pt idx="64" formatCode="#,##0.00">
                  <c:v>3.6787000000000001</c:v>
                </c:pt>
                <c:pt idx="65" formatCode="#,##0.00">
                  <c:v>4.2770000000000001</c:v>
                </c:pt>
                <c:pt idx="66" formatCode="#,##0.00">
                  <c:v>4.2720000000000002</c:v>
                </c:pt>
                <c:pt idx="67" formatCode="#,##0.00">
                  <c:v>4.2422000000000004</c:v>
                </c:pt>
                <c:pt idx="68" formatCode="#,##0.00">
                  <c:v>4.25</c:v>
                </c:pt>
                <c:pt idx="69" formatCode="#,##0.00">
                  <c:v>4.2309999999999999</c:v>
                </c:pt>
                <c:pt idx="70" formatCode="#,##0.00">
                  <c:v>4.234</c:v>
                </c:pt>
                <c:pt idx="71" formatCode="#,##0.00">
                  <c:v>4.2439</c:v>
                </c:pt>
                <c:pt idx="72" formatCode="#,##0.00">
                  <c:v>4.2404000000000002</c:v>
                </c:pt>
                <c:pt idx="73" formatCode="#,##0.00">
                  <c:v>4.2605000000000004</c:v>
                </c:pt>
                <c:pt idx="74" formatCode="#,##0.00">
                  <c:v>4.2736999999999998</c:v>
                </c:pt>
                <c:pt idx="75" formatCode="#,##0.00">
                  <c:v>4.0884</c:v>
                </c:pt>
                <c:pt idx="76" formatCode="#,##0.00">
                  <c:v>4.0133000000000001</c:v>
                </c:pt>
                <c:pt idx="77" formatCode="#,##0.00">
                  <c:v>3.9998999999999998</c:v>
                </c:pt>
                <c:pt idx="78" formatCode="#,##0.00">
                  <c:v>3.6974999999999998</c:v>
                </c:pt>
                <c:pt idx="79" formatCode="#,##0.00">
                  <c:v>3.7955999999999999</c:v>
                </c:pt>
                <c:pt idx="80" formatCode="#,##0.00">
                  <c:v>3.3527</c:v>
                </c:pt>
                <c:pt idx="81" formatCode="#,##0.00">
                  <c:v>3.4243000000000001</c:v>
                </c:pt>
                <c:pt idx="82" formatCode="#,##0.00">
                  <c:v>3.6608999999999998</c:v>
                </c:pt>
              </c:numCache>
            </c:numRef>
          </c:val>
          <c:smooth val="0"/>
        </c:ser>
        <c:dLbls>
          <c:showLegendKey val="0"/>
          <c:showVal val="0"/>
          <c:showCatName val="0"/>
          <c:showSerName val="0"/>
          <c:showPercent val="0"/>
          <c:showBubbleSize val="0"/>
        </c:dLbls>
        <c:marker val="1"/>
        <c:smooth val="0"/>
        <c:axId val="15925248"/>
        <c:axId val="125892864"/>
      </c:lineChart>
      <c:catAx>
        <c:axId val="125881344"/>
        <c:scaling>
          <c:orientation val="minMax"/>
        </c:scaling>
        <c:delete val="0"/>
        <c:axPos val="b"/>
        <c:numFmt formatCode="General" sourceLinked="1"/>
        <c:majorTickMark val="out"/>
        <c:minorTickMark val="none"/>
        <c:tickLblPos val="nextTo"/>
        <c:crossAx val="125891328"/>
        <c:crosses val="autoZero"/>
        <c:auto val="1"/>
        <c:lblAlgn val="ctr"/>
        <c:lblOffset val="100"/>
        <c:tickMarkSkip val="4"/>
        <c:noMultiLvlLbl val="0"/>
      </c:catAx>
      <c:valAx>
        <c:axId val="125891328"/>
        <c:scaling>
          <c:orientation val="minMax"/>
          <c:max val="100"/>
        </c:scaling>
        <c:delete val="0"/>
        <c:axPos val="l"/>
        <c:numFmt formatCode="General" sourceLinked="1"/>
        <c:majorTickMark val="out"/>
        <c:minorTickMark val="none"/>
        <c:tickLblPos val="nextTo"/>
        <c:crossAx val="125881344"/>
        <c:crosses val="autoZero"/>
        <c:crossBetween val="between"/>
      </c:valAx>
      <c:valAx>
        <c:axId val="125892864"/>
        <c:scaling>
          <c:orientation val="minMax"/>
        </c:scaling>
        <c:delete val="0"/>
        <c:axPos val="r"/>
        <c:numFmt formatCode="General" sourceLinked="1"/>
        <c:majorTickMark val="out"/>
        <c:minorTickMark val="none"/>
        <c:tickLblPos val="nextTo"/>
        <c:crossAx val="15925248"/>
        <c:crosses val="max"/>
        <c:crossBetween val="between"/>
      </c:valAx>
      <c:catAx>
        <c:axId val="15925248"/>
        <c:scaling>
          <c:orientation val="minMax"/>
        </c:scaling>
        <c:delete val="1"/>
        <c:axPos val="b"/>
        <c:numFmt formatCode="General" sourceLinked="1"/>
        <c:majorTickMark val="out"/>
        <c:minorTickMark val="none"/>
        <c:tickLblPos val="nextTo"/>
        <c:crossAx val="125892864"/>
        <c:crosses val="autoZero"/>
        <c:auto val="1"/>
        <c:lblAlgn val="ctr"/>
        <c:lblOffset val="100"/>
        <c:noMultiLvlLbl val="0"/>
      </c:catAx>
    </c:plotArea>
    <c:legend>
      <c:legendPos val="b"/>
      <c:layout/>
      <c:overlay val="0"/>
      <c:txPr>
        <a:bodyPr/>
        <a:lstStyle/>
        <a:p>
          <a:pPr>
            <a:defRPr sz="800"/>
          </a:pPr>
          <a:endParaRPr lang="es-MX"/>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1"/>
            <a:ext cx="3037523" cy="464662"/>
          </a:xfrm>
          <a:prstGeom prst="rect">
            <a:avLst/>
          </a:prstGeom>
        </p:spPr>
        <p:txBody>
          <a:bodyPr vert="horz" lIns="91317" tIns="45658" rIns="91317" bIns="45658" rtlCol="0"/>
          <a:lstStyle>
            <a:lvl1pPr algn="l">
              <a:defRPr sz="1200"/>
            </a:lvl1pPr>
          </a:lstStyle>
          <a:p>
            <a:endParaRPr lang="es-MX" dirty="0"/>
          </a:p>
        </p:txBody>
      </p:sp>
      <p:sp>
        <p:nvSpPr>
          <p:cNvPr id="3" name="2 Marcador de fecha"/>
          <p:cNvSpPr>
            <a:spLocks noGrp="1"/>
          </p:cNvSpPr>
          <p:nvPr>
            <p:ph type="dt" sz="quarter" idx="1"/>
          </p:nvPr>
        </p:nvSpPr>
        <p:spPr>
          <a:xfrm>
            <a:off x="3971293" y="1"/>
            <a:ext cx="3037523" cy="464662"/>
          </a:xfrm>
          <a:prstGeom prst="rect">
            <a:avLst/>
          </a:prstGeom>
        </p:spPr>
        <p:txBody>
          <a:bodyPr vert="horz" lIns="91317" tIns="45658" rIns="91317" bIns="45658" rtlCol="0"/>
          <a:lstStyle>
            <a:lvl1pPr algn="r">
              <a:defRPr sz="1200"/>
            </a:lvl1pPr>
          </a:lstStyle>
          <a:p>
            <a:fld id="{68365C66-F922-4C43-93AA-BB700F4EA519}" type="datetimeFigureOut">
              <a:rPr lang="es-MX" smtClean="0"/>
              <a:t>29/06/2017</a:t>
            </a:fld>
            <a:endParaRPr lang="es-MX" dirty="0"/>
          </a:p>
        </p:txBody>
      </p:sp>
      <p:sp>
        <p:nvSpPr>
          <p:cNvPr id="4" name="3 Marcador de pie de página"/>
          <p:cNvSpPr>
            <a:spLocks noGrp="1"/>
          </p:cNvSpPr>
          <p:nvPr>
            <p:ph type="ftr" sz="quarter" idx="2"/>
          </p:nvPr>
        </p:nvSpPr>
        <p:spPr>
          <a:xfrm>
            <a:off x="1" y="8830153"/>
            <a:ext cx="3037523" cy="464662"/>
          </a:xfrm>
          <a:prstGeom prst="rect">
            <a:avLst/>
          </a:prstGeom>
        </p:spPr>
        <p:txBody>
          <a:bodyPr vert="horz" lIns="91317" tIns="45658" rIns="91317" bIns="45658" rtlCol="0" anchor="b"/>
          <a:lstStyle>
            <a:lvl1pPr algn="l">
              <a:defRPr sz="1200"/>
            </a:lvl1pPr>
          </a:lstStyle>
          <a:p>
            <a:endParaRPr lang="es-MX" dirty="0"/>
          </a:p>
        </p:txBody>
      </p:sp>
      <p:sp>
        <p:nvSpPr>
          <p:cNvPr id="5" name="4 Marcador de número de diapositiva"/>
          <p:cNvSpPr>
            <a:spLocks noGrp="1"/>
          </p:cNvSpPr>
          <p:nvPr>
            <p:ph type="sldNum" sz="quarter" idx="3"/>
          </p:nvPr>
        </p:nvSpPr>
        <p:spPr>
          <a:xfrm>
            <a:off x="3971293" y="8830153"/>
            <a:ext cx="3037523" cy="464662"/>
          </a:xfrm>
          <a:prstGeom prst="rect">
            <a:avLst/>
          </a:prstGeom>
        </p:spPr>
        <p:txBody>
          <a:bodyPr vert="horz" lIns="91317" tIns="45658" rIns="91317" bIns="45658" rtlCol="0" anchor="b"/>
          <a:lstStyle>
            <a:lvl1pPr algn="r">
              <a:defRPr sz="1200"/>
            </a:lvl1pPr>
          </a:lstStyle>
          <a:p>
            <a:fld id="{7925D8F4-4AF9-4471-A92E-170B5E047428}" type="slidenum">
              <a:rPr lang="es-MX" smtClean="0"/>
              <a:t>‹Nº›</a:t>
            </a:fld>
            <a:endParaRPr lang="es-MX" dirty="0"/>
          </a:p>
        </p:txBody>
      </p:sp>
    </p:spTree>
    <p:extLst>
      <p:ext uri="{BB962C8B-B14F-4D97-AF65-F5344CB8AC3E}">
        <p14:creationId xmlns:p14="http://schemas.microsoft.com/office/powerpoint/2010/main" val="3511678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1" y="1"/>
            <a:ext cx="3039109" cy="464662"/>
          </a:xfrm>
          <a:prstGeom prst="rect">
            <a:avLst/>
          </a:prstGeom>
        </p:spPr>
        <p:txBody>
          <a:bodyPr vert="horz" lIns="90393" tIns="45197" rIns="90393" bIns="45197" rtlCol="0"/>
          <a:lstStyle>
            <a:lvl1pPr algn="l">
              <a:defRPr sz="1200">
                <a:latin typeface="Arial" charset="0"/>
                <a:ea typeface="ＭＳ Ｐゴシック" charset="0"/>
                <a:cs typeface="ＭＳ Ｐゴシック" charset="0"/>
              </a:defRPr>
            </a:lvl1pPr>
          </a:lstStyle>
          <a:p>
            <a:pPr>
              <a:defRPr/>
            </a:pPr>
            <a:endParaRPr lang="es-ES" dirty="0"/>
          </a:p>
        </p:txBody>
      </p:sp>
      <p:sp>
        <p:nvSpPr>
          <p:cNvPr id="3" name="Marcador de fecha 2"/>
          <p:cNvSpPr>
            <a:spLocks noGrp="1"/>
          </p:cNvSpPr>
          <p:nvPr>
            <p:ph type="dt" idx="1"/>
          </p:nvPr>
        </p:nvSpPr>
        <p:spPr>
          <a:xfrm>
            <a:off x="3969707" y="1"/>
            <a:ext cx="3039109" cy="464662"/>
          </a:xfrm>
          <a:prstGeom prst="rect">
            <a:avLst/>
          </a:prstGeom>
        </p:spPr>
        <p:txBody>
          <a:bodyPr vert="horz" lIns="90393" tIns="45197" rIns="90393" bIns="45197" rtlCol="0"/>
          <a:lstStyle>
            <a:lvl1pPr algn="r">
              <a:defRPr sz="1200">
                <a:latin typeface="Arial" charset="0"/>
                <a:ea typeface="ＭＳ Ｐゴシック" charset="0"/>
                <a:cs typeface="ＭＳ Ｐゴシック" charset="0"/>
              </a:defRPr>
            </a:lvl1pPr>
          </a:lstStyle>
          <a:p>
            <a:pPr>
              <a:defRPr/>
            </a:pPr>
            <a:fld id="{38B22EF8-5670-4845-B8E2-44A50CCD8F45}" type="datetimeFigureOut">
              <a:rPr lang="es-ES"/>
              <a:pPr>
                <a:defRPr/>
              </a:pPr>
              <a:t>29/06/2017</a:t>
            </a:fld>
            <a:endParaRPr lang="es-ES" dirty="0"/>
          </a:p>
        </p:txBody>
      </p:sp>
      <p:sp>
        <p:nvSpPr>
          <p:cNvPr id="4" name="Marcador de imagen de diapositiva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0393" tIns="45197" rIns="90393" bIns="45197" rtlCol="0" anchor="ctr"/>
          <a:lstStyle/>
          <a:p>
            <a:pPr lvl="0"/>
            <a:endParaRPr lang="es-ES" noProof="0" dirty="0"/>
          </a:p>
        </p:txBody>
      </p:sp>
      <p:sp>
        <p:nvSpPr>
          <p:cNvPr id="5" name="Marcador de notas 4"/>
          <p:cNvSpPr>
            <a:spLocks noGrp="1"/>
          </p:cNvSpPr>
          <p:nvPr>
            <p:ph type="body" sz="quarter" idx="3"/>
          </p:nvPr>
        </p:nvSpPr>
        <p:spPr>
          <a:xfrm>
            <a:off x="700723" y="4415077"/>
            <a:ext cx="5608954" cy="4183539"/>
          </a:xfrm>
          <a:prstGeom prst="rect">
            <a:avLst/>
          </a:prstGeom>
        </p:spPr>
        <p:txBody>
          <a:bodyPr vert="horz" lIns="90393" tIns="45197" rIns="90393" bIns="45197" rtlCol="0"/>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endParaRPr lang="es-ES" noProof="0"/>
          </a:p>
        </p:txBody>
      </p:sp>
      <p:sp>
        <p:nvSpPr>
          <p:cNvPr id="6" name="Marcador de pie de página 5"/>
          <p:cNvSpPr>
            <a:spLocks noGrp="1"/>
          </p:cNvSpPr>
          <p:nvPr>
            <p:ph type="ftr" sz="quarter" idx="4"/>
          </p:nvPr>
        </p:nvSpPr>
        <p:spPr>
          <a:xfrm>
            <a:off x="1" y="8830153"/>
            <a:ext cx="3039109" cy="464662"/>
          </a:xfrm>
          <a:prstGeom prst="rect">
            <a:avLst/>
          </a:prstGeom>
        </p:spPr>
        <p:txBody>
          <a:bodyPr vert="horz" lIns="90393" tIns="45197" rIns="90393" bIns="45197" rtlCol="0" anchor="b"/>
          <a:lstStyle>
            <a:lvl1pPr algn="l">
              <a:defRPr sz="1200">
                <a:latin typeface="Arial" charset="0"/>
                <a:ea typeface="ＭＳ Ｐゴシック" charset="0"/>
                <a:cs typeface="ＭＳ Ｐゴシック" charset="0"/>
              </a:defRPr>
            </a:lvl1pPr>
          </a:lstStyle>
          <a:p>
            <a:pPr>
              <a:defRPr/>
            </a:pPr>
            <a:endParaRPr lang="es-ES" dirty="0"/>
          </a:p>
        </p:txBody>
      </p:sp>
      <p:sp>
        <p:nvSpPr>
          <p:cNvPr id="7" name="Marcador de número de diapositiva 6"/>
          <p:cNvSpPr>
            <a:spLocks noGrp="1"/>
          </p:cNvSpPr>
          <p:nvPr>
            <p:ph type="sldNum" sz="quarter" idx="5"/>
          </p:nvPr>
        </p:nvSpPr>
        <p:spPr>
          <a:xfrm>
            <a:off x="3969707" y="8830153"/>
            <a:ext cx="3039109" cy="464662"/>
          </a:xfrm>
          <a:prstGeom prst="rect">
            <a:avLst/>
          </a:prstGeom>
        </p:spPr>
        <p:txBody>
          <a:bodyPr vert="horz" lIns="90393" tIns="45197" rIns="90393" bIns="45197" rtlCol="0" anchor="b"/>
          <a:lstStyle>
            <a:lvl1pPr algn="r">
              <a:defRPr sz="1200">
                <a:latin typeface="Arial" charset="0"/>
                <a:ea typeface="ＭＳ Ｐゴシック" charset="0"/>
                <a:cs typeface="ＭＳ Ｐゴシック" charset="0"/>
              </a:defRPr>
            </a:lvl1pPr>
          </a:lstStyle>
          <a:p>
            <a:pPr>
              <a:defRPr/>
            </a:pPr>
            <a:fld id="{CEA46694-4A6C-4A14-BFBC-72187C0E898C}" type="slidenum">
              <a:rPr lang="es-ES"/>
              <a:pPr>
                <a:defRPr/>
              </a:pPr>
              <a:t>‹Nº›</a:t>
            </a:fld>
            <a:endParaRPr lang="es-ES" dirty="0"/>
          </a:p>
        </p:txBody>
      </p:sp>
    </p:spTree>
    <p:extLst>
      <p:ext uri="{BB962C8B-B14F-4D97-AF65-F5344CB8AC3E}">
        <p14:creationId xmlns:p14="http://schemas.microsoft.com/office/powerpoint/2010/main" val="319851551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pPr>
              <a:defRPr/>
            </a:pPr>
            <a:fld id="{CEA46694-4A6C-4A14-BFBC-72187C0E898C}" type="slidenum">
              <a:rPr lang="es-ES" smtClean="0"/>
              <a:pPr>
                <a:defRPr/>
              </a:pPr>
              <a:t>1</a:t>
            </a:fld>
            <a:endParaRPr lang="es-ES" dirty="0"/>
          </a:p>
        </p:txBody>
      </p:sp>
    </p:spTree>
    <p:extLst>
      <p:ext uri="{BB962C8B-B14F-4D97-AF65-F5344CB8AC3E}">
        <p14:creationId xmlns:p14="http://schemas.microsoft.com/office/powerpoint/2010/main" val="494767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pPr>
              <a:defRPr/>
            </a:pPr>
            <a:fld id="{CEA46694-4A6C-4A14-BFBC-72187C0E898C}" type="slidenum">
              <a:rPr lang="es-ES" smtClean="0"/>
              <a:pPr>
                <a:defRPr/>
              </a:pPr>
              <a:t>4</a:t>
            </a:fld>
            <a:endParaRPr lang="es-ES" dirty="0"/>
          </a:p>
        </p:txBody>
      </p:sp>
    </p:spTree>
    <p:extLst>
      <p:ext uri="{BB962C8B-B14F-4D97-AF65-F5344CB8AC3E}">
        <p14:creationId xmlns:p14="http://schemas.microsoft.com/office/powerpoint/2010/main" val="881385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pPr>
              <a:defRPr/>
            </a:pPr>
            <a:fld id="{CEA46694-4A6C-4A14-BFBC-72187C0E898C}" type="slidenum">
              <a:rPr lang="es-ES" smtClean="0"/>
              <a:pPr>
                <a:defRPr/>
              </a:pPr>
              <a:t>17</a:t>
            </a:fld>
            <a:endParaRPr lang="es-ES" dirty="0"/>
          </a:p>
        </p:txBody>
      </p:sp>
    </p:spTree>
    <p:extLst>
      <p:ext uri="{BB962C8B-B14F-4D97-AF65-F5344CB8AC3E}">
        <p14:creationId xmlns:p14="http://schemas.microsoft.com/office/powerpoint/2010/main" val="29510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a:defRPr/>
            </a:pPr>
            <a:fld id="{CEA46694-4A6C-4A14-BFBC-72187C0E898C}" type="slidenum">
              <a:rPr lang="es-ES" smtClean="0"/>
              <a:pPr>
                <a:defRPr/>
              </a:pPr>
              <a:t>19</a:t>
            </a:fld>
            <a:endParaRPr lang="es-ES" dirty="0"/>
          </a:p>
        </p:txBody>
      </p:sp>
    </p:spTree>
    <p:extLst>
      <p:ext uri="{BB962C8B-B14F-4D97-AF65-F5344CB8AC3E}">
        <p14:creationId xmlns:p14="http://schemas.microsoft.com/office/powerpoint/2010/main" val="3939669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a:defRPr/>
            </a:pPr>
            <a:fld id="{CEA46694-4A6C-4A14-BFBC-72187C0E898C}" type="slidenum">
              <a:rPr lang="es-ES" smtClean="0"/>
              <a:pPr>
                <a:defRPr/>
              </a:pPr>
              <a:t>20</a:t>
            </a:fld>
            <a:endParaRPr lang="es-ES" dirty="0"/>
          </a:p>
        </p:txBody>
      </p:sp>
    </p:spTree>
    <p:extLst>
      <p:ext uri="{BB962C8B-B14F-4D97-AF65-F5344CB8AC3E}">
        <p14:creationId xmlns:p14="http://schemas.microsoft.com/office/powerpoint/2010/main" val="3232064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pPr>
              <a:defRPr/>
            </a:pPr>
            <a:fld id="{CEA46694-4A6C-4A14-BFBC-72187C0E898C}" type="slidenum">
              <a:rPr lang="es-ES" smtClean="0"/>
              <a:pPr>
                <a:defRPr/>
              </a:pPr>
              <a:t>23</a:t>
            </a:fld>
            <a:endParaRPr lang="es-ES" dirty="0"/>
          </a:p>
        </p:txBody>
      </p:sp>
    </p:spTree>
    <p:extLst>
      <p:ext uri="{BB962C8B-B14F-4D97-AF65-F5344CB8AC3E}">
        <p14:creationId xmlns:p14="http://schemas.microsoft.com/office/powerpoint/2010/main" val="494767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pPr>
              <a:defRPr/>
            </a:pPr>
            <a:fld id="{CEA46694-4A6C-4A14-BFBC-72187C0E898C}" type="slidenum">
              <a:rPr lang="es-ES" smtClean="0"/>
              <a:pPr>
                <a:defRPr/>
              </a:pPr>
              <a:t>35</a:t>
            </a:fld>
            <a:endParaRPr lang="es-ES" dirty="0"/>
          </a:p>
        </p:txBody>
      </p:sp>
    </p:spTree>
    <p:extLst>
      <p:ext uri="{BB962C8B-B14F-4D97-AF65-F5344CB8AC3E}">
        <p14:creationId xmlns:p14="http://schemas.microsoft.com/office/powerpoint/2010/main" val="494767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Rectángulo 23"/>
          <p:cNvSpPr/>
          <p:nvPr userDrawn="1"/>
        </p:nvSpPr>
        <p:spPr>
          <a:xfrm>
            <a:off x="0" y="2492375"/>
            <a:ext cx="9144000" cy="4365625"/>
          </a:xfrm>
          <a:prstGeom prst="rect">
            <a:avLst/>
          </a:prstGeom>
          <a:solidFill>
            <a:srgbClr val="11427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5" name="Imagen 24" descr="miembros cemla ppt.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52513"/>
            <a:ext cx="9144000" cy="19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8 Rectángulo"/>
          <p:cNvSpPr/>
          <p:nvPr userDrawn="1"/>
        </p:nvSpPr>
        <p:spPr>
          <a:xfrm>
            <a:off x="0" y="5957888"/>
            <a:ext cx="9144000" cy="900112"/>
          </a:xfrm>
          <a:prstGeom prst="rect">
            <a:avLst/>
          </a:prstGeom>
          <a:solidFill>
            <a:srgbClr val="00336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latin typeface="Helvetica" pitchFamily="34" charset="0"/>
            </a:endParaRPr>
          </a:p>
        </p:txBody>
      </p:sp>
      <p:pic>
        <p:nvPicPr>
          <p:cNvPr id="8" name="Imagen 17" descr="Logo 2012.tif"/>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55600" y="314325"/>
            <a:ext cx="25193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p:cNvSpPr>
            <a:spLocks noGrp="1"/>
          </p:cNvSpPr>
          <p:nvPr>
            <p:ph type="ctrTitle"/>
          </p:nvPr>
        </p:nvSpPr>
        <p:spPr>
          <a:xfrm>
            <a:off x="222813" y="4157943"/>
            <a:ext cx="5964154" cy="933450"/>
          </a:xfrm>
        </p:spPr>
        <p:txBody>
          <a:bodyPr>
            <a:normAutofit/>
          </a:bodyPr>
          <a:lstStyle>
            <a:lvl1pPr>
              <a:defRPr sz="2800">
                <a:solidFill>
                  <a:srgbClr val="FFFFFF"/>
                </a:solidFill>
                <a:latin typeface="Helvetica"/>
                <a:cs typeface="Helvetica"/>
              </a:defRPr>
            </a:lvl1pPr>
          </a:lstStyle>
          <a:p>
            <a:endParaRPr dirty="0"/>
          </a:p>
        </p:txBody>
      </p:sp>
      <p:sp>
        <p:nvSpPr>
          <p:cNvPr id="17" name="Subtitle 2"/>
          <p:cNvSpPr>
            <a:spLocks noGrp="1"/>
          </p:cNvSpPr>
          <p:nvPr>
            <p:ph type="subTitle" idx="1"/>
          </p:nvPr>
        </p:nvSpPr>
        <p:spPr>
          <a:xfrm>
            <a:off x="222813" y="5095874"/>
            <a:ext cx="5964154" cy="748553"/>
          </a:xfrm>
        </p:spPr>
        <p:txBody>
          <a:bodyPr>
            <a:normAutofit/>
          </a:bodyPr>
          <a:lstStyle>
            <a:lvl1pPr marL="0" indent="0" algn="l">
              <a:spcBef>
                <a:spcPts val="300"/>
              </a:spcBef>
              <a:buNone/>
              <a:defRPr sz="1400" baseline="0">
                <a:solidFill>
                  <a:srgbClr val="FFFFFF"/>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dirty="0"/>
          </a:p>
        </p:txBody>
      </p:sp>
    </p:spTree>
    <p:extLst>
      <p:ext uri="{BB962C8B-B14F-4D97-AF65-F5344CB8AC3E}">
        <p14:creationId xmlns:p14="http://schemas.microsoft.com/office/powerpoint/2010/main" val="3295885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3 Rectángulo"/>
          <p:cNvSpPr/>
          <p:nvPr userDrawn="1"/>
        </p:nvSpPr>
        <p:spPr>
          <a:xfrm>
            <a:off x="0" y="0"/>
            <a:ext cx="9144000" cy="1071563"/>
          </a:xfrm>
          <a:prstGeom prst="rect">
            <a:avLst/>
          </a:prstGeom>
          <a:solidFill>
            <a:srgbClr val="00336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latin typeface="Helvetica" pitchFamily="34" charset="0"/>
            </a:endParaRPr>
          </a:p>
        </p:txBody>
      </p:sp>
      <p:sp>
        <p:nvSpPr>
          <p:cNvPr id="5" name="4 Rectángulo"/>
          <p:cNvSpPr/>
          <p:nvPr userDrawn="1"/>
        </p:nvSpPr>
        <p:spPr>
          <a:xfrm>
            <a:off x="8243888" y="0"/>
            <a:ext cx="900112" cy="1071563"/>
          </a:xfrm>
          <a:prstGeom prst="rect">
            <a:avLst/>
          </a:prstGeom>
          <a:solidFill>
            <a:srgbClr val="00336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latin typeface="Helvetica" pitchFamily="34" charset="0"/>
            </a:endParaRPr>
          </a:p>
        </p:txBody>
      </p:sp>
      <p:sp>
        <p:nvSpPr>
          <p:cNvPr id="6" name="9 Rectángulo"/>
          <p:cNvSpPr/>
          <p:nvPr userDrawn="1"/>
        </p:nvSpPr>
        <p:spPr>
          <a:xfrm>
            <a:off x="0" y="6742113"/>
            <a:ext cx="9144000" cy="115887"/>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latin typeface="Helvetica" pitchFamily="34" charset="0"/>
            </a:endParaRPr>
          </a:p>
        </p:txBody>
      </p:sp>
      <p:pic>
        <p:nvPicPr>
          <p:cNvPr id="7" name="Imagen 9" descr="logotipo.t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950" y="6389688"/>
            <a:ext cx="12763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457200" y="142852"/>
            <a:ext cx="6615130" cy="857256"/>
          </a:xfrm>
        </p:spPr>
        <p:txBody>
          <a:bodyPr>
            <a:noAutofit/>
          </a:bodyPr>
          <a:lstStyle>
            <a:lvl1pPr algn="l">
              <a:defRPr sz="3200">
                <a:solidFill>
                  <a:schemeClr val="bg1"/>
                </a:solidFill>
              </a:defRPr>
            </a:lvl1pPr>
          </a:lstStyle>
          <a:p>
            <a:r>
              <a:rPr lang="es-ES" dirty="0"/>
              <a:t>Haga clic para modificar el estilo de título del patrón</a:t>
            </a:r>
            <a:endParaRPr lang="es-MX" dirty="0"/>
          </a:p>
        </p:txBody>
      </p:sp>
      <p:sp>
        <p:nvSpPr>
          <p:cNvPr id="3" name="2 Marcador de contenido"/>
          <p:cNvSpPr>
            <a:spLocks noGrp="1"/>
          </p:cNvSpPr>
          <p:nvPr>
            <p:ph idx="1"/>
          </p:nvPr>
        </p:nvSpPr>
        <p:spPr>
          <a:xfrm>
            <a:off x="457200" y="1357298"/>
            <a:ext cx="8229600" cy="4768865"/>
          </a:xfrm>
        </p:spPr>
        <p:txBody>
          <a:bodyPr>
            <a:normAutofit/>
          </a:bodyPr>
          <a:lstStyle>
            <a:lvl1pPr>
              <a:defRPr sz="2800"/>
            </a:lvl1pPr>
            <a:lvl2pPr>
              <a:defRPr sz="2400"/>
            </a:lvl2pPr>
            <a:lvl3pPr>
              <a:defRPr sz="2000"/>
            </a:lvl3pPr>
            <a:lvl4pPr>
              <a:defRPr sz="1800"/>
            </a:lvl4pPr>
            <a:lvl5pPr>
              <a:defRPr sz="1800"/>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Tree>
    <p:extLst>
      <p:ext uri="{BB962C8B-B14F-4D97-AF65-F5344CB8AC3E}">
        <p14:creationId xmlns:p14="http://schemas.microsoft.com/office/powerpoint/2010/main" val="455267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1613" y="190500"/>
            <a:ext cx="8636000" cy="1009650"/>
          </a:xfrm>
        </p:spPr>
        <p:txBody>
          <a:bodyPr/>
          <a:lstStyle/>
          <a:p>
            <a:r>
              <a:rPr lang="en-US"/>
              <a:t>Click to edit Master title style</a:t>
            </a:r>
          </a:p>
        </p:txBody>
      </p:sp>
      <p:sp>
        <p:nvSpPr>
          <p:cNvPr id="3" name="Content Placeholder 2"/>
          <p:cNvSpPr>
            <a:spLocks noGrp="1"/>
          </p:cNvSpPr>
          <p:nvPr>
            <p:ph sz="half" idx="1"/>
          </p:nvPr>
        </p:nvSpPr>
        <p:spPr>
          <a:xfrm>
            <a:off x="1389063" y="1971675"/>
            <a:ext cx="3108325" cy="4117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9788" y="1971675"/>
            <a:ext cx="3108325" cy="1982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9788" y="4106863"/>
            <a:ext cx="3108325" cy="1982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endParaRPr lang="es-AR" dirty="0"/>
          </a:p>
        </p:txBody>
      </p:sp>
      <p:sp>
        <p:nvSpPr>
          <p:cNvPr id="7" name="Rectangle 3"/>
          <p:cNvSpPr>
            <a:spLocks noGrp="1" noChangeArrowheads="1"/>
          </p:cNvSpPr>
          <p:nvPr>
            <p:ph type="ftr" sz="quarter" idx="11"/>
          </p:nvPr>
        </p:nvSpPr>
        <p:spPr>
          <a:ln/>
        </p:spPr>
        <p:txBody>
          <a:bodyPr/>
          <a:lstStyle>
            <a:lvl1pPr>
              <a:defRPr/>
            </a:lvl1pPr>
          </a:lstStyle>
          <a:p>
            <a:pPr>
              <a:defRPr/>
            </a:pPr>
            <a:endParaRPr lang="es-AR" dirty="0"/>
          </a:p>
        </p:txBody>
      </p:sp>
    </p:spTree>
    <p:extLst>
      <p:ext uri="{BB962C8B-B14F-4D97-AF65-F5344CB8AC3E}">
        <p14:creationId xmlns:p14="http://schemas.microsoft.com/office/powerpoint/2010/main" val="1129179388"/>
      </p:ext>
    </p:extLst>
  </p:cSld>
  <p:clrMapOvr>
    <a:masterClrMapping/>
  </p:clrMapOvr>
  <p:transition spd="med">
    <p:split/>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endParaRPr lang="es-MX"/>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Helvetica" charset="0"/>
                <a:ea typeface="ＭＳ Ｐゴシック" charset="0"/>
                <a:cs typeface="ＭＳ Ｐゴシック" charset="0"/>
              </a:defRPr>
            </a:lvl1pPr>
          </a:lstStyle>
          <a:p>
            <a:pPr>
              <a:defRPr/>
            </a:pPr>
            <a:fld id="{ADB59CD9-C062-4AFE-A629-6298FA0BDFA3}" type="datetimeFigureOut">
              <a:rPr lang="es-MX"/>
              <a:pPr>
                <a:defRPr/>
              </a:pPr>
              <a:t>29/06/2017</a:t>
            </a:fld>
            <a:endParaRPr lang="es-MX"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Helvetica" pitchFamily="34" charset="0"/>
                <a:ea typeface="+mn-ea"/>
                <a:cs typeface="+mn-cs"/>
              </a:defRPr>
            </a:lvl1pPr>
          </a:lstStyle>
          <a:p>
            <a:pPr>
              <a:defRPr/>
            </a:pPr>
            <a:endParaRPr lang="es-MX"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Helvetica" charset="0"/>
                <a:ea typeface="ＭＳ Ｐゴシック" charset="0"/>
                <a:cs typeface="ＭＳ Ｐゴシック" charset="0"/>
              </a:defRPr>
            </a:lvl1pPr>
          </a:lstStyle>
          <a:p>
            <a:pPr>
              <a:defRPr/>
            </a:pPr>
            <a:fld id="{EBC87A5B-2548-4B32-878C-3464B8228E89}" type="slidenum">
              <a:rPr lang="es-MX"/>
              <a:pPr>
                <a:defRPr/>
              </a:pPr>
              <a:t>‹Nº›</a:t>
            </a:fld>
            <a:endParaRPr lang="es-MX" dirty="0"/>
          </a:p>
        </p:txBody>
      </p:sp>
    </p:spTree>
  </p:cSld>
  <p:clrMap bg1="lt1" tx1="dk1" bg2="lt2" tx2="dk2" accent1="accent1" accent2="accent2" accent3="accent3" accent4="accent4" accent5="accent5" accent6="accent6" hlink="hlink" folHlink="folHlink"/>
  <p:sldLayoutIdLst>
    <p:sldLayoutId id="2147483778" r:id="rId1"/>
    <p:sldLayoutId id="2147483779" r:id="rId2"/>
    <p:sldLayoutId id="2147483781" r:id="rId3"/>
  </p:sldLayoutIdLst>
  <p:txStyles>
    <p:titleStyle>
      <a:lvl1pPr algn="ctr" rtl="0" eaLnBrk="0" fontAlgn="base" hangingPunct="0">
        <a:spcBef>
          <a:spcPct val="0"/>
        </a:spcBef>
        <a:spcAft>
          <a:spcPct val="0"/>
        </a:spcAft>
        <a:defRPr sz="4400" kern="1200">
          <a:solidFill>
            <a:schemeClr val="tx1"/>
          </a:solidFill>
          <a:latin typeface="Helvetica" pitchFamily="34" charset="0"/>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Helvetica"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Helvetica"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Helvetica"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Helvetica"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Helvetica" pitchFamily="34" charset="0"/>
        </a:defRPr>
      </a:lvl6pPr>
      <a:lvl7pPr marL="914400" algn="ctr" rtl="0" fontAlgn="base">
        <a:spcBef>
          <a:spcPct val="0"/>
        </a:spcBef>
        <a:spcAft>
          <a:spcPct val="0"/>
        </a:spcAft>
        <a:defRPr sz="4400">
          <a:solidFill>
            <a:schemeClr val="tx1"/>
          </a:solidFill>
          <a:latin typeface="Helvetica" pitchFamily="34" charset="0"/>
        </a:defRPr>
      </a:lvl7pPr>
      <a:lvl8pPr marL="1371600" algn="ctr" rtl="0" fontAlgn="base">
        <a:spcBef>
          <a:spcPct val="0"/>
        </a:spcBef>
        <a:spcAft>
          <a:spcPct val="0"/>
        </a:spcAft>
        <a:defRPr sz="4400">
          <a:solidFill>
            <a:schemeClr val="tx1"/>
          </a:solidFill>
          <a:latin typeface="Helvetica" pitchFamily="34" charset="0"/>
        </a:defRPr>
      </a:lvl8pPr>
      <a:lvl9pPr marL="1828800" algn="ctr" rtl="0" fontAlgn="base">
        <a:spcBef>
          <a:spcPct val="0"/>
        </a:spcBef>
        <a:spcAft>
          <a:spcPct val="0"/>
        </a:spcAft>
        <a:defRPr sz="4400">
          <a:solidFill>
            <a:schemeClr val="tx1"/>
          </a:solidFill>
          <a:latin typeface="Helvetica"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pitchFamily="34" charset="0"/>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pitchFamily="34" charset="0"/>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pitchFamily="34" charset="0"/>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56.png"/></Relationships>
</file>

<file path=ppt/slides/_rels/slide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10" Type="http://schemas.openxmlformats.org/officeDocument/2006/relationships/chart" Target="../charts/chart1.xml"/><Relationship Id="rId9" Type="http://schemas.openxmlformats.org/officeDocument/2006/relationships/image" Target="../media/image62.png"/></Relationships>
</file>

<file path=ppt/slides/_rels/slide29.xml.rels><?xml version="1.0" encoding="UTF-8" standalone="yes"?>
<Relationships xmlns="http://schemas.openxmlformats.org/package/2006/relationships"><Relationship Id="rId7"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image" Target="../media/image63.png"/></Relationships>
</file>

<file path=ppt/slides/_rels/slide30.xml.rels><?xml version="1.0" encoding="UTF-8" standalone="yes"?>
<Relationships xmlns="http://schemas.openxmlformats.org/package/2006/relationships"><Relationship Id="rId7"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image" Target="../media/image64.png"/></Relationships>
</file>

<file path=ppt/slides/_rels/slide31.xml.rels><?xml version="1.0" encoding="UTF-8" standalone="yes"?>
<Relationships xmlns="http://schemas.openxmlformats.org/package/2006/relationships"><Relationship Id="rId7" Type="http://schemas.openxmlformats.org/officeDocument/2006/relationships/chart" Target="../charts/chart4.xml"/><Relationship Id="rId1" Type="http://schemas.openxmlformats.org/officeDocument/2006/relationships/slideLayout" Target="../slideLayouts/slideLayout2.xml"/><Relationship Id="rId6" Type="http://schemas.openxmlformats.org/officeDocument/2006/relationships/image" Target="../media/image65.png"/></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2250" y="3140968"/>
            <a:ext cx="8742238" cy="933450"/>
          </a:xfrm>
        </p:spPr>
        <p:txBody>
          <a:bodyPr>
            <a:noAutofit/>
          </a:bodyPr>
          <a:lstStyle/>
          <a:p>
            <a:pPr>
              <a:defRPr/>
            </a:pPr>
            <a:r>
              <a:rPr lang="en-US" sz="2000" dirty="0"/>
              <a:t>Monetary and Fiscal Policies </a:t>
            </a:r>
            <a:r>
              <a:rPr lang="en-US" sz="2000" dirty="0" smtClean="0"/>
              <a:t>Interactions in Mexico: 1981 – 2016</a:t>
            </a:r>
            <a:br>
              <a:rPr lang="en-US" sz="2000" dirty="0" smtClean="0"/>
            </a:br>
            <a:r>
              <a:rPr lang="en-US" sz="2000" dirty="0" smtClean="0"/>
              <a:t>and preliminary evidence for Brazil, Chile, Colombia and Peru</a:t>
            </a:r>
            <a:endParaRPr lang="en-US" sz="2000" dirty="0"/>
          </a:p>
        </p:txBody>
      </p:sp>
      <p:sp>
        <p:nvSpPr>
          <p:cNvPr id="4099" name="Subtítulo 2"/>
          <p:cNvSpPr>
            <a:spLocks noGrp="1"/>
          </p:cNvSpPr>
          <p:nvPr>
            <p:ph type="subTitle" idx="1"/>
          </p:nvPr>
        </p:nvSpPr>
        <p:spPr>
          <a:xfrm>
            <a:off x="309174" y="4077072"/>
            <a:ext cx="8640960" cy="1872208"/>
          </a:xfrm>
        </p:spPr>
        <p:txBody>
          <a:bodyPr>
            <a:normAutofit/>
          </a:bodyPr>
          <a:lstStyle/>
          <a:p>
            <a:pPr algn="ctr"/>
            <a:endParaRPr lang="en-US" sz="1600" b="1" dirty="0" smtClean="0">
              <a:latin typeface="Helvetica" pitchFamily="34" charset="0"/>
              <a:ea typeface="ＭＳ Ｐゴシック" pitchFamily="34" charset="-128"/>
              <a:cs typeface="Helvetica" pitchFamily="34" charset="0"/>
            </a:endParaRPr>
          </a:p>
          <a:p>
            <a:pPr algn="ctr"/>
            <a:r>
              <a:rPr lang="en-US" sz="1600" b="1" dirty="0" smtClean="0">
                <a:latin typeface="Helvetica" pitchFamily="34" charset="0"/>
                <a:ea typeface="ＭＳ Ｐゴシック" pitchFamily="34" charset="-128"/>
                <a:cs typeface="Helvetica" pitchFamily="34" charset="0"/>
              </a:rPr>
              <a:t>Sebastian Cadavid Sánchez	    André C. Martínez Fritscher</a:t>
            </a:r>
            <a:r>
              <a:rPr lang="en-US" sz="1600" b="1" dirty="0">
                <a:latin typeface="Helvetica" pitchFamily="34" charset="0"/>
                <a:ea typeface="ＭＳ Ｐゴシック" pitchFamily="34" charset="-128"/>
                <a:cs typeface="Helvetica" pitchFamily="34" charset="0"/>
              </a:rPr>
              <a:t>  </a:t>
            </a:r>
            <a:r>
              <a:rPr lang="en-US" sz="1600" b="1" dirty="0" smtClean="0">
                <a:latin typeface="Helvetica" pitchFamily="34" charset="0"/>
                <a:ea typeface="ＭＳ Ｐゴシック" pitchFamily="34" charset="-128"/>
                <a:cs typeface="Helvetica" pitchFamily="34" charset="0"/>
              </a:rPr>
              <a:t>   Alberto Ortiz Bolaños</a:t>
            </a:r>
          </a:p>
          <a:p>
            <a:r>
              <a:rPr lang="en-US" dirty="0" smtClean="0">
                <a:latin typeface="Helvetica" pitchFamily="34" charset="0"/>
                <a:ea typeface="ＭＳ Ｐゴシック" pitchFamily="34" charset="-128"/>
                <a:cs typeface="Helvetica" pitchFamily="34" charset="0"/>
              </a:rPr>
              <a:t>       </a:t>
            </a:r>
          </a:p>
          <a:p>
            <a:pPr algn="ctr"/>
            <a:r>
              <a:rPr lang="es-MX" sz="1600" dirty="0" smtClean="0">
                <a:latin typeface="Helvetica" pitchFamily="34" charset="0"/>
                <a:ea typeface="ＭＳ Ｐゴシック" pitchFamily="34" charset="-128"/>
                <a:cs typeface="Helvetica" pitchFamily="34" charset="0"/>
              </a:rPr>
              <a:t>XIII Reunión de Responsables de Política Monetaria</a:t>
            </a:r>
          </a:p>
          <a:p>
            <a:pPr algn="ctr"/>
            <a:r>
              <a:rPr lang="es-MX" sz="1600" dirty="0" smtClean="0">
                <a:latin typeface="Helvetica" pitchFamily="34" charset="0"/>
                <a:ea typeface="ＭＳ Ｐゴシック" pitchFamily="34" charset="-128"/>
              </a:rPr>
              <a:t>Banco Central de Bolivia</a:t>
            </a:r>
            <a:endParaRPr lang="es-MX" sz="1600" dirty="0" smtClean="0"/>
          </a:p>
          <a:p>
            <a:pPr algn="ctr"/>
            <a:r>
              <a:rPr lang="en-US" sz="1600" dirty="0" smtClean="0">
                <a:latin typeface="Helvetica" pitchFamily="34" charset="0"/>
                <a:ea typeface="ＭＳ Ｐゴシック" pitchFamily="34" charset="-128"/>
                <a:cs typeface="Helvetica" pitchFamily="34" charset="0"/>
              </a:rPr>
              <a:t>June 8-9, </a:t>
            </a:r>
            <a:r>
              <a:rPr lang="en-US" sz="1600" dirty="0">
                <a:latin typeface="Helvetica" pitchFamily="34" charset="0"/>
                <a:ea typeface="ＭＳ Ｐゴシック" pitchFamily="34" charset="-128"/>
                <a:cs typeface="Helvetica" pitchFamily="34" charset="0"/>
              </a:rPr>
              <a:t>2017</a:t>
            </a:r>
            <a:endParaRPr lang="es-MX" sz="1600" dirty="0">
              <a:latin typeface="Helvetica" pitchFamily="34" charset="0"/>
              <a:ea typeface="ＭＳ Ｐゴシック" pitchFamily="34" charset="-128"/>
              <a:cs typeface="Helvetica" pitchFamily="34" charset="0"/>
            </a:endParaRPr>
          </a:p>
        </p:txBody>
      </p:sp>
      <p:sp>
        <p:nvSpPr>
          <p:cNvPr id="4" name="3 Rectángulo"/>
          <p:cNvSpPr/>
          <p:nvPr/>
        </p:nvSpPr>
        <p:spPr>
          <a:xfrm>
            <a:off x="222812" y="6334780"/>
            <a:ext cx="8813684" cy="307777"/>
          </a:xfrm>
          <a:prstGeom prst="rect">
            <a:avLst/>
          </a:prstGeom>
        </p:spPr>
        <p:txBody>
          <a:bodyPr wrap="square">
            <a:spAutoFit/>
          </a:bodyPr>
          <a:lstStyle/>
          <a:p>
            <a:pPr algn="just"/>
            <a:r>
              <a:rPr lang="en-US" sz="1400" i="1" dirty="0">
                <a:solidFill>
                  <a:schemeClr val="bg1"/>
                </a:solidFill>
              </a:rPr>
              <a:t>The views expressed in this presentation are those of the </a:t>
            </a:r>
            <a:r>
              <a:rPr lang="en-US" sz="1400" i="1" dirty="0" smtClean="0">
                <a:solidFill>
                  <a:schemeClr val="bg1"/>
                </a:solidFill>
              </a:rPr>
              <a:t>author and </a:t>
            </a:r>
            <a:r>
              <a:rPr lang="en-US" sz="1400" i="1" dirty="0">
                <a:solidFill>
                  <a:schemeClr val="bg1"/>
                </a:solidFill>
              </a:rPr>
              <a:t>not necessarily those of </a:t>
            </a:r>
            <a:r>
              <a:rPr lang="en-US" sz="1400" i="1" dirty="0" smtClean="0">
                <a:solidFill>
                  <a:schemeClr val="bg1"/>
                </a:solidFill>
              </a:rPr>
              <a:t>CEMLA.</a:t>
            </a:r>
            <a:endParaRPr lang="en-US" sz="1400" i="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1. Introduction</a:t>
            </a:r>
            <a:endParaRPr lang="en-US" dirty="0"/>
          </a:p>
        </p:txBody>
      </p:sp>
      <p:sp>
        <p:nvSpPr>
          <p:cNvPr id="3" name="2 Marcador de contenido"/>
          <p:cNvSpPr>
            <a:spLocks noGrp="1"/>
          </p:cNvSpPr>
          <p:nvPr>
            <p:ph idx="1"/>
          </p:nvPr>
        </p:nvSpPr>
        <p:spPr>
          <a:xfrm>
            <a:off x="457200" y="1357298"/>
            <a:ext cx="8229600" cy="5240054"/>
          </a:xfrm>
        </p:spPr>
        <p:txBody>
          <a:bodyPr>
            <a:normAutofit fontScale="47500" lnSpcReduction="20000"/>
          </a:bodyPr>
          <a:lstStyle/>
          <a:p>
            <a:pPr algn="just"/>
            <a:endParaRPr lang="en-US" dirty="0" smtClean="0">
              <a:solidFill>
                <a:schemeClr val="tx2"/>
              </a:solidFill>
            </a:endParaRPr>
          </a:p>
          <a:p>
            <a:pPr algn="just"/>
            <a:endParaRPr lang="en-US" dirty="0" smtClean="0">
              <a:solidFill>
                <a:schemeClr val="tx2"/>
              </a:solidFill>
            </a:endParaRPr>
          </a:p>
          <a:p>
            <a:pPr algn="just"/>
            <a:endParaRPr lang="en-US" dirty="0">
              <a:solidFill>
                <a:schemeClr val="tx2"/>
              </a:solidFill>
            </a:endParaRPr>
          </a:p>
          <a:p>
            <a:pPr algn="just"/>
            <a:endParaRPr lang="en-US" dirty="0" smtClean="0">
              <a:solidFill>
                <a:schemeClr val="tx2"/>
              </a:solidFill>
            </a:endParaRPr>
          </a:p>
          <a:p>
            <a:pPr algn="just"/>
            <a:endParaRPr lang="en-US" dirty="0">
              <a:solidFill>
                <a:schemeClr val="tx2"/>
              </a:solidFill>
            </a:endParaRPr>
          </a:p>
          <a:p>
            <a:pPr algn="just"/>
            <a:endParaRPr lang="en-US" dirty="0" smtClean="0">
              <a:solidFill>
                <a:schemeClr val="tx2"/>
              </a:solidFill>
            </a:endParaRPr>
          </a:p>
          <a:p>
            <a:pPr algn="just"/>
            <a:endParaRPr lang="en-US" dirty="0">
              <a:solidFill>
                <a:schemeClr val="tx2"/>
              </a:solidFill>
            </a:endParaRPr>
          </a:p>
          <a:p>
            <a:pPr algn="just"/>
            <a:endParaRPr lang="en-US" dirty="0" smtClean="0">
              <a:solidFill>
                <a:schemeClr val="tx2"/>
              </a:solidFill>
            </a:endParaRPr>
          </a:p>
          <a:p>
            <a:pPr algn="just"/>
            <a:endParaRPr lang="en-US" dirty="0">
              <a:solidFill>
                <a:schemeClr val="tx2"/>
              </a:solidFill>
            </a:endParaRPr>
          </a:p>
          <a:p>
            <a:pPr algn="just"/>
            <a:endParaRPr lang="en-US" dirty="0" smtClean="0">
              <a:solidFill>
                <a:schemeClr val="tx2"/>
              </a:solidFill>
            </a:endParaRPr>
          </a:p>
          <a:p>
            <a:pPr marL="0" indent="0" algn="just">
              <a:buNone/>
            </a:pPr>
            <a:endParaRPr lang="en-US" dirty="0" smtClean="0">
              <a:solidFill>
                <a:schemeClr val="tx2"/>
              </a:solidFill>
            </a:endParaRPr>
          </a:p>
          <a:p>
            <a:pPr algn="just"/>
            <a:r>
              <a:rPr lang="en-US" sz="2900" dirty="0" smtClean="0">
                <a:solidFill>
                  <a:schemeClr val="tx2"/>
                </a:solidFill>
              </a:rPr>
              <a:t>Analysis of the </a:t>
            </a:r>
            <a:r>
              <a:rPr lang="en-US" sz="2900" dirty="0">
                <a:solidFill>
                  <a:schemeClr val="tx2"/>
                </a:solidFill>
              </a:rPr>
              <a:t>role of monetary and fiscal policies in the determination of inflation and government debt in Mexico during the 1981 - 2016 </a:t>
            </a:r>
            <a:r>
              <a:rPr lang="en-US" sz="2900" dirty="0" smtClean="0">
                <a:solidFill>
                  <a:schemeClr val="tx2"/>
                </a:solidFill>
              </a:rPr>
              <a:t>period.</a:t>
            </a:r>
          </a:p>
          <a:p>
            <a:pPr algn="just"/>
            <a:r>
              <a:rPr lang="en-US" sz="2900" dirty="0" smtClean="0">
                <a:solidFill>
                  <a:schemeClr val="tx2"/>
                </a:solidFill>
              </a:rPr>
              <a:t>The </a:t>
            </a:r>
            <a:r>
              <a:rPr lang="en-US" sz="2900" dirty="0">
                <a:solidFill>
                  <a:schemeClr val="tx2"/>
                </a:solidFill>
              </a:rPr>
              <a:t>analysis is done with an estimated Markov-switching DSGE model and the results are compared with an historical account of the Mexican monetary and fiscal policy </a:t>
            </a:r>
            <a:r>
              <a:rPr lang="en-US" sz="2900" dirty="0" smtClean="0">
                <a:solidFill>
                  <a:schemeClr val="tx2"/>
                </a:solidFill>
              </a:rPr>
              <a:t>mix.</a:t>
            </a:r>
          </a:p>
          <a:p>
            <a:pPr algn="just"/>
            <a:r>
              <a:rPr lang="en-US" sz="2900" dirty="0" smtClean="0">
                <a:solidFill>
                  <a:schemeClr val="tx2"/>
                </a:solidFill>
              </a:rPr>
              <a:t>Monetary </a:t>
            </a:r>
            <a:r>
              <a:rPr lang="en-US" sz="2900" dirty="0">
                <a:solidFill>
                  <a:schemeClr val="tx2"/>
                </a:solidFill>
              </a:rPr>
              <a:t>policy is classified as active when the interest rate response to inflation is larger than one and passive otherwise. Fiscal policy is classified as active when the debt process is non-stationary and passive </a:t>
            </a:r>
            <a:r>
              <a:rPr lang="en-US" sz="2900" dirty="0" smtClean="0">
                <a:solidFill>
                  <a:schemeClr val="tx2"/>
                </a:solidFill>
              </a:rPr>
              <a:t>otherwise.</a:t>
            </a:r>
          </a:p>
          <a:p>
            <a:pPr algn="just"/>
            <a:r>
              <a:rPr lang="en-US" sz="2900" dirty="0" smtClean="0">
                <a:solidFill>
                  <a:schemeClr val="tx2"/>
                </a:solidFill>
              </a:rPr>
              <a:t>The </a:t>
            </a:r>
            <a:r>
              <a:rPr lang="en-US" sz="2900" dirty="0">
                <a:solidFill>
                  <a:schemeClr val="tx2"/>
                </a:solidFill>
              </a:rPr>
              <a:t>policy space allows to distinguish four policy regimes: Passive Monetary and Passive Fiscal (PM/PF), Passive Monetary and Active Fiscal (PM/AF), Active Monetary and Passive Fiscal (AM/PF) and Active Monetary and Active Fiscal (AM/AF</a:t>
            </a:r>
            <a:r>
              <a:rPr lang="en-US" sz="2900" dirty="0" smtClean="0">
                <a:solidFill>
                  <a:schemeClr val="tx2"/>
                </a:solidFill>
              </a:rPr>
              <a:t>).</a:t>
            </a:r>
          </a:p>
          <a:p>
            <a:pPr algn="just"/>
            <a:r>
              <a:rPr lang="en-US" sz="2900" dirty="0" smtClean="0">
                <a:solidFill>
                  <a:schemeClr val="tx2"/>
                </a:solidFill>
              </a:rPr>
              <a:t>For </a:t>
            </a:r>
            <a:r>
              <a:rPr lang="en-US" sz="2900" dirty="0">
                <a:solidFill>
                  <a:schemeClr val="tx2"/>
                </a:solidFill>
              </a:rPr>
              <a:t>the case of Mexico, five different periods of fiscal and monetary policies interaction configurations are identified, which are congruent to the macroeconomic environment, as well as the institutional and macro policy changes that Mexico had during the last 35 </a:t>
            </a:r>
            <a:r>
              <a:rPr lang="en-US" sz="2900" dirty="0" smtClean="0">
                <a:solidFill>
                  <a:schemeClr val="tx2"/>
                </a:solidFill>
              </a:rPr>
              <a:t>years: 1 </a:t>
            </a:r>
            <a:r>
              <a:rPr lang="en-US" sz="2900" dirty="0">
                <a:solidFill>
                  <a:schemeClr val="tx2"/>
                </a:solidFill>
              </a:rPr>
              <a:t>) 1981Q1 - </a:t>
            </a:r>
            <a:r>
              <a:rPr lang="en-US" sz="2900" dirty="0" smtClean="0">
                <a:solidFill>
                  <a:schemeClr val="tx2"/>
                </a:solidFill>
              </a:rPr>
              <a:t>1988Q3</a:t>
            </a:r>
            <a:r>
              <a:rPr lang="en-US" sz="2900" dirty="0">
                <a:solidFill>
                  <a:schemeClr val="tx2"/>
                </a:solidFill>
              </a:rPr>
              <a:t>: PM/AF, 2) 1989Q1 - 1995Q3: AM/PF, 3) 1995Q4 - 2001Q3: PM/AF, 4) 2001Q4 - 2008Q1: AM/PF and 5) 2008Q2-2015Q4: AM/AF</a:t>
            </a:r>
            <a:r>
              <a:rPr lang="en-US" sz="2900" dirty="0" smtClean="0">
                <a:solidFill>
                  <a:schemeClr val="tx2"/>
                </a:solidFill>
              </a:rPr>
              <a:t>.</a:t>
            </a:r>
            <a:endParaRPr lang="en-US" sz="2900" dirty="0">
              <a:solidFill>
                <a:schemeClr val="tx2"/>
              </a:solidFill>
            </a:endParaRPr>
          </a:p>
        </p:txBody>
      </p:sp>
      <p:pic>
        <p:nvPicPr>
          <p:cNvPr id="5" name="Imagen 4"/>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21061" y="980728"/>
            <a:ext cx="9000000" cy="2520000"/>
          </a:xfrm>
          <a:prstGeom prst="rect">
            <a:avLst/>
          </a:prstGeom>
        </p:spPr>
      </p:pic>
    </p:spTree>
    <p:extLst>
      <p:ext uri="{BB962C8B-B14F-4D97-AF65-F5344CB8AC3E}">
        <p14:creationId xmlns:p14="http://schemas.microsoft.com/office/powerpoint/2010/main" val="244944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fade">
                                      <p:cBhvr>
                                        <p:cTn id="7" dur="500"/>
                                        <p:tgtEl>
                                          <p:spTgt spid="3">
                                            <p:txEl>
                                              <p:pRg st="11" end="1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2" end="12"/>
                                            </p:txEl>
                                          </p:spTgt>
                                        </p:tgtEl>
                                        <p:attrNameLst>
                                          <p:attrName>style.visibility</p:attrName>
                                        </p:attrNameLst>
                                      </p:cBhvr>
                                      <p:to>
                                        <p:strVal val="visible"/>
                                      </p:to>
                                    </p:set>
                                    <p:animEffect transition="in" filter="fade">
                                      <p:cBhvr>
                                        <p:cTn id="10" dur="500"/>
                                        <p:tgtEl>
                                          <p:spTgt spid="3">
                                            <p:txEl>
                                              <p:pRg st="12" end="1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3" end="13"/>
                                            </p:txEl>
                                          </p:spTgt>
                                        </p:tgtEl>
                                        <p:attrNameLst>
                                          <p:attrName>style.visibility</p:attrName>
                                        </p:attrNameLst>
                                      </p:cBhvr>
                                      <p:to>
                                        <p:strVal val="visible"/>
                                      </p:to>
                                    </p:set>
                                    <p:animEffect transition="in" filter="fade">
                                      <p:cBhvr>
                                        <p:cTn id="13" dur="500"/>
                                        <p:tgtEl>
                                          <p:spTgt spid="3">
                                            <p:txEl>
                                              <p:pRg st="13" end="1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4" end="14"/>
                                            </p:txEl>
                                          </p:spTgt>
                                        </p:tgtEl>
                                        <p:attrNameLst>
                                          <p:attrName>style.visibility</p:attrName>
                                        </p:attrNameLst>
                                      </p:cBhvr>
                                      <p:to>
                                        <p:strVal val="visible"/>
                                      </p:to>
                                    </p:set>
                                    <p:animEffect transition="in" filter="fade">
                                      <p:cBhvr>
                                        <p:cTn id="16" dur="500"/>
                                        <p:tgtEl>
                                          <p:spTgt spid="3">
                                            <p:txEl>
                                              <p:pRg st="14" end="1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5" end="15"/>
                                            </p:txEl>
                                          </p:spTgt>
                                        </p:tgtEl>
                                        <p:attrNameLst>
                                          <p:attrName>style.visibility</p:attrName>
                                        </p:attrNameLst>
                                      </p:cBhvr>
                                      <p:to>
                                        <p:strVal val="visible"/>
                                      </p:to>
                                    </p:set>
                                    <p:animEffect transition="in" filter="fade">
                                      <p:cBhvr>
                                        <p:cTn id="19"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579296" cy="857256"/>
          </a:xfrm>
        </p:spPr>
        <p:txBody>
          <a:bodyPr/>
          <a:lstStyle/>
          <a:p>
            <a:r>
              <a:rPr lang="en-US" sz="2800" dirty="0" smtClean="0"/>
              <a:t>2.1 A Monetary – Fiscal Policy </a:t>
            </a:r>
            <a:r>
              <a:rPr lang="en-US" sz="2800" dirty="0"/>
              <a:t>DSGE </a:t>
            </a:r>
            <a:r>
              <a:rPr lang="en-US" sz="2800" dirty="0" smtClean="0"/>
              <a:t>Model</a:t>
            </a:r>
            <a:r>
              <a:rPr lang="en-US" dirty="0"/>
              <a:t/>
            </a:r>
            <a:br>
              <a:rPr lang="en-US" dirty="0"/>
            </a:br>
            <a:r>
              <a:rPr lang="en-US" sz="1800" dirty="0"/>
              <a:t>Francesco Bianchi and Cosmin </a:t>
            </a:r>
            <a:r>
              <a:rPr lang="en-US" sz="1800" dirty="0" err="1"/>
              <a:t>Ilut</a:t>
            </a:r>
            <a:r>
              <a:rPr lang="en-US" sz="1800" dirty="0"/>
              <a:t> (forthcoming in Review of Economic Dynamics)</a:t>
            </a:r>
            <a:endParaRPr lang="es-MX" sz="1800" dirty="0"/>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107504" y="1357298"/>
                <a:ext cx="8928992" cy="5240054"/>
              </a:xfrm>
            </p:spPr>
            <p:txBody>
              <a:bodyPr>
                <a:noAutofit/>
              </a:bodyPr>
              <a:lstStyle/>
              <a:p>
                <a:r>
                  <a:rPr lang="en-US" sz="1800" dirty="0" smtClean="0">
                    <a:solidFill>
                      <a:schemeClr val="tx2"/>
                    </a:solidFill>
                  </a:rPr>
                  <a:t>IS Curve</a:t>
                </a:r>
              </a:p>
              <a:p>
                <a:pPr marL="0" indent="0">
                  <a:buNone/>
                </a:pPr>
                <a14:m>
                  <m:oMathPara xmlns:m="http://schemas.openxmlformats.org/officeDocument/2006/math">
                    <m:oMathParaPr>
                      <m:jc m:val="centerGroup"/>
                    </m:oMathParaPr>
                    <m:oMath xmlns:m="http://schemas.openxmlformats.org/officeDocument/2006/math">
                      <m:d>
                        <m:dPr>
                          <m:ctrlPr>
                            <a:rPr lang="en-US" sz="1400" i="1">
                              <a:solidFill>
                                <a:schemeClr val="tx2"/>
                              </a:solidFill>
                              <a:latin typeface="Cambria Math"/>
                            </a:rPr>
                          </m:ctrlPr>
                        </m:dPr>
                        <m:e>
                          <m:r>
                            <a:rPr lang="en-US" sz="1400" i="1">
                              <a:solidFill>
                                <a:schemeClr val="tx2"/>
                              </a:solidFill>
                              <a:latin typeface="Cambria Math"/>
                            </a:rPr>
                            <m:t>1+</m:t>
                          </m:r>
                          <m:box>
                            <m:boxPr>
                              <m:ctrlPr>
                                <a:rPr lang="en-US" sz="1400" i="1">
                                  <a:solidFill>
                                    <a:schemeClr val="tx2"/>
                                  </a:solidFill>
                                  <a:latin typeface="Cambria Math"/>
                                </a:rPr>
                              </m:ctrlPr>
                            </m:boxPr>
                            <m:e>
                              <m:argPr>
                                <m:argSz m:val="-1"/>
                              </m:argPr>
                              <m:f>
                                <m:fPr>
                                  <m:ctrlPr>
                                    <a:rPr lang="en-US" sz="1400" i="1">
                                      <a:solidFill>
                                        <a:schemeClr val="tx2"/>
                                      </a:solidFill>
                                      <a:latin typeface="Cambria Math"/>
                                    </a:rPr>
                                  </m:ctrlPr>
                                </m:fPr>
                                <m:num>
                                  <m:r>
                                    <m:rPr>
                                      <m:sty m:val="p"/>
                                    </m:rPr>
                                    <a:rPr lang="en-US" sz="1400" i="1">
                                      <a:solidFill>
                                        <a:schemeClr val="tx2"/>
                                      </a:solidFill>
                                      <a:latin typeface="Cambria Math"/>
                                      <a:ea typeface="Cambria Math"/>
                                    </a:rPr>
                                    <m:t>Φ</m:t>
                                  </m:r>
                                </m:num>
                                <m:den>
                                  <m:r>
                                    <a:rPr lang="en-US" sz="1400" i="1">
                                      <a:solidFill>
                                        <a:schemeClr val="tx2"/>
                                      </a:solidFill>
                                      <a:latin typeface="Cambria Math"/>
                                      <a:ea typeface="Cambria Math"/>
                                    </a:rPr>
                                    <m:t>𝛾</m:t>
                                  </m:r>
                                </m:den>
                              </m:f>
                            </m:e>
                          </m:box>
                        </m:e>
                      </m:d>
                      <m:d>
                        <m:dPr>
                          <m:ctrlPr>
                            <a:rPr lang="en-US" sz="1400" b="0" i="1" smtClean="0">
                              <a:solidFill>
                                <a:schemeClr val="tx2"/>
                              </a:solidFill>
                              <a:latin typeface="Cambria Math"/>
                            </a:rPr>
                          </m:ctrlPr>
                        </m:dPr>
                        <m:e>
                          <m:sSub>
                            <m:sSubPr>
                              <m:ctrlPr>
                                <a:rPr lang="en-US" sz="1400" i="1">
                                  <a:solidFill>
                                    <a:schemeClr val="tx2"/>
                                  </a:solidFill>
                                  <a:latin typeface="Cambria Math"/>
                                </a:rPr>
                              </m:ctrlPr>
                            </m:sSubPr>
                            <m:e>
                              <m:r>
                                <a:rPr lang="en-US" sz="1400" i="1">
                                  <a:solidFill>
                                    <a:schemeClr val="tx2"/>
                                  </a:solidFill>
                                  <a:latin typeface="Cambria Math"/>
                                </a:rPr>
                                <m:t>𝑦</m:t>
                              </m:r>
                            </m:e>
                            <m:sub>
                              <m:r>
                                <a:rPr lang="en-US" sz="1400" i="1">
                                  <a:solidFill>
                                    <a:schemeClr val="tx2"/>
                                  </a:solidFill>
                                  <a:latin typeface="Cambria Math"/>
                                </a:rPr>
                                <m:t>𝑡</m:t>
                              </m:r>
                            </m:sub>
                          </m:sSub>
                          <m:r>
                            <a:rPr lang="en-US" sz="1400" i="1">
                              <a:solidFill>
                                <a:schemeClr val="tx2"/>
                              </a:solidFill>
                              <a:latin typeface="Cambria Math"/>
                            </a:rPr>
                            <m:t>−</m:t>
                          </m:r>
                          <m:sSub>
                            <m:sSubPr>
                              <m:ctrlPr>
                                <a:rPr lang="en-US" sz="1400" i="1">
                                  <a:solidFill>
                                    <a:schemeClr val="tx2"/>
                                  </a:solidFill>
                                  <a:latin typeface="Cambria Math"/>
                                </a:rPr>
                              </m:ctrlPr>
                            </m:sSubPr>
                            <m:e>
                              <m:r>
                                <a:rPr lang="en-US" sz="1400" i="1">
                                  <a:solidFill>
                                    <a:schemeClr val="tx2"/>
                                  </a:solidFill>
                                  <a:latin typeface="Cambria Math"/>
                                </a:rPr>
                                <m:t>𝑔</m:t>
                              </m:r>
                            </m:e>
                            <m:sub>
                              <m:r>
                                <a:rPr lang="en-US" sz="1400" i="1">
                                  <a:solidFill>
                                    <a:schemeClr val="tx2"/>
                                  </a:solidFill>
                                  <a:latin typeface="Cambria Math"/>
                                </a:rPr>
                                <m:t>𝑡</m:t>
                              </m:r>
                            </m:sub>
                          </m:sSub>
                        </m:e>
                      </m:d>
                      <m:r>
                        <a:rPr lang="en-US" sz="1400" b="0" i="1" smtClean="0">
                          <a:solidFill>
                            <a:schemeClr val="tx2"/>
                          </a:solidFill>
                          <a:latin typeface="Cambria Math"/>
                        </a:rPr>
                        <m:t>=</m:t>
                      </m:r>
                      <m:sSub>
                        <m:sSubPr>
                          <m:ctrlPr>
                            <a:rPr lang="en-US" sz="1400" b="0" i="1" smtClean="0">
                              <a:solidFill>
                                <a:schemeClr val="tx2"/>
                              </a:solidFill>
                              <a:latin typeface="Cambria Math"/>
                            </a:rPr>
                          </m:ctrlPr>
                        </m:sSubPr>
                        <m:e>
                          <m:r>
                            <a:rPr lang="en-US" sz="1400" b="0" i="1" smtClean="0">
                              <a:solidFill>
                                <a:schemeClr val="tx2"/>
                              </a:solidFill>
                              <a:latin typeface="Cambria Math"/>
                            </a:rPr>
                            <m:t>𝐸</m:t>
                          </m:r>
                        </m:e>
                        <m:sub>
                          <m:r>
                            <a:rPr lang="en-US" sz="1400" b="0" i="1" smtClean="0">
                              <a:solidFill>
                                <a:schemeClr val="tx2"/>
                              </a:solidFill>
                              <a:latin typeface="Cambria Math"/>
                            </a:rPr>
                            <m:t>𝑡</m:t>
                          </m:r>
                        </m:sub>
                      </m:sSub>
                      <m:d>
                        <m:dPr>
                          <m:begChr m:val="{"/>
                          <m:endChr m:val="}"/>
                          <m:ctrlPr>
                            <a:rPr lang="en-US" sz="1400" b="0" i="1" smtClean="0">
                              <a:solidFill>
                                <a:schemeClr val="tx2"/>
                              </a:solidFill>
                              <a:latin typeface="Cambria Math"/>
                            </a:rPr>
                          </m:ctrlPr>
                        </m:dPr>
                        <m:e>
                          <m:sSub>
                            <m:sSubPr>
                              <m:ctrlPr>
                                <a:rPr lang="en-US" sz="1400" b="0" i="1" smtClean="0">
                                  <a:solidFill>
                                    <a:schemeClr val="tx2"/>
                                  </a:solidFill>
                                  <a:latin typeface="Cambria Math"/>
                                </a:rPr>
                              </m:ctrlPr>
                            </m:sSubPr>
                            <m:e>
                              <m:r>
                                <a:rPr lang="en-US" sz="1400" b="0" i="1" smtClean="0">
                                  <a:solidFill>
                                    <a:schemeClr val="tx2"/>
                                  </a:solidFill>
                                  <a:latin typeface="Cambria Math"/>
                                </a:rPr>
                                <m:t>𝑦</m:t>
                              </m:r>
                            </m:e>
                            <m:sub>
                              <m:r>
                                <a:rPr lang="en-US" sz="1400" b="0" i="1" smtClean="0">
                                  <a:solidFill>
                                    <a:schemeClr val="tx2"/>
                                  </a:solidFill>
                                  <a:latin typeface="Cambria Math"/>
                                </a:rPr>
                                <m:t>𝑡</m:t>
                              </m:r>
                              <m:r>
                                <a:rPr lang="en-US" sz="1400" b="0" i="1" smtClean="0">
                                  <a:solidFill>
                                    <a:schemeClr val="tx2"/>
                                  </a:solidFill>
                                  <a:latin typeface="Cambria Math"/>
                                </a:rPr>
                                <m:t>+1</m:t>
                              </m:r>
                            </m:sub>
                          </m:sSub>
                          <m:r>
                            <a:rPr lang="en-US" sz="1400" b="0" i="1" smtClean="0">
                              <a:solidFill>
                                <a:schemeClr val="tx2"/>
                              </a:solidFill>
                              <a:latin typeface="Cambria Math"/>
                            </a:rPr>
                            <m:t>−</m:t>
                          </m:r>
                          <m:sSub>
                            <m:sSubPr>
                              <m:ctrlPr>
                                <a:rPr lang="en-US" sz="1400" b="0" i="1" smtClean="0">
                                  <a:solidFill>
                                    <a:schemeClr val="tx2"/>
                                  </a:solidFill>
                                  <a:latin typeface="Cambria Math"/>
                                </a:rPr>
                              </m:ctrlPr>
                            </m:sSubPr>
                            <m:e>
                              <m:r>
                                <a:rPr lang="en-US" sz="1400" b="0" i="1" smtClean="0">
                                  <a:solidFill>
                                    <a:schemeClr val="tx2"/>
                                  </a:solidFill>
                                  <a:latin typeface="Cambria Math"/>
                                </a:rPr>
                                <m:t>𝑔</m:t>
                              </m:r>
                            </m:e>
                            <m:sub>
                              <m:r>
                                <a:rPr lang="en-US" sz="1400" b="0" i="1" smtClean="0">
                                  <a:solidFill>
                                    <a:schemeClr val="tx2"/>
                                  </a:solidFill>
                                  <a:latin typeface="Cambria Math"/>
                                </a:rPr>
                                <m:t>𝑡</m:t>
                              </m:r>
                              <m:r>
                                <a:rPr lang="en-US" sz="1400" b="0" i="1" smtClean="0">
                                  <a:solidFill>
                                    <a:schemeClr val="tx2"/>
                                  </a:solidFill>
                                  <a:latin typeface="Cambria Math"/>
                                </a:rPr>
                                <m:t>+1</m:t>
                              </m:r>
                            </m:sub>
                          </m:sSub>
                          <m:r>
                            <a:rPr lang="en-US" sz="1400" b="0" i="1" smtClean="0">
                              <a:solidFill>
                                <a:schemeClr val="tx2"/>
                              </a:solidFill>
                              <a:latin typeface="Cambria Math"/>
                            </a:rPr>
                            <m:t>+</m:t>
                          </m:r>
                          <m:sSub>
                            <m:sSubPr>
                              <m:ctrlPr>
                                <a:rPr lang="en-US" sz="1400" b="0" i="1" smtClean="0">
                                  <a:solidFill>
                                    <a:schemeClr val="tx2"/>
                                  </a:solidFill>
                                  <a:latin typeface="Cambria Math"/>
                                </a:rPr>
                              </m:ctrlPr>
                            </m:sSubPr>
                            <m:e>
                              <m:r>
                                <a:rPr lang="en-US" sz="1400" b="0" i="1" smtClean="0">
                                  <a:solidFill>
                                    <a:schemeClr val="tx2"/>
                                  </a:solidFill>
                                  <a:latin typeface="Cambria Math"/>
                                </a:rPr>
                                <m:t>𝑎</m:t>
                              </m:r>
                            </m:e>
                            <m:sub>
                              <m:r>
                                <a:rPr lang="en-US" sz="1400" b="0" i="1" smtClean="0">
                                  <a:solidFill>
                                    <a:schemeClr val="tx2"/>
                                  </a:solidFill>
                                  <a:latin typeface="Cambria Math"/>
                                </a:rPr>
                                <m:t>𝑡</m:t>
                              </m:r>
                              <m:r>
                                <a:rPr lang="en-US" sz="1400" b="0" i="1" smtClean="0">
                                  <a:solidFill>
                                    <a:schemeClr val="tx2"/>
                                  </a:solidFill>
                                  <a:latin typeface="Cambria Math"/>
                                </a:rPr>
                                <m:t>+1</m:t>
                              </m:r>
                            </m:sub>
                          </m:sSub>
                        </m:e>
                      </m:d>
                      <m:r>
                        <a:rPr lang="en-US" sz="1400" b="0" i="1" smtClean="0">
                          <a:solidFill>
                            <a:schemeClr val="tx2"/>
                          </a:solidFill>
                          <a:latin typeface="Cambria Math"/>
                        </a:rPr>
                        <m:t>+</m:t>
                      </m:r>
                      <m:box>
                        <m:boxPr>
                          <m:ctrlPr>
                            <a:rPr lang="en-US" sz="1400" i="1" smtClean="0">
                              <a:solidFill>
                                <a:schemeClr val="tx2"/>
                              </a:solidFill>
                              <a:latin typeface="Cambria Math"/>
                              <a:ea typeface="Cambria Math"/>
                            </a:rPr>
                          </m:ctrlPr>
                        </m:boxPr>
                        <m:e>
                          <m:argPr>
                            <m:argSz m:val="-1"/>
                          </m:argPr>
                          <m:f>
                            <m:fPr>
                              <m:ctrlPr>
                                <a:rPr lang="en-US" sz="1400" i="1" smtClean="0">
                                  <a:solidFill>
                                    <a:schemeClr val="tx2"/>
                                  </a:solidFill>
                                  <a:latin typeface="Cambria Math"/>
                                  <a:ea typeface="Cambria Math"/>
                                </a:rPr>
                              </m:ctrlPr>
                            </m:fPr>
                            <m:num>
                              <m:r>
                                <m:rPr>
                                  <m:sty m:val="p"/>
                                </m:rPr>
                                <a:rPr lang="en-US" sz="1400" i="1">
                                  <a:solidFill>
                                    <a:schemeClr val="tx2"/>
                                  </a:solidFill>
                                  <a:latin typeface="Cambria Math"/>
                                  <a:ea typeface="Cambria Math"/>
                                </a:rPr>
                                <m:t>Φ</m:t>
                              </m:r>
                            </m:num>
                            <m:den>
                              <m:r>
                                <a:rPr lang="en-US" sz="1400" i="1">
                                  <a:solidFill>
                                    <a:schemeClr val="tx2"/>
                                  </a:solidFill>
                                  <a:latin typeface="Cambria Math"/>
                                  <a:ea typeface="Cambria Math"/>
                                </a:rPr>
                                <m:t>𝛾</m:t>
                              </m:r>
                            </m:den>
                          </m:f>
                        </m:e>
                      </m:box>
                      <m:d>
                        <m:dPr>
                          <m:ctrlPr>
                            <a:rPr lang="en-US" sz="1400" b="0" i="1" smtClean="0">
                              <a:solidFill>
                                <a:schemeClr val="tx2"/>
                              </a:solidFill>
                              <a:latin typeface="Cambria Math"/>
                            </a:rPr>
                          </m:ctrlPr>
                        </m:dPr>
                        <m:e>
                          <m:sSub>
                            <m:sSubPr>
                              <m:ctrlPr>
                                <a:rPr lang="en-US" sz="1400" b="0" i="1" smtClean="0">
                                  <a:solidFill>
                                    <a:schemeClr val="tx2"/>
                                  </a:solidFill>
                                  <a:latin typeface="Cambria Math"/>
                                </a:rPr>
                              </m:ctrlPr>
                            </m:sSubPr>
                            <m:e>
                              <m:r>
                                <a:rPr lang="en-US" sz="1400" b="0" i="1" smtClean="0">
                                  <a:solidFill>
                                    <a:schemeClr val="tx2"/>
                                  </a:solidFill>
                                  <a:latin typeface="Cambria Math"/>
                                </a:rPr>
                                <m:t>𝑦</m:t>
                              </m:r>
                            </m:e>
                            <m:sub>
                              <m:r>
                                <a:rPr lang="en-US" sz="1400" b="0" i="1" smtClean="0">
                                  <a:solidFill>
                                    <a:schemeClr val="tx2"/>
                                  </a:solidFill>
                                  <a:latin typeface="Cambria Math"/>
                                </a:rPr>
                                <m:t>𝑡</m:t>
                              </m:r>
                              <m:r>
                                <a:rPr lang="en-US" sz="1400" b="0" i="1" smtClean="0">
                                  <a:solidFill>
                                    <a:schemeClr val="tx2"/>
                                  </a:solidFill>
                                  <a:latin typeface="Cambria Math"/>
                                </a:rPr>
                                <m:t>−1</m:t>
                              </m:r>
                            </m:sub>
                          </m:sSub>
                          <m:r>
                            <a:rPr lang="en-US" sz="1400" b="0" i="1" smtClean="0">
                              <a:solidFill>
                                <a:schemeClr val="tx2"/>
                              </a:solidFill>
                              <a:latin typeface="Cambria Math"/>
                            </a:rPr>
                            <m:t>−</m:t>
                          </m:r>
                          <m:sSub>
                            <m:sSubPr>
                              <m:ctrlPr>
                                <a:rPr lang="en-US" sz="1400" b="0" i="1" smtClean="0">
                                  <a:solidFill>
                                    <a:schemeClr val="tx2"/>
                                  </a:solidFill>
                                  <a:latin typeface="Cambria Math"/>
                                </a:rPr>
                              </m:ctrlPr>
                            </m:sSubPr>
                            <m:e>
                              <m:r>
                                <a:rPr lang="en-US" sz="1400" b="0" i="1" smtClean="0">
                                  <a:solidFill>
                                    <a:schemeClr val="tx2"/>
                                  </a:solidFill>
                                  <a:latin typeface="Cambria Math"/>
                                </a:rPr>
                                <m:t>𝑔</m:t>
                              </m:r>
                            </m:e>
                            <m:sub>
                              <m:r>
                                <a:rPr lang="en-US" sz="1400" b="0" i="1" smtClean="0">
                                  <a:solidFill>
                                    <a:schemeClr val="tx2"/>
                                  </a:solidFill>
                                  <a:latin typeface="Cambria Math"/>
                                </a:rPr>
                                <m:t>𝑡</m:t>
                              </m:r>
                              <m:r>
                                <a:rPr lang="en-US" sz="1400" b="0" i="1" smtClean="0">
                                  <a:solidFill>
                                    <a:schemeClr val="tx2"/>
                                  </a:solidFill>
                                  <a:latin typeface="Cambria Math"/>
                                </a:rPr>
                                <m:t>−1</m:t>
                              </m:r>
                            </m:sub>
                          </m:sSub>
                          <m:r>
                            <a:rPr lang="en-US" sz="1400" b="0" i="1" smtClean="0">
                              <a:solidFill>
                                <a:schemeClr val="tx2"/>
                              </a:solidFill>
                              <a:latin typeface="Cambria Math"/>
                            </a:rPr>
                            <m:t>−</m:t>
                          </m:r>
                          <m:sSub>
                            <m:sSubPr>
                              <m:ctrlPr>
                                <a:rPr lang="en-US" sz="1400" b="0" i="1" smtClean="0">
                                  <a:solidFill>
                                    <a:schemeClr val="tx2"/>
                                  </a:solidFill>
                                  <a:latin typeface="Cambria Math"/>
                                </a:rPr>
                              </m:ctrlPr>
                            </m:sSubPr>
                            <m:e>
                              <m:r>
                                <a:rPr lang="en-US" sz="1400" b="0" i="1" smtClean="0">
                                  <a:solidFill>
                                    <a:schemeClr val="tx2"/>
                                  </a:solidFill>
                                  <a:latin typeface="Cambria Math"/>
                                </a:rPr>
                                <m:t>𝑎</m:t>
                              </m:r>
                            </m:e>
                            <m:sub>
                              <m:r>
                                <a:rPr lang="en-US" sz="1400" b="0" i="1" smtClean="0">
                                  <a:solidFill>
                                    <a:schemeClr val="tx2"/>
                                  </a:solidFill>
                                  <a:latin typeface="Cambria Math"/>
                                </a:rPr>
                                <m:t>𝑡</m:t>
                              </m:r>
                            </m:sub>
                          </m:sSub>
                        </m:e>
                      </m:d>
                      <m:r>
                        <a:rPr lang="en-US" sz="1400" b="0" i="1" smtClean="0">
                          <a:solidFill>
                            <a:schemeClr val="tx2"/>
                          </a:solidFill>
                          <a:latin typeface="Cambria Math"/>
                        </a:rPr>
                        <m:t>−</m:t>
                      </m:r>
                      <m:d>
                        <m:dPr>
                          <m:ctrlPr>
                            <a:rPr lang="en-US" sz="1400" b="0" i="1" smtClean="0">
                              <a:solidFill>
                                <a:schemeClr val="tx2"/>
                              </a:solidFill>
                              <a:latin typeface="Cambria Math"/>
                            </a:rPr>
                          </m:ctrlPr>
                        </m:dPr>
                        <m:e>
                          <m:r>
                            <a:rPr lang="en-US" sz="1400" b="0" i="1" smtClean="0">
                              <a:solidFill>
                                <a:schemeClr val="tx2"/>
                              </a:solidFill>
                              <a:latin typeface="Cambria Math"/>
                            </a:rPr>
                            <m:t>1−</m:t>
                          </m:r>
                          <m:box>
                            <m:boxPr>
                              <m:ctrlPr>
                                <a:rPr lang="en-US" sz="1400" i="1">
                                  <a:solidFill>
                                    <a:schemeClr val="tx2"/>
                                  </a:solidFill>
                                  <a:latin typeface="Cambria Math"/>
                                  <a:ea typeface="Cambria Math"/>
                                </a:rPr>
                              </m:ctrlPr>
                            </m:boxPr>
                            <m:e>
                              <m:argPr>
                                <m:argSz m:val="-1"/>
                              </m:argPr>
                              <m:f>
                                <m:fPr>
                                  <m:ctrlPr>
                                    <a:rPr lang="en-US" sz="1400" i="1">
                                      <a:solidFill>
                                        <a:schemeClr val="tx2"/>
                                      </a:solidFill>
                                      <a:latin typeface="Cambria Math"/>
                                      <a:ea typeface="Cambria Math"/>
                                    </a:rPr>
                                  </m:ctrlPr>
                                </m:fPr>
                                <m:num>
                                  <m:r>
                                    <m:rPr>
                                      <m:sty m:val="p"/>
                                    </m:rPr>
                                    <a:rPr lang="en-US" sz="1400" i="1">
                                      <a:solidFill>
                                        <a:schemeClr val="tx2"/>
                                      </a:solidFill>
                                      <a:latin typeface="Cambria Math"/>
                                      <a:ea typeface="Cambria Math"/>
                                    </a:rPr>
                                    <m:t>Φ</m:t>
                                  </m:r>
                                </m:num>
                                <m:den>
                                  <m:r>
                                    <a:rPr lang="en-US" sz="1400" i="1">
                                      <a:solidFill>
                                        <a:schemeClr val="tx2"/>
                                      </a:solidFill>
                                      <a:latin typeface="Cambria Math"/>
                                      <a:ea typeface="Cambria Math"/>
                                    </a:rPr>
                                    <m:t>𝛾</m:t>
                                  </m:r>
                                </m:den>
                              </m:f>
                            </m:e>
                          </m:box>
                        </m:e>
                      </m:d>
                      <m:d>
                        <m:dPr>
                          <m:ctrlPr>
                            <a:rPr lang="en-US" sz="1400" b="0" i="1" smtClean="0">
                              <a:solidFill>
                                <a:schemeClr val="tx2"/>
                              </a:solidFill>
                              <a:latin typeface="Cambria Math"/>
                            </a:rPr>
                          </m:ctrlPr>
                        </m:dPr>
                        <m:e>
                          <m:sSub>
                            <m:sSubPr>
                              <m:ctrlPr>
                                <a:rPr lang="en-US" sz="1400" b="0" i="1" smtClean="0">
                                  <a:solidFill>
                                    <a:schemeClr val="tx2"/>
                                  </a:solidFill>
                                  <a:latin typeface="Cambria Math"/>
                                </a:rPr>
                              </m:ctrlPr>
                            </m:sSubPr>
                            <m:e>
                              <m:r>
                                <a:rPr lang="en-US" sz="1400" b="0" i="1" smtClean="0">
                                  <a:solidFill>
                                    <a:schemeClr val="tx2"/>
                                  </a:solidFill>
                                  <a:latin typeface="Cambria Math"/>
                                </a:rPr>
                                <m:t>𝑅</m:t>
                              </m:r>
                            </m:e>
                            <m:sub>
                              <m:r>
                                <a:rPr lang="en-US" sz="1400" b="0" i="1" smtClean="0">
                                  <a:solidFill>
                                    <a:schemeClr val="tx2"/>
                                  </a:solidFill>
                                  <a:latin typeface="Cambria Math"/>
                                </a:rPr>
                                <m:t>𝑡</m:t>
                              </m:r>
                            </m:sub>
                          </m:sSub>
                          <m:r>
                            <a:rPr lang="en-US" sz="1400" b="0" i="1" smtClean="0">
                              <a:solidFill>
                                <a:schemeClr val="tx2"/>
                              </a:solidFill>
                              <a:latin typeface="Cambria Math"/>
                            </a:rPr>
                            <m:t>−</m:t>
                          </m:r>
                          <m:sSub>
                            <m:sSubPr>
                              <m:ctrlPr>
                                <a:rPr lang="en-US" sz="1400" b="0" i="1" smtClean="0">
                                  <a:solidFill>
                                    <a:schemeClr val="tx2"/>
                                  </a:solidFill>
                                  <a:latin typeface="Cambria Math"/>
                                </a:rPr>
                              </m:ctrlPr>
                            </m:sSubPr>
                            <m:e>
                              <m:r>
                                <a:rPr lang="en-US" sz="1400" b="0" i="1" smtClean="0">
                                  <a:solidFill>
                                    <a:schemeClr val="tx2"/>
                                  </a:solidFill>
                                  <a:latin typeface="Cambria Math"/>
                                </a:rPr>
                                <m:t>𝐸</m:t>
                              </m:r>
                            </m:e>
                            <m:sub>
                              <m:r>
                                <a:rPr lang="en-US" sz="1400" b="0" i="1" smtClean="0">
                                  <a:solidFill>
                                    <a:schemeClr val="tx2"/>
                                  </a:solidFill>
                                  <a:latin typeface="Cambria Math"/>
                                </a:rPr>
                                <m:t>𝑡</m:t>
                              </m:r>
                            </m:sub>
                          </m:sSub>
                          <m:d>
                            <m:dPr>
                              <m:begChr m:val="{"/>
                              <m:endChr m:val="}"/>
                              <m:ctrlPr>
                                <a:rPr lang="en-US" sz="1400" b="0" i="1" smtClean="0">
                                  <a:solidFill>
                                    <a:schemeClr val="tx2"/>
                                  </a:solidFill>
                                  <a:latin typeface="Cambria Math"/>
                                </a:rPr>
                              </m:ctrlPr>
                            </m:dPr>
                            <m:e>
                              <m:sSub>
                                <m:sSubPr>
                                  <m:ctrlPr>
                                    <a:rPr lang="en-US" sz="1400" b="0" i="1" smtClean="0">
                                      <a:solidFill>
                                        <a:schemeClr val="tx2"/>
                                      </a:solidFill>
                                      <a:latin typeface="Cambria Math"/>
                                    </a:rPr>
                                  </m:ctrlPr>
                                </m:sSubPr>
                                <m:e>
                                  <m:r>
                                    <a:rPr lang="en-US" sz="1400" b="0" i="1" smtClean="0">
                                      <a:solidFill>
                                        <a:schemeClr val="tx2"/>
                                      </a:solidFill>
                                      <a:latin typeface="Cambria Math"/>
                                      <a:ea typeface="Cambria Math"/>
                                    </a:rPr>
                                    <m:t>𝜋</m:t>
                                  </m:r>
                                </m:e>
                                <m:sub>
                                  <m:r>
                                    <a:rPr lang="en-US" sz="1400" b="0" i="1" smtClean="0">
                                      <a:solidFill>
                                        <a:schemeClr val="tx2"/>
                                      </a:solidFill>
                                      <a:latin typeface="Cambria Math"/>
                                    </a:rPr>
                                    <m:t>𝑡</m:t>
                                  </m:r>
                                  <m:r>
                                    <a:rPr lang="en-US" sz="1400" b="0" i="1" smtClean="0">
                                      <a:solidFill>
                                        <a:schemeClr val="tx2"/>
                                      </a:solidFill>
                                      <a:latin typeface="Cambria Math"/>
                                    </a:rPr>
                                    <m:t>+1</m:t>
                                  </m:r>
                                </m:sub>
                              </m:sSub>
                              <m:r>
                                <a:rPr lang="en-US" sz="1400" b="0" i="1" smtClean="0">
                                  <a:solidFill>
                                    <a:schemeClr val="tx2"/>
                                  </a:solidFill>
                                  <a:latin typeface="Cambria Math"/>
                                </a:rPr>
                                <m:t>+</m:t>
                              </m:r>
                              <m:sSub>
                                <m:sSubPr>
                                  <m:ctrlPr>
                                    <a:rPr lang="en-US" sz="1400" b="0" i="1" smtClean="0">
                                      <a:solidFill>
                                        <a:schemeClr val="tx2"/>
                                      </a:solidFill>
                                      <a:latin typeface="Cambria Math"/>
                                    </a:rPr>
                                  </m:ctrlPr>
                                </m:sSubPr>
                                <m:e>
                                  <m:r>
                                    <a:rPr lang="en-US" sz="1400" b="0" i="1" smtClean="0">
                                      <a:solidFill>
                                        <a:schemeClr val="tx2"/>
                                      </a:solidFill>
                                      <a:latin typeface="Cambria Math"/>
                                    </a:rPr>
                                    <m:t>𝑑</m:t>
                                  </m:r>
                                </m:e>
                                <m:sub>
                                  <m:r>
                                    <a:rPr lang="en-US" sz="1400" b="0" i="1" smtClean="0">
                                      <a:solidFill>
                                        <a:schemeClr val="tx2"/>
                                      </a:solidFill>
                                      <a:latin typeface="Cambria Math"/>
                                    </a:rPr>
                                    <m:t>𝑡</m:t>
                                  </m:r>
                                  <m:r>
                                    <a:rPr lang="en-US" sz="1400" b="0" i="1" smtClean="0">
                                      <a:solidFill>
                                        <a:schemeClr val="tx2"/>
                                      </a:solidFill>
                                      <a:latin typeface="Cambria Math"/>
                                    </a:rPr>
                                    <m:t>+1</m:t>
                                  </m:r>
                                </m:sub>
                              </m:sSub>
                              <m:r>
                                <a:rPr lang="en-US" sz="1400" b="0" i="1" smtClean="0">
                                  <a:solidFill>
                                    <a:schemeClr val="tx2"/>
                                  </a:solidFill>
                                  <a:latin typeface="Cambria Math"/>
                                </a:rPr>
                                <m:t>−</m:t>
                              </m:r>
                              <m:sSub>
                                <m:sSubPr>
                                  <m:ctrlPr>
                                    <a:rPr lang="en-US" sz="1400" b="0" i="1" smtClean="0">
                                      <a:solidFill>
                                        <a:schemeClr val="tx2"/>
                                      </a:solidFill>
                                      <a:latin typeface="Cambria Math"/>
                                    </a:rPr>
                                  </m:ctrlPr>
                                </m:sSubPr>
                                <m:e>
                                  <m:r>
                                    <a:rPr lang="en-US" sz="1400" b="0" i="1" smtClean="0">
                                      <a:solidFill>
                                        <a:schemeClr val="tx2"/>
                                      </a:solidFill>
                                      <a:latin typeface="Cambria Math"/>
                                    </a:rPr>
                                    <m:t>𝑑</m:t>
                                  </m:r>
                                </m:e>
                                <m:sub>
                                  <m:r>
                                    <a:rPr lang="en-US" sz="1400" b="0" i="1" smtClean="0">
                                      <a:solidFill>
                                        <a:schemeClr val="tx2"/>
                                      </a:solidFill>
                                      <a:latin typeface="Cambria Math"/>
                                    </a:rPr>
                                    <m:t>𝑡</m:t>
                                  </m:r>
                                </m:sub>
                              </m:sSub>
                            </m:e>
                          </m:d>
                        </m:e>
                      </m:d>
                    </m:oMath>
                  </m:oMathPara>
                </a14:m>
                <a:endParaRPr lang="en-US" sz="1600" dirty="0">
                  <a:solidFill>
                    <a:schemeClr val="tx2"/>
                  </a:solidFill>
                </a:endParaRPr>
              </a:p>
              <a:p>
                <a:r>
                  <a:rPr lang="en-US" sz="1800" dirty="0">
                    <a:solidFill>
                      <a:schemeClr val="tx2"/>
                    </a:solidFill>
                  </a:rPr>
                  <a:t>Phillips Curve</a:t>
                </a:r>
              </a:p>
              <a:p>
                <a:pPr marL="0" indent="0">
                  <a:buNone/>
                </a:pPr>
                <a14:m>
                  <m:oMathPara xmlns:m="http://schemas.openxmlformats.org/officeDocument/2006/math">
                    <m:oMathParaPr>
                      <m:jc m:val="centerGroup"/>
                    </m:oMathParaPr>
                    <m:oMath xmlns:m="http://schemas.openxmlformats.org/officeDocument/2006/math">
                      <m:d>
                        <m:dPr>
                          <m:ctrlPr>
                            <a:rPr lang="en-US" sz="1600" i="1" smtClean="0">
                              <a:solidFill>
                                <a:schemeClr val="tx2"/>
                              </a:solidFill>
                              <a:latin typeface="Cambria Math"/>
                            </a:rPr>
                          </m:ctrlPr>
                        </m:dPr>
                        <m:e>
                          <m:r>
                            <a:rPr lang="en-US" sz="1600" b="0" i="1" smtClean="0">
                              <a:solidFill>
                                <a:schemeClr val="tx2"/>
                              </a:solidFill>
                              <a:latin typeface="Cambria Math"/>
                            </a:rPr>
                            <m:t>1+</m:t>
                          </m:r>
                          <m:r>
                            <a:rPr lang="en-US" sz="1600" b="0" i="1" smtClean="0">
                              <a:solidFill>
                                <a:schemeClr val="tx2"/>
                              </a:solidFill>
                              <a:latin typeface="Cambria Math"/>
                              <a:ea typeface="Cambria Math"/>
                            </a:rPr>
                            <m:t>𝜍𝛽</m:t>
                          </m:r>
                        </m:e>
                      </m:d>
                      <m:sSub>
                        <m:sSubPr>
                          <m:ctrlPr>
                            <a:rPr lang="en-US" sz="1600" i="1" smtClean="0">
                              <a:solidFill>
                                <a:schemeClr val="tx2"/>
                              </a:solidFill>
                              <a:latin typeface="Cambria Math"/>
                            </a:rPr>
                          </m:ctrlPr>
                        </m:sSubPr>
                        <m:e>
                          <m:r>
                            <a:rPr lang="en-US" sz="1600" i="1" smtClean="0">
                              <a:solidFill>
                                <a:schemeClr val="tx2"/>
                              </a:solidFill>
                              <a:latin typeface="Cambria Math"/>
                              <a:ea typeface="Cambria Math"/>
                            </a:rPr>
                            <m:t>𝜋</m:t>
                          </m:r>
                        </m:e>
                        <m:sub>
                          <m:r>
                            <a:rPr lang="en-US" sz="1600" b="0" i="1" smtClean="0">
                              <a:solidFill>
                                <a:schemeClr val="tx2"/>
                              </a:solidFill>
                              <a:latin typeface="Cambria Math"/>
                            </a:rPr>
                            <m:t>𝑡</m:t>
                          </m:r>
                        </m:sub>
                      </m:sSub>
                      <m:r>
                        <a:rPr lang="en-US" sz="1600" b="0" i="1" smtClean="0">
                          <a:solidFill>
                            <a:schemeClr val="tx2"/>
                          </a:solidFill>
                          <a:latin typeface="Cambria Math"/>
                        </a:rPr>
                        <m:t>=</m:t>
                      </m:r>
                      <m:r>
                        <a:rPr lang="en-US" sz="1600" b="0" i="1" smtClean="0">
                          <a:solidFill>
                            <a:schemeClr val="tx2"/>
                          </a:solidFill>
                          <a:latin typeface="Cambria Math"/>
                          <a:ea typeface="Cambria Math"/>
                        </a:rPr>
                        <m:t>𝛽</m:t>
                      </m:r>
                      <m:sSub>
                        <m:sSubPr>
                          <m:ctrlPr>
                            <a:rPr lang="en-US" sz="1600" b="0" i="1" smtClean="0">
                              <a:solidFill>
                                <a:schemeClr val="tx2"/>
                              </a:solidFill>
                              <a:latin typeface="Cambria Math"/>
                              <a:ea typeface="Cambria Math"/>
                            </a:rPr>
                          </m:ctrlPr>
                        </m:sSubPr>
                        <m:e>
                          <m:r>
                            <a:rPr lang="en-US" sz="1600" b="0" i="1" smtClean="0">
                              <a:solidFill>
                                <a:schemeClr val="tx2"/>
                              </a:solidFill>
                              <a:latin typeface="Cambria Math"/>
                              <a:ea typeface="Cambria Math"/>
                            </a:rPr>
                            <m:t>𝐸</m:t>
                          </m:r>
                        </m:e>
                        <m:sub>
                          <m:r>
                            <a:rPr lang="en-US" sz="1600" b="0" i="1" smtClean="0">
                              <a:solidFill>
                                <a:schemeClr val="tx2"/>
                              </a:solidFill>
                              <a:latin typeface="Cambria Math"/>
                              <a:ea typeface="Cambria Math"/>
                            </a:rPr>
                            <m:t>𝑡</m:t>
                          </m:r>
                        </m:sub>
                      </m:sSub>
                      <m:d>
                        <m:dPr>
                          <m:begChr m:val="{"/>
                          <m:endChr m:val="}"/>
                          <m:ctrlPr>
                            <a:rPr lang="en-US" sz="1600" b="0" i="1" smtClean="0">
                              <a:solidFill>
                                <a:schemeClr val="tx2"/>
                              </a:solidFill>
                              <a:latin typeface="Cambria Math"/>
                              <a:ea typeface="Cambria Math"/>
                            </a:rPr>
                          </m:ctrlPr>
                        </m:dPr>
                        <m:e>
                          <m:sSub>
                            <m:sSubPr>
                              <m:ctrlPr>
                                <a:rPr lang="en-US" sz="1600" b="0" i="1" smtClean="0">
                                  <a:solidFill>
                                    <a:schemeClr val="tx2"/>
                                  </a:solidFill>
                                  <a:latin typeface="Cambria Math"/>
                                  <a:ea typeface="Cambria Math"/>
                                </a:rPr>
                              </m:ctrlPr>
                            </m:sSubPr>
                            <m:e>
                              <m:r>
                                <a:rPr lang="en-US" sz="1600" b="0" i="1" smtClean="0">
                                  <a:solidFill>
                                    <a:schemeClr val="tx2"/>
                                  </a:solidFill>
                                  <a:latin typeface="Cambria Math"/>
                                  <a:ea typeface="Cambria Math"/>
                                </a:rPr>
                                <m:t>𝜋</m:t>
                              </m:r>
                            </m:e>
                            <m:sub>
                              <m:r>
                                <a:rPr lang="en-US" sz="1600" b="0" i="1" smtClean="0">
                                  <a:solidFill>
                                    <a:schemeClr val="tx2"/>
                                  </a:solidFill>
                                  <a:latin typeface="Cambria Math"/>
                                  <a:ea typeface="Cambria Math"/>
                                </a:rPr>
                                <m:t>𝑡</m:t>
                              </m:r>
                              <m:r>
                                <a:rPr lang="en-US" sz="1600" b="0" i="1" smtClean="0">
                                  <a:solidFill>
                                    <a:schemeClr val="tx2"/>
                                  </a:solidFill>
                                  <a:latin typeface="Cambria Math"/>
                                  <a:ea typeface="Cambria Math"/>
                                </a:rPr>
                                <m:t>+1</m:t>
                              </m:r>
                            </m:sub>
                          </m:sSub>
                        </m:e>
                      </m:d>
                      <m:r>
                        <a:rPr lang="en-US" sz="1600" b="0" i="1" smtClean="0">
                          <a:solidFill>
                            <a:schemeClr val="tx2"/>
                          </a:solidFill>
                          <a:latin typeface="Cambria Math"/>
                          <a:ea typeface="Cambria Math"/>
                        </a:rPr>
                        <m:t>+</m:t>
                      </m:r>
                      <m:r>
                        <a:rPr lang="en-US" sz="1600" b="0" i="1" smtClean="0">
                          <a:solidFill>
                            <a:schemeClr val="tx2"/>
                          </a:solidFill>
                          <a:latin typeface="Cambria Math"/>
                          <a:ea typeface="Cambria Math"/>
                        </a:rPr>
                        <m:t>𝜍</m:t>
                      </m:r>
                      <m:sSub>
                        <m:sSubPr>
                          <m:ctrlPr>
                            <a:rPr lang="en-US" sz="1600" b="0" i="1" smtClean="0">
                              <a:solidFill>
                                <a:schemeClr val="tx2"/>
                              </a:solidFill>
                              <a:latin typeface="Cambria Math"/>
                              <a:ea typeface="Cambria Math"/>
                            </a:rPr>
                          </m:ctrlPr>
                        </m:sSubPr>
                        <m:e>
                          <m:r>
                            <a:rPr lang="en-US" sz="1600" b="0" i="1" smtClean="0">
                              <a:solidFill>
                                <a:schemeClr val="tx2"/>
                              </a:solidFill>
                              <a:latin typeface="Cambria Math"/>
                              <a:ea typeface="Cambria Math"/>
                            </a:rPr>
                            <m:t>𝜋</m:t>
                          </m:r>
                        </m:e>
                        <m:sub>
                          <m:r>
                            <a:rPr lang="en-US" sz="1600" b="0" i="1" smtClean="0">
                              <a:solidFill>
                                <a:schemeClr val="tx2"/>
                              </a:solidFill>
                              <a:latin typeface="Cambria Math"/>
                              <a:ea typeface="Cambria Math"/>
                            </a:rPr>
                            <m:t>𝑡</m:t>
                          </m:r>
                          <m:r>
                            <a:rPr lang="en-US" sz="1600" b="0" i="1" smtClean="0">
                              <a:solidFill>
                                <a:schemeClr val="tx2"/>
                              </a:solidFill>
                              <a:latin typeface="Cambria Math"/>
                              <a:ea typeface="Cambria Math"/>
                            </a:rPr>
                            <m:t>−1</m:t>
                          </m:r>
                        </m:sub>
                      </m:sSub>
                      <m:r>
                        <a:rPr lang="en-US" sz="1600" b="0" i="1" smtClean="0">
                          <a:solidFill>
                            <a:schemeClr val="tx2"/>
                          </a:solidFill>
                          <a:latin typeface="Cambria Math"/>
                          <a:ea typeface="Cambria Math"/>
                        </a:rPr>
                        <m:t>+</m:t>
                      </m:r>
                      <m:box>
                        <m:boxPr>
                          <m:ctrlPr>
                            <a:rPr lang="en-US" sz="1600" b="0" i="1" smtClean="0">
                              <a:solidFill>
                                <a:schemeClr val="tx2"/>
                              </a:solidFill>
                              <a:latin typeface="Cambria Math"/>
                              <a:ea typeface="Cambria Math"/>
                            </a:rPr>
                          </m:ctrlPr>
                        </m:boxPr>
                        <m:e>
                          <m:argPr>
                            <m:argSz m:val="-1"/>
                          </m:argPr>
                          <m:f>
                            <m:fPr>
                              <m:ctrlPr>
                                <a:rPr lang="en-US" sz="1600" b="0" i="1" smtClean="0">
                                  <a:solidFill>
                                    <a:schemeClr val="tx2"/>
                                  </a:solidFill>
                                  <a:latin typeface="Cambria Math"/>
                                  <a:ea typeface="Cambria Math"/>
                                </a:rPr>
                              </m:ctrlPr>
                            </m:fPr>
                            <m:num>
                              <m:r>
                                <a:rPr lang="en-US" sz="1600" b="0" i="1" smtClean="0">
                                  <a:solidFill>
                                    <a:schemeClr val="tx2"/>
                                  </a:solidFill>
                                  <a:latin typeface="Cambria Math"/>
                                  <a:ea typeface="Cambria Math"/>
                                </a:rPr>
                                <m:t>𝜅</m:t>
                              </m:r>
                            </m:num>
                            <m:den>
                              <m:d>
                                <m:dPr>
                                  <m:ctrlPr>
                                    <a:rPr lang="en-US" sz="1600" b="0" i="1" smtClean="0">
                                      <a:solidFill>
                                        <a:schemeClr val="tx2"/>
                                      </a:solidFill>
                                      <a:latin typeface="Cambria Math"/>
                                      <a:ea typeface="Cambria Math"/>
                                    </a:rPr>
                                  </m:ctrlPr>
                                </m:dPr>
                                <m:e>
                                  <m:r>
                                    <a:rPr lang="en-US" sz="1600" b="0" i="1" smtClean="0">
                                      <a:solidFill>
                                        <a:schemeClr val="tx2"/>
                                      </a:solidFill>
                                      <a:latin typeface="Cambria Math"/>
                                      <a:ea typeface="Cambria Math"/>
                                    </a:rPr>
                                    <m:t>1+</m:t>
                                  </m:r>
                                  <m:f>
                                    <m:fPr>
                                      <m:ctrlPr>
                                        <a:rPr lang="en-US" sz="1600" i="1">
                                          <a:solidFill>
                                            <a:schemeClr val="tx2"/>
                                          </a:solidFill>
                                          <a:latin typeface="Cambria Math"/>
                                          <a:ea typeface="Cambria Math"/>
                                        </a:rPr>
                                      </m:ctrlPr>
                                    </m:fPr>
                                    <m:num>
                                      <m:r>
                                        <m:rPr>
                                          <m:sty m:val="p"/>
                                        </m:rPr>
                                        <a:rPr lang="en-US" sz="1600" i="1">
                                          <a:solidFill>
                                            <a:schemeClr val="tx2"/>
                                          </a:solidFill>
                                          <a:latin typeface="Cambria Math"/>
                                          <a:ea typeface="Cambria Math"/>
                                        </a:rPr>
                                        <m:t>Φ</m:t>
                                      </m:r>
                                    </m:num>
                                    <m:den>
                                      <m:r>
                                        <a:rPr lang="en-US" sz="1600" i="1">
                                          <a:solidFill>
                                            <a:schemeClr val="tx2"/>
                                          </a:solidFill>
                                          <a:latin typeface="Cambria Math"/>
                                          <a:ea typeface="Cambria Math"/>
                                        </a:rPr>
                                        <m:t>𝛾</m:t>
                                      </m:r>
                                    </m:den>
                                  </m:f>
                                </m:e>
                              </m:d>
                            </m:den>
                          </m:f>
                        </m:e>
                      </m:box>
                      <m:d>
                        <m:dPr>
                          <m:begChr m:val="["/>
                          <m:endChr m:val="]"/>
                          <m:ctrlPr>
                            <a:rPr lang="en-US" sz="1600" b="0" i="1" smtClean="0">
                              <a:solidFill>
                                <a:schemeClr val="tx2"/>
                              </a:solidFill>
                              <a:latin typeface="Cambria Math"/>
                              <a:ea typeface="Cambria Math"/>
                            </a:rPr>
                          </m:ctrlPr>
                        </m:dPr>
                        <m:e>
                          <m:d>
                            <m:dPr>
                              <m:ctrlPr>
                                <a:rPr lang="en-US" sz="1600" b="0" i="1" smtClean="0">
                                  <a:solidFill>
                                    <a:schemeClr val="tx2"/>
                                  </a:solidFill>
                                  <a:latin typeface="Cambria Math"/>
                                  <a:ea typeface="Cambria Math"/>
                                </a:rPr>
                              </m:ctrlPr>
                            </m:dPr>
                            <m:e>
                              <m:r>
                                <a:rPr lang="en-US" sz="1600" b="0" i="1" smtClean="0">
                                  <a:solidFill>
                                    <a:schemeClr val="tx2"/>
                                  </a:solidFill>
                                  <a:latin typeface="Cambria Math"/>
                                  <a:ea typeface="Cambria Math"/>
                                </a:rPr>
                                <m:t>1+</m:t>
                              </m:r>
                              <m:box>
                                <m:boxPr>
                                  <m:ctrlPr>
                                    <a:rPr lang="en-US" sz="1600" b="0" i="1" smtClean="0">
                                      <a:solidFill>
                                        <a:schemeClr val="tx2"/>
                                      </a:solidFill>
                                      <a:latin typeface="Cambria Math"/>
                                      <a:ea typeface="Cambria Math"/>
                                    </a:rPr>
                                  </m:ctrlPr>
                                </m:boxPr>
                                <m:e>
                                  <m:argPr>
                                    <m:argSz m:val="-1"/>
                                  </m:argPr>
                                  <m:f>
                                    <m:fPr>
                                      <m:ctrlPr>
                                        <a:rPr lang="en-US" sz="1600" b="0" i="1" smtClean="0">
                                          <a:solidFill>
                                            <a:schemeClr val="tx2"/>
                                          </a:solidFill>
                                          <a:latin typeface="Cambria Math"/>
                                          <a:ea typeface="Cambria Math"/>
                                        </a:rPr>
                                      </m:ctrlPr>
                                    </m:fPr>
                                    <m:num>
                                      <m:r>
                                        <a:rPr lang="en-US" sz="1600" b="0" i="1" smtClean="0">
                                          <a:solidFill>
                                            <a:schemeClr val="tx2"/>
                                          </a:solidFill>
                                          <a:latin typeface="Cambria Math"/>
                                          <a:ea typeface="Cambria Math"/>
                                        </a:rPr>
                                        <m:t>𝛼</m:t>
                                      </m:r>
                                    </m:num>
                                    <m:den>
                                      <m:r>
                                        <a:rPr lang="en-US" sz="1600" b="0" i="1" smtClean="0">
                                          <a:solidFill>
                                            <a:schemeClr val="tx2"/>
                                          </a:solidFill>
                                          <a:latin typeface="Cambria Math"/>
                                          <a:ea typeface="Cambria Math"/>
                                        </a:rPr>
                                        <m:t>1−</m:t>
                                      </m:r>
                                      <m:r>
                                        <a:rPr lang="en-US" sz="1600" b="0" i="1" smtClean="0">
                                          <a:solidFill>
                                            <a:schemeClr val="tx2"/>
                                          </a:solidFill>
                                          <a:latin typeface="Cambria Math"/>
                                          <a:ea typeface="Cambria Math"/>
                                        </a:rPr>
                                        <m:t>𝛼</m:t>
                                      </m:r>
                                    </m:den>
                                  </m:f>
                                  <m:d>
                                    <m:dPr>
                                      <m:ctrlPr>
                                        <a:rPr lang="en-US" sz="1600" b="0" i="1" smtClean="0">
                                          <a:solidFill>
                                            <a:schemeClr val="tx2"/>
                                          </a:solidFill>
                                          <a:latin typeface="Cambria Math"/>
                                          <a:ea typeface="Cambria Math"/>
                                        </a:rPr>
                                      </m:ctrlPr>
                                    </m:dPr>
                                    <m:e>
                                      <m:r>
                                        <a:rPr lang="en-US" sz="1600" b="0" i="1" smtClean="0">
                                          <a:solidFill>
                                            <a:schemeClr val="tx2"/>
                                          </a:solidFill>
                                          <a:latin typeface="Cambria Math"/>
                                          <a:ea typeface="Cambria Math"/>
                                        </a:rPr>
                                        <m:t>1−</m:t>
                                      </m:r>
                                      <m:f>
                                        <m:fPr>
                                          <m:ctrlPr>
                                            <a:rPr lang="en-US" sz="1600" i="1">
                                              <a:solidFill>
                                                <a:schemeClr val="tx2"/>
                                              </a:solidFill>
                                              <a:latin typeface="Cambria Math"/>
                                              <a:ea typeface="Cambria Math"/>
                                            </a:rPr>
                                          </m:ctrlPr>
                                        </m:fPr>
                                        <m:num>
                                          <m:r>
                                            <m:rPr>
                                              <m:sty m:val="p"/>
                                            </m:rPr>
                                            <a:rPr lang="en-US" sz="1600" i="1">
                                              <a:solidFill>
                                                <a:schemeClr val="tx2"/>
                                              </a:solidFill>
                                              <a:latin typeface="Cambria Math"/>
                                              <a:ea typeface="Cambria Math"/>
                                            </a:rPr>
                                            <m:t>Φ</m:t>
                                          </m:r>
                                        </m:num>
                                        <m:den>
                                          <m:r>
                                            <a:rPr lang="en-US" sz="1600" i="1">
                                              <a:solidFill>
                                                <a:schemeClr val="tx2"/>
                                              </a:solidFill>
                                              <a:latin typeface="Cambria Math"/>
                                              <a:ea typeface="Cambria Math"/>
                                            </a:rPr>
                                            <m:t>𝛾</m:t>
                                          </m:r>
                                        </m:den>
                                      </m:f>
                                    </m:e>
                                  </m:d>
                                </m:e>
                              </m:box>
                            </m:e>
                          </m:d>
                          <m:sSub>
                            <m:sSubPr>
                              <m:ctrlPr>
                                <a:rPr lang="en-US" sz="1600" b="0" i="1" smtClean="0">
                                  <a:solidFill>
                                    <a:schemeClr val="tx2"/>
                                  </a:solidFill>
                                  <a:latin typeface="Cambria Math"/>
                                  <a:ea typeface="Cambria Math"/>
                                </a:rPr>
                              </m:ctrlPr>
                            </m:sSubPr>
                            <m:e>
                              <m:r>
                                <a:rPr lang="en-US" sz="1600" b="0" i="1" smtClean="0">
                                  <a:solidFill>
                                    <a:schemeClr val="tx2"/>
                                  </a:solidFill>
                                  <a:latin typeface="Cambria Math"/>
                                  <a:ea typeface="Cambria Math"/>
                                </a:rPr>
                                <m:t>𝑦</m:t>
                              </m:r>
                            </m:e>
                            <m:sub>
                              <m:r>
                                <a:rPr lang="en-US" sz="1600" b="0" i="1" smtClean="0">
                                  <a:solidFill>
                                    <a:schemeClr val="tx2"/>
                                  </a:solidFill>
                                  <a:latin typeface="Cambria Math"/>
                                  <a:ea typeface="Cambria Math"/>
                                </a:rPr>
                                <m:t>𝑡</m:t>
                              </m:r>
                            </m:sub>
                          </m:sSub>
                          <m:r>
                            <a:rPr lang="en-US" sz="1600" b="0" i="1" smtClean="0">
                              <a:solidFill>
                                <a:schemeClr val="tx2"/>
                              </a:solidFill>
                              <a:latin typeface="Cambria Math"/>
                              <a:ea typeface="Cambria Math"/>
                            </a:rPr>
                            <m:t>−</m:t>
                          </m:r>
                          <m:sSub>
                            <m:sSubPr>
                              <m:ctrlPr>
                                <a:rPr lang="en-US" sz="1600" b="0" i="1" smtClean="0">
                                  <a:solidFill>
                                    <a:schemeClr val="tx2"/>
                                  </a:solidFill>
                                  <a:latin typeface="Cambria Math"/>
                                  <a:ea typeface="Cambria Math"/>
                                </a:rPr>
                              </m:ctrlPr>
                            </m:sSubPr>
                            <m:e>
                              <m:r>
                                <a:rPr lang="en-US" sz="1600" b="0" i="1" smtClean="0">
                                  <a:solidFill>
                                    <a:schemeClr val="tx2"/>
                                  </a:solidFill>
                                  <a:latin typeface="Cambria Math"/>
                                  <a:ea typeface="Cambria Math"/>
                                </a:rPr>
                                <m:t>𝑔</m:t>
                              </m:r>
                            </m:e>
                            <m:sub>
                              <m:r>
                                <a:rPr lang="en-US" sz="1600" b="0" i="1" smtClean="0">
                                  <a:solidFill>
                                    <a:schemeClr val="tx2"/>
                                  </a:solidFill>
                                  <a:latin typeface="Cambria Math"/>
                                  <a:ea typeface="Cambria Math"/>
                                </a:rPr>
                                <m:t>𝑡</m:t>
                              </m:r>
                            </m:sub>
                          </m:sSub>
                          <m:r>
                            <a:rPr lang="en-US" sz="1600" b="0" i="1" smtClean="0">
                              <a:solidFill>
                                <a:schemeClr val="tx2"/>
                              </a:solidFill>
                              <a:latin typeface="Cambria Math"/>
                              <a:ea typeface="Cambria Math"/>
                            </a:rPr>
                            <m:t>−</m:t>
                          </m:r>
                          <m:box>
                            <m:boxPr>
                              <m:ctrlPr>
                                <a:rPr lang="en-US" sz="1600" i="1" smtClean="0">
                                  <a:solidFill>
                                    <a:schemeClr val="tx2"/>
                                  </a:solidFill>
                                  <a:latin typeface="Cambria Math"/>
                                  <a:ea typeface="Cambria Math"/>
                                </a:rPr>
                              </m:ctrlPr>
                            </m:boxPr>
                            <m:e>
                              <m:argPr>
                                <m:argSz m:val="-1"/>
                              </m:argPr>
                              <m:f>
                                <m:fPr>
                                  <m:ctrlPr>
                                    <a:rPr lang="en-US" sz="1600" i="1" smtClean="0">
                                      <a:solidFill>
                                        <a:schemeClr val="tx2"/>
                                      </a:solidFill>
                                      <a:latin typeface="Cambria Math"/>
                                      <a:ea typeface="Cambria Math"/>
                                    </a:rPr>
                                  </m:ctrlPr>
                                </m:fPr>
                                <m:num>
                                  <m:r>
                                    <m:rPr>
                                      <m:sty m:val="p"/>
                                    </m:rPr>
                                    <a:rPr lang="en-US" sz="1600" i="1">
                                      <a:solidFill>
                                        <a:schemeClr val="tx2"/>
                                      </a:solidFill>
                                      <a:latin typeface="Cambria Math"/>
                                      <a:ea typeface="Cambria Math"/>
                                    </a:rPr>
                                    <m:t>Φ</m:t>
                                  </m:r>
                                </m:num>
                                <m:den>
                                  <m:r>
                                    <a:rPr lang="en-US" sz="1600" i="1" smtClean="0">
                                      <a:solidFill>
                                        <a:schemeClr val="tx2"/>
                                      </a:solidFill>
                                      <a:latin typeface="Cambria Math"/>
                                      <a:ea typeface="Cambria Math"/>
                                    </a:rPr>
                                    <m:t>𝛾</m:t>
                                  </m:r>
                                </m:den>
                              </m:f>
                            </m:e>
                          </m:box>
                          <m:d>
                            <m:dPr>
                              <m:ctrlPr>
                                <a:rPr lang="en-US" sz="1600" i="1" smtClean="0">
                                  <a:solidFill>
                                    <a:schemeClr val="tx2"/>
                                  </a:solidFill>
                                  <a:latin typeface="Cambria Math"/>
                                  <a:ea typeface="Cambria Math"/>
                                </a:rPr>
                              </m:ctrlPr>
                            </m:dPr>
                            <m:e>
                              <m:sSub>
                                <m:sSubPr>
                                  <m:ctrlPr>
                                    <a:rPr lang="en-US" sz="1600" i="1" smtClean="0">
                                      <a:solidFill>
                                        <a:schemeClr val="tx2"/>
                                      </a:solidFill>
                                      <a:latin typeface="Cambria Math"/>
                                      <a:ea typeface="Cambria Math"/>
                                    </a:rPr>
                                  </m:ctrlPr>
                                </m:sSubPr>
                                <m:e>
                                  <m:r>
                                    <a:rPr lang="en-US" sz="1600" b="0" i="1" smtClean="0">
                                      <a:solidFill>
                                        <a:schemeClr val="tx2"/>
                                      </a:solidFill>
                                      <a:latin typeface="Cambria Math"/>
                                      <a:ea typeface="Cambria Math"/>
                                    </a:rPr>
                                    <m:t>𝑦</m:t>
                                  </m:r>
                                </m:e>
                                <m:sub>
                                  <m:r>
                                    <a:rPr lang="en-US" sz="1600" b="0" i="1" smtClean="0">
                                      <a:solidFill>
                                        <a:schemeClr val="tx2"/>
                                      </a:solidFill>
                                      <a:latin typeface="Cambria Math"/>
                                      <a:ea typeface="Cambria Math"/>
                                    </a:rPr>
                                    <m:t>𝑡</m:t>
                                  </m:r>
                                  <m:r>
                                    <a:rPr lang="en-US" sz="1600" b="0" i="1" smtClean="0">
                                      <a:solidFill>
                                        <a:schemeClr val="tx2"/>
                                      </a:solidFill>
                                      <a:latin typeface="Cambria Math"/>
                                      <a:ea typeface="Cambria Math"/>
                                    </a:rPr>
                                    <m:t>−1</m:t>
                                  </m:r>
                                </m:sub>
                              </m:sSub>
                              <m:r>
                                <a:rPr lang="en-US" sz="1600" b="0" i="1" smtClean="0">
                                  <a:solidFill>
                                    <a:schemeClr val="tx2"/>
                                  </a:solidFill>
                                  <a:latin typeface="Cambria Math"/>
                                  <a:ea typeface="Cambria Math"/>
                                </a:rPr>
                                <m:t>−</m:t>
                              </m:r>
                              <m:sSub>
                                <m:sSubPr>
                                  <m:ctrlPr>
                                    <a:rPr lang="en-US" sz="1600" b="0" i="1" smtClean="0">
                                      <a:solidFill>
                                        <a:schemeClr val="tx2"/>
                                      </a:solidFill>
                                      <a:latin typeface="Cambria Math"/>
                                      <a:ea typeface="Cambria Math"/>
                                    </a:rPr>
                                  </m:ctrlPr>
                                </m:sSubPr>
                                <m:e>
                                  <m:r>
                                    <a:rPr lang="en-US" sz="1600" b="0" i="1" smtClean="0">
                                      <a:solidFill>
                                        <a:schemeClr val="tx2"/>
                                      </a:solidFill>
                                      <a:latin typeface="Cambria Math"/>
                                      <a:ea typeface="Cambria Math"/>
                                    </a:rPr>
                                    <m:t>𝑔</m:t>
                                  </m:r>
                                </m:e>
                                <m:sub>
                                  <m:r>
                                    <a:rPr lang="en-US" sz="1600" b="0" i="1" smtClean="0">
                                      <a:solidFill>
                                        <a:schemeClr val="tx2"/>
                                      </a:solidFill>
                                      <a:latin typeface="Cambria Math"/>
                                      <a:ea typeface="Cambria Math"/>
                                    </a:rPr>
                                    <m:t>𝑡</m:t>
                                  </m:r>
                                  <m:r>
                                    <a:rPr lang="en-US" sz="1600" b="0" i="1" smtClean="0">
                                      <a:solidFill>
                                        <a:schemeClr val="tx2"/>
                                      </a:solidFill>
                                      <a:latin typeface="Cambria Math"/>
                                      <a:ea typeface="Cambria Math"/>
                                    </a:rPr>
                                    <m:t>−1</m:t>
                                  </m:r>
                                </m:sub>
                              </m:sSub>
                              <m:r>
                                <a:rPr lang="en-US" sz="1600" b="0" i="1" smtClean="0">
                                  <a:solidFill>
                                    <a:schemeClr val="tx2"/>
                                  </a:solidFill>
                                  <a:latin typeface="Cambria Math"/>
                                  <a:ea typeface="Cambria Math"/>
                                </a:rPr>
                                <m:t>−</m:t>
                              </m:r>
                              <m:sSub>
                                <m:sSubPr>
                                  <m:ctrlPr>
                                    <a:rPr lang="en-US" sz="1600" b="0" i="1" smtClean="0">
                                      <a:solidFill>
                                        <a:schemeClr val="tx2"/>
                                      </a:solidFill>
                                      <a:latin typeface="Cambria Math"/>
                                      <a:ea typeface="Cambria Math"/>
                                    </a:rPr>
                                  </m:ctrlPr>
                                </m:sSubPr>
                                <m:e>
                                  <m:r>
                                    <a:rPr lang="en-US" sz="1600" b="0" i="1" smtClean="0">
                                      <a:solidFill>
                                        <a:schemeClr val="tx2"/>
                                      </a:solidFill>
                                      <a:latin typeface="Cambria Math"/>
                                      <a:ea typeface="Cambria Math"/>
                                    </a:rPr>
                                    <m:t>𝑎</m:t>
                                  </m:r>
                                </m:e>
                                <m:sub>
                                  <m:r>
                                    <a:rPr lang="en-US" sz="1600" b="0" i="1" smtClean="0">
                                      <a:solidFill>
                                        <a:schemeClr val="tx2"/>
                                      </a:solidFill>
                                      <a:latin typeface="Cambria Math"/>
                                      <a:ea typeface="Cambria Math"/>
                                    </a:rPr>
                                    <m:t>𝑡</m:t>
                                  </m:r>
                                </m:sub>
                              </m:sSub>
                            </m:e>
                          </m:d>
                        </m:e>
                      </m:d>
                      <m:r>
                        <a:rPr lang="en-US" sz="1600" b="0" i="1" smtClean="0">
                          <a:solidFill>
                            <a:schemeClr val="tx2"/>
                          </a:solidFill>
                          <a:latin typeface="Cambria Math"/>
                          <a:ea typeface="Cambria Math"/>
                        </a:rPr>
                        <m:t>+</m:t>
                      </m:r>
                      <m:sSub>
                        <m:sSubPr>
                          <m:ctrlPr>
                            <a:rPr lang="en-US" sz="1600" b="0" i="1" smtClean="0">
                              <a:solidFill>
                                <a:schemeClr val="tx2"/>
                              </a:solidFill>
                              <a:latin typeface="Cambria Math"/>
                              <a:ea typeface="Cambria Math"/>
                            </a:rPr>
                          </m:ctrlPr>
                        </m:sSubPr>
                        <m:e>
                          <m:r>
                            <a:rPr lang="en-US" sz="1600" b="0" i="1" smtClean="0">
                              <a:solidFill>
                                <a:schemeClr val="tx2"/>
                              </a:solidFill>
                              <a:latin typeface="Cambria Math"/>
                              <a:ea typeface="Cambria Math"/>
                            </a:rPr>
                            <m:t>𝜇</m:t>
                          </m:r>
                        </m:e>
                        <m:sub>
                          <m:r>
                            <a:rPr lang="en-US" sz="1600" b="0" i="1" smtClean="0">
                              <a:solidFill>
                                <a:schemeClr val="tx2"/>
                              </a:solidFill>
                              <a:latin typeface="Cambria Math"/>
                              <a:ea typeface="Cambria Math"/>
                            </a:rPr>
                            <m:t>𝑡</m:t>
                          </m:r>
                        </m:sub>
                      </m:sSub>
                    </m:oMath>
                  </m:oMathPara>
                </a14:m>
                <a:endParaRPr lang="en-US" sz="1600" dirty="0">
                  <a:solidFill>
                    <a:schemeClr val="tx2"/>
                  </a:solidFill>
                </a:endParaRPr>
              </a:p>
              <a:p>
                <a:r>
                  <a:rPr lang="en-US" sz="1800" dirty="0">
                    <a:solidFill>
                      <a:schemeClr val="tx2"/>
                    </a:solidFill>
                  </a:rPr>
                  <a:t>Monetary Policy Rule</a:t>
                </a:r>
              </a:p>
              <a:p>
                <a:pPr marL="0" indent="0">
                  <a:buNone/>
                </a:pPr>
                <a14:m>
                  <m:oMathPara xmlns:m="http://schemas.openxmlformats.org/officeDocument/2006/math">
                    <m:oMathParaPr>
                      <m:jc m:val="centerGroup"/>
                    </m:oMathParaPr>
                    <m:oMath xmlns:m="http://schemas.openxmlformats.org/officeDocument/2006/math">
                      <m:sSub>
                        <m:sSubPr>
                          <m:ctrlPr>
                            <a:rPr lang="en-US" sz="1800" i="1" smtClean="0">
                              <a:solidFill>
                                <a:schemeClr val="tx2"/>
                              </a:solidFill>
                              <a:latin typeface="Cambria Math"/>
                            </a:rPr>
                          </m:ctrlPr>
                        </m:sSubPr>
                        <m:e>
                          <m:r>
                            <a:rPr lang="es-MX" sz="1800" b="0" i="1" smtClean="0">
                              <a:solidFill>
                                <a:schemeClr val="tx2"/>
                              </a:solidFill>
                              <a:latin typeface="Cambria Math"/>
                            </a:rPr>
                            <m:t>𝑅</m:t>
                          </m:r>
                        </m:e>
                        <m:sub>
                          <m:r>
                            <a:rPr lang="es-MX" sz="1800" b="0" i="1" smtClean="0">
                              <a:solidFill>
                                <a:schemeClr val="tx2"/>
                              </a:solidFill>
                              <a:latin typeface="Cambria Math"/>
                            </a:rPr>
                            <m:t>𝑡</m:t>
                          </m:r>
                        </m:sub>
                      </m:sSub>
                      <m:r>
                        <a:rPr lang="en-US" sz="1800" i="1">
                          <a:solidFill>
                            <a:schemeClr val="tx2"/>
                          </a:solidFill>
                          <a:latin typeface="Cambria Math"/>
                        </a:rPr>
                        <m:t>=</m:t>
                      </m:r>
                      <m:sSub>
                        <m:sSubPr>
                          <m:ctrlPr>
                            <a:rPr lang="en-US" sz="1800" i="1" smtClean="0">
                              <a:solidFill>
                                <a:schemeClr val="tx2"/>
                              </a:solidFill>
                              <a:latin typeface="Cambria Math"/>
                            </a:rPr>
                          </m:ctrlPr>
                        </m:sSubPr>
                        <m:e>
                          <m:r>
                            <a:rPr lang="en-US" sz="1800" i="1" smtClean="0">
                              <a:solidFill>
                                <a:schemeClr val="tx2"/>
                              </a:solidFill>
                              <a:latin typeface="Cambria Math"/>
                              <a:ea typeface="Cambria Math"/>
                            </a:rPr>
                            <m:t>𝜌</m:t>
                          </m:r>
                        </m:e>
                        <m:sub>
                          <m:r>
                            <a:rPr lang="es-MX" sz="1800" b="0" i="1" smtClean="0">
                              <a:solidFill>
                                <a:schemeClr val="tx2"/>
                              </a:solidFill>
                              <a:latin typeface="Cambria Math"/>
                            </a:rPr>
                            <m:t>𝑅</m:t>
                          </m:r>
                          <m:r>
                            <a:rPr lang="es-MX" sz="1800" b="0" i="1" smtClean="0">
                              <a:solidFill>
                                <a:schemeClr val="tx2"/>
                              </a:solidFill>
                              <a:latin typeface="Cambria Math"/>
                            </a:rPr>
                            <m:t>,</m:t>
                          </m:r>
                          <m:sSubSup>
                            <m:sSubSupPr>
                              <m:ctrlPr>
                                <a:rPr lang="es-MX" sz="1800" b="0" i="1" smtClean="0">
                                  <a:solidFill>
                                    <a:schemeClr val="tx2"/>
                                  </a:solidFill>
                                  <a:latin typeface="Cambria Math"/>
                                </a:rPr>
                              </m:ctrlPr>
                            </m:sSubSupPr>
                            <m:e>
                              <m:r>
                                <a:rPr lang="es-MX" sz="1800" b="0" i="1" smtClean="0">
                                  <a:solidFill>
                                    <a:schemeClr val="tx2"/>
                                  </a:solidFill>
                                  <a:latin typeface="Cambria Math"/>
                                  <a:ea typeface="Cambria Math"/>
                                </a:rPr>
                                <m:t>𝜉</m:t>
                              </m:r>
                            </m:e>
                            <m:sub>
                              <m:r>
                                <a:rPr lang="es-MX" sz="1800" b="0" i="1" smtClean="0">
                                  <a:solidFill>
                                    <a:schemeClr val="tx2"/>
                                  </a:solidFill>
                                  <a:latin typeface="Cambria Math"/>
                                </a:rPr>
                                <m:t>𝑡</m:t>
                              </m:r>
                            </m:sub>
                            <m:sup>
                              <m:r>
                                <a:rPr lang="es-MX" sz="1800" b="0" i="1" smtClean="0">
                                  <a:solidFill>
                                    <a:schemeClr val="tx2"/>
                                  </a:solidFill>
                                  <a:latin typeface="Cambria Math"/>
                                </a:rPr>
                                <m:t>𝑠𝑝</m:t>
                              </m:r>
                            </m:sup>
                          </m:sSubSup>
                        </m:sub>
                      </m:sSub>
                      <m:sSub>
                        <m:sSubPr>
                          <m:ctrlPr>
                            <a:rPr lang="en-US" sz="1800" i="1" smtClean="0">
                              <a:solidFill>
                                <a:schemeClr val="tx2"/>
                              </a:solidFill>
                              <a:latin typeface="Cambria Math"/>
                            </a:rPr>
                          </m:ctrlPr>
                        </m:sSubPr>
                        <m:e>
                          <m:r>
                            <a:rPr lang="es-MX" sz="1800" b="0" i="1" smtClean="0">
                              <a:solidFill>
                                <a:schemeClr val="tx2"/>
                              </a:solidFill>
                              <a:latin typeface="Cambria Math"/>
                            </a:rPr>
                            <m:t>𝑅</m:t>
                          </m:r>
                        </m:e>
                        <m:sub>
                          <m:r>
                            <a:rPr lang="es-MX" sz="1800" b="0" i="1" smtClean="0">
                              <a:solidFill>
                                <a:schemeClr val="tx2"/>
                              </a:solidFill>
                              <a:latin typeface="Cambria Math"/>
                            </a:rPr>
                            <m:t>𝑡</m:t>
                          </m:r>
                          <m:r>
                            <a:rPr lang="es-MX" sz="1800" b="0" i="1" smtClean="0">
                              <a:solidFill>
                                <a:schemeClr val="tx2"/>
                              </a:solidFill>
                              <a:latin typeface="Cambria Math"/>
                            </a:rPr>
                            <m:t>−1</m:t>
                          </m:r>
                        </m:sub>
                      </m:sSub>
                      <m:r>
                        <a:rPr lang="es-MX" sz="1800" b="0" i="1" smtClean="0">
                          <a:solidFill>
                            <a:schemeClr val="tx2"/>
                          </a:solidFill>
                          <a:latin typeface="Cambria Math"/>
                        </a:rPr>
                        <m:t>+</m:t>
                      </m:r>
                      <m:d>
                        <m:dPr>
                          <m:ctrlPr>
                            <a:rPr lang="es-MX" sz="1800" b="0" i="1" smtClean="0">
                              <a:solidFill>
                                <a:schemeClr val="tx2"/>
                              </a:solidFill>
                              <a:latin typeface="Cambria Math"/>
                            </a:rPr>
                          </m:ctrlPr>
                        </m:dPr>
                        <m:e>
                          <m:r>
                            <a:rPr lang="es-MX" sz="1800" b="0" i="1" smtClean="0">
                              <a:solidFill>
                                <a:schemeClr val="tx2"/>
                              </a:solidFill>
                              <a:latin typeface="Cambria Math"/>
                            </a:rPr>
                            <m:t>1−</m:t>
                          </m:r>
                          <m:sSub>
                            <m:sSubPr>
                              <m:ctrlPr>
                                <a:rPr lang="en-US" sz="1800" i="1">
                                  <a:solidFill>
                                    <a:schemeClr val="tx2"/>
                                  </a:solidFill>
                                  <a:latin typeface="Cambria Math"/>
                                </a:rPr>
                              </m:ctrlPr>
                            </m:sSubPr>
                            <m:e>
                              <m:r>
                                <a:rPr lang="en-US" sz="1800" i="1">
                                  <a:solidFill>
                                    <a:schemeClr val="tx2"/>
                                  </a:solidFill>
                                  <a:latin typeface="Cambria Math"/>
                                  <a:ea typeface="Cambria Math"/>
                                </a:rPr>
                                <m:t>𝜌</m:t>
                              </m:r>
                            </m:e>
                            <m:sub>
                              <m:r>
                                <a:rPr lang="es-MX" sz="1800" i="1">
                                  <a:solidFill>
                                    <a:schemeClr val="tx2"/>
                                  </a:solidFill>
                                  <a:latin typeface="Cambria Math"/>
                                </a:rPr>
                                <m:t>𝑅</m:t>
                              </m:r>
                              <m:r>
                                <a:rPr lang="es-MX" sz="1800" i="1">
                                  <a:solidFill>
                                    <a:schemeClr val="tx2"/>
                                  </a:solidFill>
                                  <a:latin typeface="Cambria Math"/>
                                </a:rPr>
                                <m:t>,</m:t>
                              </m:r>
                              <m:sSubSup>
                                <m:sSubSupPr>
                                  <m:ctrlPr>
                                    <a:rPr lang="es-MX" sz="1800" i="1">
                                      <a:solidFill>
                                        <a:schemeClr val="tx2"/>
                                      </a:solidFill>
                                      <a:latin typeface="Cambria Math"/>
                                    </a:rPr>
                                  </m:ctrlPr>
                                </m:sSubSupPr>
                                <m:e>
                                  <m:r>
                                    <a:rPr lang="es-MX" sz="1800" i="1">
                                      <a:solidFill>
                                        <a:schemeClr val="tx2"/>
                                      </a:solidFill>
                                      <a:latin typeface="Cambria Math"/>
                                      <a:ea typeface="Cambria Math"/>
                                    </a:rPr>
                                    <m:t>𝜉</m:t>
                                  </m:r>
                                </m:e>
                                <m:sub>
                                  <m:r>
                                    <a:rPr lang="es-MX" sz="1800" i="1">
                                      <a:solidFill>
                                        <a:schemeClr val="tx2"/>
                                      </a:solidFill>
                                      <a:latin typeface="Cambria Math"/>
                                    </a:rPr>
                                    <m:t>𝑡</m:t>
                                  </m:r>
                                </m:sub>
                                <m:sup>
                                  <m:r>
                                    <a:rPr lang="es-MX" sz="1800" i="1">
                                      <a:solidFill>
                                        <a:schemeClr val="tx2"/>
                                      </a:solidFill>
                                      <a:latin typeface="Cambria Math"/>
                                    </a:rPr>
                                    <m:t>𝑠𝑝</m:t>
                                  </m:r>
                                </m:sup>
                              </m:sSubSup>
                            </m:sub>
                          </m:sSub>
                        </m:e>
                      </m:d>
                      <m:d>
                        <m:dPr>
                          <m:begChr m:val="["/>
                          <m:endChr m:val="]"/>
                          <m:ctrlPr>
                            <a:rPr lang="es-MX" sz="1800" b="0" i="1" smtClean="0">
                              <a:solidFill>
                                <a:schemeClr val="tx2"/>
                              </a:solidFill>
                              <a:latin typeface="Cambria Math"/>
                            </a:rPr>
                          </m:ctrlPr>
                        </m:dPr>
                        <m:e>
                          <m:sSub>
                            <m:sSubPr>
                              <m:ctrlPr>
                                <a:rPr lang="en-US" sz="1800" i="1" smtClean="0">
                                  <a:solidFill>
                                    <a:srgbClr val="FFC000"/>
                                  </a:solidFill>
                                  <a:latin typeface="Cambria Math"/>
                                </a:rPr>
                              </m:ctrlPr>
                            </m:sSubPr>
                            <m:e>
                              <m:r>
                                <a:rPr lang="en-US" sz="1800" i="1" smtClean="0">
                                  <a:solidFill>
                                    <a:srgbClr val="FFC000"/>
                                  </a:solidFill>
                                  <a:latin typeface="Cambria Math"/>
                                  <a:ea typeface="Cambria Math"/>
                                </a:rPr>
                                <m:t>𝜓</m:t>
                              </m:r>
                            </m:e>
                            <m:sub>
                              <m:r>
                                <a:rPr lang="en-US" sz="1800" i="1" smtClean="0">
                                  <a:solidFill>
                                    <a:srgbClr val="FFC000"/>
                                  </a:solidFill>
                                  <a:latin typeface="Cambria Math"/>
                                  <a:ea typeface="Cambria Math"/>
                                </a:rPr>
                                <m:t>𝜋</m:t>
                              </m:r>
                              <m:r>
                                <a:rPr lang="es-MX" sz="1800" i="1">
                                  <a:solidFill>
                                    <a:srgbClr val="FFC000"/>
                                  </a:solidFill>
                                  <a:latin typeface="Cambria Math"/>
                                </a:rPr>
                                <m:t>,</m:t>
                              </m:r>
                              <m:sSubSup>
                                <m:sSubSupPr>
                                  <m:ctrlPr>
                                    <a:rPr lang="es-MX" sz="1800" i="1">
                                      <a:solidFill>
                                        <a:srgbClr val="FFC000"/>
                                      </a:solidFill>
                                      <a:latin typeface="Cambria Math"/>
                                    </a:rPr>
                                  </m:ctrlPr>
                                </m:sSubSupPr>
                                <m:e>
                                  <m:r>
                                    <a:rPr lang="es-MX" sz="1800" i="1">
                                      <a:solidFill>
                                        <a:srgbClr val="FFC000"/>
                                      </a:solidFill>
                                      <a:latin typeface="Cambria Math"/>
                                      <a:ea typeface="Cambria Math"/>
                                    </a:rPr>
                                    <m:t>𝜉</m:t>
                                  </m:r>
                                </m:e>
                                <m:sub>
                                  <m:r>
                                    <a:rPr lang="es-MX" sz="1800" i="1">
                                      <a:solidFill>
                                        <a:srgbClr val="FFC000"/>
                                      </a:solidFill>
                                      <a:latin typeface="Cambria Math"/>
                                    </a:rPr>
                                    <m:t>𝑡</m:t>
                                  </m:r>
                                </m:sub>
                                <m:sup>
                                  <m:r>
                                    <a:rPr lang="es-MX" sz="1800" i="1">
                                      <a:solidFill>
                                        <a:srgbClr val="FFC000"/>
                                      </a:solidFill>
                                      <a:latin typeface="Cambria Math"/>
                                    </a:rPr>
                                    <m:t>𝑠𝑝</m:t>
                                  </m:r>
                                </m:sup>
                              </m:sSubSup>
                            </m:sub>
                          </m:sSub>
                          <m:sSub>
                            <m:sSubPr>
                              <m:ctrlPr>
                                <a:rPr lang="en-US" sz="1800" i="1">
                                  <a:solidFill>
                                    <a:schemeClr val="tx2"/>
                                  </a:solidFill>
                                  <a:latin typeface="Cambria Math"/>
                                  <a:ea typeface="Cambria Math"/>
                                </a:rPr>
                              </m:ctrlPr>
                            </m:sSubPr>
                            <m:e>
                              <m:r>
                                <a:rPr lang="en-US" sz="1800" i="1">
                                  <a:solidFill>
                                    <a:schemeClr val="tx2"/>
                                  </a:solidFill>
                                  <a:latin typeface="Cambria Math"/>
                                  <a:ea typeface="Cambria Math"/>
                                </a:rPr>
                                <m:t>𝜋</m:t>
                              </m:r>
                            </m:e>
                            <m:sub>
                              <m:r>
                                <a:rPr lang="en-US" sz="1800" i="1">
                                  <a:solidFill>
                                    <a:schemeClr val="tx2"/>
                                  </a:solidFill>
                                  <a:latin typeface="Cambria Math"/>
                                  <a:ea typeface="Cambria Math"/>
                                </a:rPr>
                                <m:t>𝑡</m:t>
                              </m:r>
                            </m:sub>
                          </m:sSub>
                          <m:r>
                            <a:rPr lang="es-MX" sz="1800" b="0" i="1" smtClean="0">
                              <a:solidFill>
                                <a:schemeClr val="tx2"/>
                              </a:solidFill>
                              <a:latin typeface="Cambria Math"/>
                              <a:ea typeface="Cambria Math"/>
                            </a:rPr>
                            <m:t>+</m:t>
                          </m:r>
                          <m:sSub>
                            <m:sSubPr>
                              <m:ctrlPr>
                                <a:rPr lang="en-US" sz="1800" i="1">
                                  <a:solidFill>
                                    <a:schemeClr val="tx2"/>
                                  </a:solidFill>
                                  <a:latin typeface="Cambria Math"/>
                                </a:rPr>
                              </m:ctrlPr>
                            </m:sSubPr>
                            <m:e>
                              <m:r>
                                <a:rPr lang="en-US" sz="1800" i="1">
                                  <a:solidFill>
                                    <a:schemeClr val="tx2"/>
                                  </a:solidFill>
                                  <a:latin typeface="Cambria Math"/>
                                  <a:ea typeface="Cambria Math"/>
                                </a:rPr>
                                <m:t>𝜓</m:t>
                              </m:r>
                            </m:e>
                            <m:sub>
                              <m:r>
                                <a:rPr lang="es-MX" sz="1800" b="0" i="1" smtClean="0">
                                  <a:solidFill>
                                    <a:schemeClr val="tx2"/>
                                  </a:solidFill>
                                  <a:latin typeface="Cambria Math"/>
                                  <a:ea typeface="Cambria Math"/>
                                </a:rPr>
                                <m:t>𝑦</m:t>
                              </m:r>
                              <m:r>
                                <a:rPr lang="es-MX" sz="1800" i="1">
                                  <a:solidFill>
                                    <a:schemeClr val="tx2"/>
                                  </a:solidFill>
                                  <a:latin typeface="Cambria Math"/>
                                </a:rPr>
                                <m:t>,</m:t>
                              </m:r>
                              <m:sSubSup>
                                <m:sSubSupPr>
                                  <m:ctrlPr>
                                    <a:rPr lang="es-MX" sz="1800" i="1">
                                      <a:solidFill>
                                        <a:schemeClr val="tx2"/>
                                      </a:solidFill>
                                      <a:latin typeface="Cambria Math"/>
                                    </a:rPr>
                                  </m:ctrlPr>
                                </m:sSubSupPr>
                                <m:e>
                                  <m:r>
                                    <a:rPr lang="es-MX" sz="1800" i="1">
                                      <a:solidFill>
                                        <a:schemeClr val="tx2"/>
                                      </a:solidFill>
                                      <a:latin typeface="Cambria Math"/>
                                      <a:ea typeface="Cambria Math"/>
                                    </a:rPr>
                                    <m:t>𝜉</m:t>
                                  </m:r>
                                </m:e>
                                <m:sub>
                                  <m:r>
                                    <a:rPr lang="es-MX" sz="1800" i="1">
                                      <a:solidFill>
                                        <a:schemeClr val="tx2"/>
                                      </a:solidFill>
                                      <a:latin typeface="Cambria Math"/>
                                    </a:rPr>
                                    <m:t>𝑡</m:t>
                                  </m:r>
                                </m:sub>
                                <m:sup>
                                  <m:r>
                                    <a:rPr lang="es-MX" sz="1800" i="1">
                                      <a:solidFill>
                                        <a:schemeClr val="tx2"/>
                                      </a:solidFill>
                                      <a:latin typeface="Cambria Math"/>
                                    </a:rPr>
                                    <m:t>𝑠𝑝</m:t>
                                  </m:r>
                                </m:sup>
                              </m:sSubSup>
                            </m:sub>
                          </m:sSub>
                          <m:d>
                            <m:dPr>
                              <m:ctrlPr>
                                <a:rPr lang="es-MX" sz="1800" i="1" smtClean="0">
                                  <a:solidFill>
                                    <a:schemeClr val="tx2"/>
                                  </a:solidFill>
                                  <a:latin typeface="Cambria Math"/>
                                </a:rPr>
                              </m:ctrlPr>
                            </m:dPr>
                            <m:e>
                              <m:sSub>
                                <m:sSubPr>
                                  <m:ctrlPr>
                                    <a:rPr lang="en-US" sz="1800" i="1">
                                      <a:solidFill>
                                        <a:schemeClr val="tx2"/>
                                      </a:solidFill>
                                      <a:latin typeface="Cambria Math"/>
                                      <a:ea typeface="Cambria Math"/>
                                    </a:rPr>
                                  </m:ctrlPr>
                                </m:sSubPr>
                                <m:e>
                                  <m:r>
                                    <a:rPr lang="es-MX" sz="1800" b="0" i="1" smtClean="0">
                                      <a:solidFill>
                                        <a:schemeClr val="tx2"/>
                                      </a:solidFill>
                                      <a:latin typeface="Cambria Math"/>
                                      <a:ea typeface="Cambria Math"/>
                                    </a:rPr>
                                    <m:t>𝑦</m:t>
                                  </m:r>
                                </m:e>
                                <m:sub>
                                  <m:r>
                                    <a:rPr lang="en-US" sz="1800" i="1">
                                      <a:solidFill>
                                        <a:schemeClr val="tx2"/>
                                      </a:solidFill>
                                      <a:latin typeface="Cambria Math"/>
                                      <a:ea typeface="Cambria Math"/>
                                    </a:rPr>
                                    <m:t>𝑡</m:t>
                                  </m:r>
                                </m:sub>
                              </m:sSub>
                              <m:r>
                                <a:rPr lang="es-MX" sz="1800" b="0" i="1" smtClean="0">
                                  <a:solidFill>
                                    <a:schemeClr val="tx2"/>
                                  </a:solidFill>
                                  <a:latin typeface="Cambria Math"/>
                                  <a:ea typeface="Cambria Math"/>
                                </a:rPr>
                                <m:t>−</m:t>
                              </m:r>
                              <m:sSubSup>
                                <m:sSubSupPr>
                                  <m:ctrlPr>
                                    <a:rPr lang="es-MX" sz="1800" b="0" i="1" smtClean="0">
                                      <a:solidFill>
                                        <a:schemeClr val="tx2"/>
                                      </a:solidFill>
                                      <a:latin typeface="Cambria Math"/>
                                      <a:ea typeface="Cambria Math"/>
                                    </a:rPr>
                                  </m:ctrlPr>
                                </m:sSubSupPr>
                                <m:e>
                                  <m:r>
                                    <a:rPr lang="es-MX" sz="1800" b="0" i="1" smtClean="0">
                                      <a:solidFill>
                                        <a:schemeClr val="tx2"/>
                                      </a:solidFill>
                                      <a:latin typeface="Cambria Math"/>
                                      <a:ea typeface="Cambria Math"/>
                                    </a:rPr>
                                    <m:t>𝑦</m:t>
                                  </m:r>
                                </m:e>
                                <m:sub>
                                  <m:r>
                                    <a:rPr lang="es-MX" sz="1800" b="0" i="1" smtClean="0">
                                      <a:solidFill>
                                        <a:schemeClr val="tx2"/>
                                      </a:solidFill>
                                      <a:latin typeface="Cambria Math"/>
                                      <a:ea typeface="Cambria Math"/>
                                    </a:rPr>
                                    <m:t>𝑡</m:t>
                                  </m:r>
                                </m:sub>
                                <m:sup>
                                  <m:r>
                                    <a:rPr lang="es-MX" sz="1800" b="0" i="1" smtClean="0">
                                      <a:solidFill>
                                        <a:schemeClr val="tx2"/>
                                      </a:solidFill>
                                      <a:latin typeface="Cambria Math"/>
                                      <a:ea typeface="Cambria Math"/>
                                    </a:rPr>
                                    <m:t>𝑛</m:t>
                                  </m:r>
                                </m:sup>
                              </m:sSubSup>
                            </m:e>
                          </m:d>
                        </m:e>
                      </m:d>
                      <m:r>
                        <a:rPr lang="es-MX" sz="1800" b="0" i="1" smtClean="0">
                          <a:solidFill>
                            <a:schemeClr val="tx2"/>
                          </a:solidFill>
                          <a:latin typeface="Cambria Math"/>
                        </a:rPr>
                        <m:t>+</m:t>
                      </m:r>
                      <m:sSub>
                        <m:sSubPr>
                          <m:ctrlPr>
                            <a:rPr lang="en-US" sz="1800" i="1">
                              <a:solidFill>
                                <a:schemeClr val="tx2"/>
                              </a:solidFill>
                              <a:latin typeface="Cambria Math"/>
                            </a:rPr>
                          </m:ctrlPr>
                        </m:sSubPr>
                        <m:e>
                          <m:r>
                            <a:rPr lang="en-US" sz="1800" i="1" smtClean="0">
                              <a:solidFill>
                                <a:schemeClr val="tx2"/>
                              </a:solidFill>
                              <a:latin typeface="Cambria Math"/>
                              <a:ea typeface="Cambria Math"/>
                            </a:rPr>
                            <m:t>𝜎</m:t>
                          </m:r>
                        </m:e>
                        <m:sub>
                          <m:r>
                            <a:rPr lang="es-MX" sz="1800" i="1">
                              <a:solidFill>
                                <a:schemeClr val="tx2"/>
                              </a:solidFill>
                              <a:latin typeface="Cambria Math"/>
                            </a:rPr>
                            <m:t>𝑅</m:t>
                          </m:r>
                          <m:r>
                            <a:rPr lang="es-MX" sz="1800" i="1">
                              <a:solidFill>
                                <a:schemeClr val="tx2"/>
                              </a:solidFill>
                              <a:latin typeface="Cambria Math"/>
                            </a:rPr>
                            <m:t>,</m:t>
                          </m:r>
                          <m:sSubSup>
                            <m:sSubSupPr>
                              <m:ctrlPr>
                                <a:rPr lang="es-MX" sz="1800" i="1">
                                  <a:solidFill>
                                    <a:schemeClr val="tx2"/>
                                  </a:solidFill>
                                  <a:latin typeface="Cambria Math"/>
                                </a:rPr>
                              </m:ctrlPr>
                            </m:sSubSupPr>
                            <m:e>
                              <m:r>
                                <a:rPr lang="es-MX" sz="1800" i="1">
                                  <a:solidFill>
                                    <a:schemeClr val="tx2"/>
                                  </a:solidFill>
                                  <a:latin typeface="Cambria Math"/>
                                  <a:ea typeface="Cambria Math"/>
                                </a:rPr>
                                <m:t>𝜉</m:t>
                              </m:r>
                            </m:e>
                            <m:sub>
                              <m:r>
                                <a:rPr lang="es-MX" sz="1800" i="1">
                                  <a:solidFill>
                                    <a:schemeClr val="tx2"/>
                                  </a:solidFill>
                                  <a:latin typeface="Cambria Math"/>
                                </a:rPr>
                                <m:t>𝑡</m:t>
                              </m:r>
                            </m:sub>
                            <m:sup>
                              <m:r>
                                <a:rPr lang="es-MX" sz="1800" b="0" i="1" smtClean="0">
                                  <a:solidFill>
                                    <a:schemeClr val="tx2"/>
                                  </a:solidFill>
                                  <a:latin typeface="Cambria Math"/>
                                </a:rPr>
                                <m:t>𝑣𝑜</m:t>
                              </m:r>
                            </m:sup>
                          </m:sSubSup>
                        </m:sub>
                      </m:sSub>
                      <m:sSub>
                        <m:sSubPr>
                          <m:ctrlPr>
                            <a:rPr lang="en-US" sz="1800" i="1">
                              <a:solidFill>
                                <a:schemeClr val="tx2"/>
                              </a:solidFill>
                              <a:latin typeface="Cambria Math"/>
                            </a:rPr>
                          </m:ctrlPr>
                        </m:sSubPr>
                        <m:e>
                          <m:r>
                            <a:rPr lang="en-US" sz="1800" i="1" smtClean="0">
                              <a:solidFill>
                                <a:schemeClr val="tx2"/>
                              </a:solidFill>
                              <a:latin typeface="Cambria Math"/>
                              <a:ea typeface="Cambria Math"/>
                            </a:rPr>
                            <m:t>𝜖</m:t>
                          </m:r>
                        </m:e>
                        <m:sub>
                          <m:r>
                            <a:rPr lang="es-MX" sz="1800" b="0" i="1" smtClean="0">
                              <a:solidFill>
                                <a:schemeClr val="tx2"/>
                              </a:solidFill>
                              <a:latin typeface="Cambria Math"/>
                            </a:rPr>
                            <m:t>𝑅</m:t>
                          </m:r>
                          <m:r>
                            <a:rPr lang="es-MX" sz="1800" b="0" i="1" smtClean="0">
                              <a:solidFill>
                                <a:schemeClr val="tx2"/>
                              </a:solidFill>
                              <a:latin typeface="Cambria Math"/>
                            </a:rPr>
                            <m:t>,</m:t>
                          </m:r>
                          <m:r>
                            <a:rPr lang="es-MX" sz="1800" i="1">
                              <a:solidFill>
                                <a:schemeClr val="tx2"/>
                              </a:solidFill>
                              <a:latin typeface="Cambria Math"/>
                            </a:rPr>
                            <m:t>𝑡</m:t>
                          </m:r>
                        </m:sub>
                      </m:sSub>
                    </m:oMath>
                  </m:oMathPara>
                </a14:m>
                <a:endParaRPr lang="en-US" sz="1800" dirty="0">
                  <a:solidFill>
                    <a:schemeClr val="tx2"/>
                  </a:solidFill>
                </a:endParaRPr>
              </a:p>
              <a:p>
                <a:r>
                  <a:rPr lang="en-US" sz="1800" dirty="0">
                    <a:solidFill>
                      <a:schemeClr val="tx2"/>
                    </a:solidFill>
                  </a:rPr>
                  <a:t>Fiscal Rule</a:t>
                </a:r>
              </a:p>
              <a:p>
                <a:pPr marL="0" indent="0">
                  <a:buNone/>
                </a:pPr>
                <a14:m>
                  <m:oMathPara xmlns:m="http://schemas.openxmlformats.org/officeDocument/2006/math">
                    <m:oMathParaPr>
                      <m:jc m:val="centerGroup"/>
                    </m:oMathParaPr>
                    <m:oMath xmlns:m="http://schemas.openxmlformats.org/officeDocument/2006/math">
                      <m:sSubSup>
                        <m:sSubSupPr>
                          <m:ctrlPr>
                            <a:rPr lang="en-US" sz="1800" i="1" smtClean="0">
                              <a:solidFill>
                                <a:schemeClr val="tx2"/>
                              </a:solidFill>
                              <a:latin typeface="Cambria Math"/>
                            </a:rPr>
                          </m:ctrlPr>
                        </m:sSubSupPr>
                        <m:e>
                          <m:acc>
                            <m:accPr>
                              <m:chr m:val="̃"/>
                              <m:ctrlPr>
                                <a:rPr lang="en-US" sz="1800" i="1" smtClean="0">
                                  <a:solidFill>
                                    <a:schemeClr val="tx2"/>
                                  </a:solidFill>
                                  <a:latin typeface="Cambria Math"/>
                                </a:rPr>
                              </m:ctrlPr>
                            </m:accPr>
                            <m:e>
                              <m:r>
                                <a:rPr lang="en-US" sz="1800" i="1" smtClean="0">
                                  <a:solidFill>
                                    <a:schemeClr val="tx2"/>
                                  </a:solidFill>
                                  <a:latin typeface="Cambria Math" panose="02040503050406030204" pitchFamily="18" charset="0"/>
                                  <a:ea typeface="Cambria Math" panose="02040503050406030204" pitchFamily="18" charset="0"/>
                                </a:rPr>
                                <m:t>𝜏</m:t>
                              </m:r>
                            </m:e>
                          </m:acc>
                        </m:e>
                        <m:sub>
                          <m:r>
                            <a:rPr lang="es-MX" sz="1800" b="0" i="1" smtClean="0">
                              <a:solidFill>
                                <a:schemeClr val="tx2"/>
                              </a:solidFill>
                              <a:latin typeface="Cambria Math" panose="02040503050406030204" pitchFamily="18" charset="0"/>
                            </a:rPr>
                            <m:t>𝑡</m:t>
                          </m:r>
                        </m:sub>
                        <m:sup>
                          <m:r>
                            <a:rPr lang="es-MX" sz="1800" b="0" i="1" smtClean="0">
                              <a:solidFill>
                                <a:schemeClr val="tx2"/>
                              </a:solidFill>
                              <a:latin typeface="Cambria Math" panose="02040503050406030204" pitchFamily="18" charset="0"/>
                            </a:rPr>
                            <m:t>𝑡𝑎𝑥</m:t>
                          </m:r>
                        </m:sup>
                      </m:sSubSup>
                      <m:r>
                        <a:rPr lang="en-US" sz="1800" i="1">
                          <a:solidFill>
                            <a:schemeClr val="tx2"/>
                          </a:solidFill>
                          <a:latin typeface="Cambria Math"/>
                        </a:rPr>
                        <m:t>=</m:t>
                      </m:r>
                      <m:sSub>
                        <m:sSubPr>
                          <m:ctrlPr>
                            <a:rPr lang="en-US" sz="1800" i="1">
                              <a:solidFill>
                                <a:schemeClr val="tx2"/>
                              </a:solidFill>
                              <a:latin typeface="Cambria Math"/>
                            </a:rPr>
                          </m:ctrlPr>
                        </m:sSubPr>
                        <m:e>
                          <m:r>
                            <a:rPr lang="en-US" sz="1800" i="1">
                              <a:solidFill>
                                <a:schemeClr val="tx2"/>
                              </a:solidFill>
                              <a:latin typeface="Cambria Math"/>
                              <a:ea typeface="Cambria Math"/>
                            </a:rPr>
                            <m:t>𝜌</m:t>
                          </m:r>
                        </m:e>
                        <m:sub>
                          <m:sSup>
                            <m:sSupPr>
                              <m:ctrlPr>
                                <a:rPr lang="en-US" sz="1800" i="1" smtClean="0">
                                  <a:solidFill>
                                    <a:schemeClr val="tx2"/>
                                  </a:solidFill>
                                  <a:latin typeface="Cambria Math"/>
                                  <a:ea typeface="Cambria Math"/>
                                </a:rPr>
                              </m:ctrlPr>
                            </m:sSupPr>
                            <m:e>
                              <m:r>
                                <a:rPr lang="en-US" sz="1800" i="1">
                                  <a:solidFill>
                                    <a:schemeClr val="tx2"/>
                                  </a:solidFill>
                                  <a:latin typeface="Cambria Math"/>
                                  <a:ea typeface="Cambria Math"/>
                                </a:rPr>
                                <m:t>𝜏</m:t>
                              </m:r>
                            </m:e>
                            <m:sup>
                              <m:r>
                                <a:rPr lang="es-MX" sz="1800" i="1">
                                  <a:solidFill>
                                    <a:schemeClr val="tx2"/>
                                  </a:solidFill>
                                  <a:latin typeface="Cambria Math" panose="02040503050406030204" pitchFamily="18" charset="0"/>
                                  <a:ea typeface="Cambria Math"/>
                                </a:rPr>
                                <m:t>𝑡𝑎𝑥</m:t>
                              </m:r>
                            </m:sup>
                          </m:sSup>
                          <m:r>
                            <a:rPr lang="es-MX" sz="1800" i="1">
                              <a:solidFill>
                                <a:schemeClr val="tx2"/>
                              </a:solidFill>
                              <a:latin typeface="Cambria Math"/>
                            </a:rPr>
                            <m:t>,</m:t>
                          </m:r>
                          <m:sSubSup>
                            <m:sSubSupPr>
                              <m:ctrlPr>
                                <a:rPr lang="es-MX" sz="1800" i="1">
                                  <a:solidFill>
                                    <a:schemeClr val="tx2"/>
                                  </a:solidFill>
                                  <a:latin typeface="Cambria Math"/>
                                </a:rPr>
                              </m:ctrlPr>
                            </m:sSubSupPr>
                            <m:e>
                              <m:r>
                                <a:rPr lang="es-MX" sz="1800" i="1">
                                  <a:solidFill>
                                    <a:schemeClr val="tx2"/>
                                  </a:solidFill>
                                  <a:latin typeface="Cambria Math"/>
                                  <a:ea typeface="Cambria Math"/>
                                </a:rPr>
                                <m:t>𝜉</m:t>
                              </m:r>
                            </m:e>
                            <m:sub>
                              <m:r>
                                <a:rPr lang="es-MX" sz="1800" i="1">
                                  <a:solidFill>
                                    <a:schemeClr val="tx2"/>
                                  </a:solidFill>
                                  <a:latin typeface="Cambria Math"/>
                                </a:rPr>
                                <m:t>𝑡</m:t>
                              </m:r>
                            </m:sub>
                            <m:sup>
                              <m:r>
                                <a:rPr lang="es-MX" sz="1800" i="1">
                                  <a:solidFill>
                                    <a:schemeClr val="tx2"/>
                                  </a:solidFill>
                                  <a:latin typeface="Cambria Math"/>
                                </a:rPr>
                                <m:t>𝑠𝑝</m:t>
                              </m:r>
                            </m:sup>
                          </m:sSubSup>
                        </m:sub>
                      </m:sSub>
                      <m:sSubSup>
                        <m:sSubSupPr>
                          <m:ctrlPr>
                            <a:rPr lang="en-US" sz="1800" i="1">
                              <a:solidFill>
                                <a:schemeClr val="tx2"/>
                              </a:solidFill>
                              <a:latin typeface="Cambria Math"/>
                            </a:rPr>
                          </m:ctrlPr>
                        </m:sSubSupPr>
                        <m:e>
                          <m:acc>
                            <m:accPr>
                              <m:chr m:val="̃"/>
                              <m:ctrlPr>
                                <a:rPr lang="en-US" sz="1800" i="1">
                                  <a:solidFill>
                                    <a:schemeClr val="tx2"/>
                                  </a:solidFill>
                                  <a:latin typeface="Cambria Math"/>
                                </a:rPr>
                              </m:ctrlPr>
                            </m:accPr>
                            <m:e>
                              <m:r>
                                <a:rPr lang="en-US" sz="1800" i="1">
                                  <a:solidFill>
                                    <a:schemeClr val="tx2"/>
                                  </a:solidFill>
                                  <a:latin typeface="Cambria Math" panose="02040503050406030204" pitchFamily="18" charset="0"/>
                                  <a:ea typeface="Cambria Math" panose="02040503050406030204" pitchFamily="18" charset="0"/>
                                </a:rPr>
                                <m:t>𝜏</m:t>
                              </m:r>
                            </m:e>
                          </m:acc>
                        </m:e>
                        <m:sub>
                          <m:r>
                            <a:rPr lang="es-MX" sz="1800" i="1">
                              <a:solidFill>
                                <a:schemeClr val="tx2"/>
                              </a:solidFill>
                              <a:latin typeface="Cambria Math" panose="02040503050406030204" pitchFamily="18" charset="0"/>
                            </a:rPr>
                            <m:t>𝑡</m:t>
                          </m:r>
                          <m:r>
                            <a:rPr lang="es-MX" sz="1800" b="0" i="1" smtClean="0">
                              <a:solidFill>
                                <a:schemeClr val="tx2"/>
                              </a:solidFill>
                              <a:latin typeface="Cambria Math" panose="02040503050406030204" pitchFamily="18" charset="0"/>
                            </a:rPr>
                            <m:t>−1</m:t>
                          </m:r>
                        </m:sub>
                        <m:sup>
                          <m:r>
                            <a:rPr lang="es-MX" sz="1800" i="1">
                              <a:solidFill>
                                <a:schemeClr val="tx2"/>
                              </a:solidFill>
                              <a:latin typeface="Cambria Math" panose="02040503050406030204" pitchFamily="18" charset="0"/>
                            </a:rPr>
                            <m:t>𝑡𝑎𝑥</m:t>
                          </m:r>
                        </m:sup>
                      </m:sSubSup>
                      <m:r>
                        <a:rPr lang="es-MX" sz="1800" i="1">
                          <a:solidFill>
                            <a:schemeClr val="tx2"/>
                          </a:solidFill>
                          <a:latin typeface="Cambria Math"/>
                        </a:rPr>
                        <m:t>+</m:t>
                      </m:r>
                      <m:d>
                        <m:dPr>
                          <m:ctrlPr>
                            <a:rPr lang="es-MX" sz="1800" i="1">
                              <a:solidFill>
                                <a:schemeClr val="tx2"/>
                              </a:solidFill>
                              <a:latin typeface="Cambria Math"/>
                            </a:rPr>
                          </m:ctrlPr>
                        </m:dPr>
                        <m:e>
                          <m:r>
                            <a:rPr lang="es-MX" sz="1800" i="1">
                              <a:solidFill>
                                <a:schemeClr val="tx2"/>
                              </a:solidFill>
                              <a:latin typeface="Cambria Math"/>
                            </a:rPr>
                            <m:t>1−</m:t>
                          </m:r>
                          <m:sSub>
                            <m:sSubPr>
                              <m:ctrlPr>
                                <a:rPr lang="en-US" sz="1800" i="1">
                                  <a:solidFill>
                                    <a:schemeClr val="tx2"/>
                                  </a:solidFill>
                                  <a:latin typeface="Cambria Math"/>
                                </a:rPr>
                              </m:ctrlPr>
                            </m:sSubPr>
                            <m:e>
                              <m:r>
                                <a:rPr lang="en-US" sz="1800" i="1">
                                  <a:solidFill>
                                    <a:schemeClr val="tx2"/>
                                  </a:solidFill>
                                  <a:latin typeface="Cambria Math"/>
                                  <a:ea typeface="Cambria Math"/>
                                </a:rPr>
                                <m:t>𝜌</m:t>
                              </m:r>
                            </m:e>
                            <m:sub>
                              <m:sSup>
                                <m:sSupPr>
                                  <m:ctrlPr>
                                    <a:rPr lang="en-US" sz="1800" i="1">
                                      <a:solidFill>
                                        <a:schemeClr val="tx2"/>
                                      </a:solidFill>
                                      <a:latin typeface="Cambria Math"/>
                                      <a:ea typeface="Cambria Math"/>
                                    </a:rPr>
                                  </m:ctrlPr>
                                </m:sSupPr>
                                <m:e>
                                  <m:r>
                                    <a:rPr lang="en-US" sz="1800" i="1">
                                      <a:solidFill>
                                        <a:schemeClr val="tx2"/>
                                      </a:solidFill>
                                      <a:latin typeface="Cambria Math"/>
                                      <a:ea typeface="Cambria Math"/>
                                    </a:rPr>
                                    <m:t>𝜏</m:t>
                                  </m:r>
                                </m:e>
                                <m:sup>
                                  <m:r>
                                    <a:rPr lang="es-MX" sz="1800" i="1">
                                      <a:solidFill>
                                        <a:schemeClr val="tx2"/>
                                      </a:solidFill>
                                      <a:latin typeface="Cambria Math" panose="02040503050406030204" pitchFamily="18" charset="0"/>
                                      <a:ea typeface="Cambria Math"/>
                                    </a:rPr>
                                    <m:t>𝑡𝑎𝑥</m:t>
                                  </m:r>
                                </m:sup>
                              </m:sSup>
                              <m:r>
                                <a:rPr lang="es-MX" sz="1800" i="1">
                                  <a:solidFill>
                                    <a:schemeClr val="tx2"/>
                                  </a:solidFill>
                                  <a:latin typeface="Cambria Math"/>
                                </a:rPr>
                                <m:t>,</m:t>
                              </m:r>
                              <m:sSubSup>
                                <m:sSubSupPr>
                                  <m:ctrlPr>
                                    <a:rPr lang="es-MX" sz="1800" i="1">
                                      <a:solidFill>
                                        <a:schemeClr val="tx2"/>
                                      </a:solidFill>
                                      <a:latin typeface="Cambria Math"/>
                                    </a:rPr>
                                  </m:ctrlPr>
                                </m:sSubSupPr>
                                <m:e>
                                  <m:r>
                                    <a:rPr lang="es-MX" sz="1800" i="1">
                                      <a:solidFill>
                                        <a:schemeClr val="tx2"/>
                                      </a:solidFill>
                                      <a:latin typeface="Cambria Math"/>
                                      <a:ea typeface="Cambria Math"/>
                                    </a:rPr>
                                    <m:t>𝜉</m:t>
                                  </m:r>
                                </m:e>
                                <m:sub>
                                  <m:r>
                                    <a:rPr lang="es-MX" sz="1800" i="1">
                                      <a:solidFill>
                                        <a:schemeClr val="tx2"/>
                                      </a:solidFill>
                                      <a:latin typeface="Cambria Math"/>
                                    </a:rPr>
                                    <m:t>𝑡</m:t>
                                  </m:r>
                                </m:sub>
                                <m:sup>
                                  <m:r>
                                    <a:rPr lang="es-MX" sz="1800" i="1">
                                      <a:solidFill>
                                        <a:schemeClr val="tx2"/>
                                      </a:solidFill>
                                      <a:latin typeface="Cambria Math"/>
                                    </a:rPr>
                                    <m:t>𝑠𝑝</m:t>
                                  </m:r>
                                </m:sup>
                              </m:sSubSup>
                            </m:sub>
                          </m:sSub>
                        </m:e>
                      </m:d>
                      <m:d>
                        <m:dPr>
                          <m:begChr m:val="["/>
                          <m:endChr m:val="]"/>
                          <m:ctrlPr>
                            <a:rPr lang="es-MX" sz="1800" i="1">
                              <a:solidFill>
                                <a:schemeClr val="tx2"/>
                              </a:solidFill>
                              <a:latin typeface="Cambria Math"/>
                            </a:rPr>
                          </m:ctrlPr>
                        </m:dPr>
                        <m:e>
                          <m:sSub>
                            <m:sSubPr>
                              <m:ctrlPr>
                                <a:rPr lang="en-US" sz="1800" i="1" smtClean="0">
                                  <a:solidFill>
                                    <a:srgbClr val="FFC000"/>
                                  </a:solidFill>
                                  <a:latin typeface="Cambria Math"/>
                                </a:rPr>
                              </m:ctrlPr>
                            </m:sSubPr>
                            <m:e>
                              <m:r>
                                <a:rPr lang="en-US" sz="1800" i="1" smtClean="0">
                                  <a:solidFill>
                                    <a:srgbClr val="FFC000"/>
                                  </a:solidFill>
                                  <a:latin typeface="Cambria Math"/>
                                  <a:ea typeface="Cambria Math"/>
                                </a:rPr>
                                <m:t>𝛿</m:t>
                              </m:r>
                            </m:e>
                            <m:sub>
                              <m:r>
                                <a:rPr lang="es-MX" sz="1800" b="0" i="1" smtClean="0">
                                  <a:solidFill>
                                    <a:srgbClr val="FFC000"/>
                                  </a:solidFill>
                                  <a:latin typeface="Cambria Math"/>
                                  <a:ea typeface="Cambria Math"/>
                                </a:rPr>
                                <m:t>𝑏</m:t>
                              </m:r>
                              <m:r>
                                <a:rPr lang="es-MX" sz="1800" i="1">
                                  <a:solidFill>
                                    <a:srgbClr val="FFC000"/>
                                  </a:solidFill>
                                  <a:latin typeface="Cambria Math"/>
                                </a:rPr>
                                <m:t>,</m:t>
                              </m:r>
                              <m:sSubSup>
                                <m:sSubSupPr>
                                  <m:ctrlPr>
                                    <a:rPr lang="es-MX" sz="1800" i="1">
                                      <a:solidFill>
                                        <a:srgbClr val="FFC000"/>
                                      </a:solidFill>
                                      <a:latin typeface="Cambria Math"/>
                                    </a:rPr>
                                  </m:ctrlPr>
                                </m:sSubSupPr>
                                <m:e>
                                  <m:r>
                                    <a:rPr lang="es-MX" sz="1800" i="1">
                                      <a:solidFill>
                                        <a:srgbClr val="FFC000"/>
                                      </a:solidFill>
                                      <a:latin typeface="Cambria Math"/>
                                      <a:ea typeface="Cambria Math"/>
                                    </a:rPr>
                                    <m:t>𝜉</m:t>
                                  </m:r>
                                </m:e>
                                <m:sub>
                                  <m:r>
                                    <a:rPr lang="es-MX" sz="1800" i="1">
                                      <a:solidFill>
                                        <a:srgbClr val="FFC000"/>
                                      </a:solidFill>
                                      <a:latin typeface="Cambria Math"/>
                                    </a:rPr>
                                    <m:t>𝑡</m:t>
                                  </m:r>
                                </m:sub>
                                <m:sup>
                                  <m:r>
                                    <a:rPr lang="es-MX" sz="1800" i="1">
                                      <a:solidFill>
                                        <a:srgbClr val="FFC000"/>
                                      </a:solidFill>
                                      <a:latin typeface="Cambria Math"/>
                                    </a:rPr>
                                    <m:t>𝑠𝑝</m:t>
                                  </m:r>
                                </m:sup>
                              </m:sSubSup>
                            </m:sub>
                          </m:sSub>
                          <m:sSub>
                            <m:sSubPr>
                              <m:ctrlPr>
                                <a:rPr lang="es-MX" sz="1800" i="1" smtClean="0">
                                  <a:solidFill>
                                    <a:srgbClr val="003366"/>
                                  </a:solidFill>
                                  <a:latin typeface="Cambria Math"/>
                                </a:rPr>
                              </m:ctrlPr>
                            </m:sSubPr>
                            <m:e>
                              <m:acc>
                                <m:accPr>
                                  <m:chr m:val="̃"/>
                                  <m:ctrlPr>
                                    <a:rPr lang="es-MX" sz="1800" i="1" smtClean="0">
                                      <a:solidFill>
                                        <a:srgbClr val="003366"/>
                                      </a:solidFill>
                                      <a:latin typeface="Cambria Math"/>
                                    </a:rPr>
                                  </m:ctrlPr>
                                </m:accPr>
                                <m:e>
                                  <m:r>
                                    <a:rPr lang="es-MX" sz="1800" b="0" i="1" smtClean="0">
                                      <a:solidFill>
                                        <a:srgbClr val="003366"/>
                                      </a:solidFill>
                                      <a:latin typeface="Cambria Math" panose="02040503050406030204" pitchFamily="18" charset="0"/>
                                    </a:rPr>
                                    <m:t>𝑏</m:t>
                                  </m:r>
                                </m:e>
                              </m:acc>
                            </m:e>
                            <m:sub>
                              <m:r>
                                <a:rPr lang="es-MX" sz="1800" b="0" i="1" smtClean="0">
                                  <a:solidFill>
                                    <a:srgbClr val="003366"/>
                                  </a:solidFill>
                                  <a:latin typeface="Cambria Math"/>
                                </a:rPr>
                                <m:t>𝑡</m:t>
                              </m:r>
                              <m:r>
                                <a:rPr lang="es-MX" sz="1800" b="0" i="1" smtClean="0">
                                  <a:solidFill>
                                    <a:srgbClr val="003366"/>
                                  </a:solidFill>
                                  <a:latin typeface="Cambria Math"/>
                                </a:rPr>
                                <m:t>−1</m:t>
                              </m:r>
                            </m:sub>
                          </m:sSub>
                          <m:r>
                            <a:rPr lang="es-MX" sz="1800" b="0" i="1" smtClean="0">
                              <a:solidFill>
                                <a:schemeClr val="tx2"/>
                              </a:solidFill>
                              <a:latin typeface="Cambria Math"/>
                              <a:ea typeface="Cambria Math"/>
                            </a:rPr>
                            <m:t>+</m:t>
                          </m:r>
                          <m:sSub>
                            <m:sSubPr>
                              <m:ctrlPr>
                                <a:rPr lang="es-MX" sz="1800" b="0" i="1" smtClean="0">
                                  <a:solidFill>
                                    <a:schemeClr val="tx2"/>
                                  </a:solidFill>
                                  <a:latin typeface="Cambria Math"/>
                                  <a:ea typeface="Cambria Math"/>
                                </a:rPr>
                              </m:ctrlPr>
                            </m:sSubPr>
                            <m:e>
                              <m:r>
                                <a:rPr lang="es-MX" sz="1800" b="0" i="1" smtClean="0">
                                  <a:solidFill>
                                    <a:schemeClr val="tx2"/>
                                  </a:solidFill>
                                  <a:latin typeface="Cambria Math"/>
                                  <a:ea typeface="Cambria Math"/>
                                </a:rPr>
                                <m:t>𝛿</m:t>
                              </m:r>
                            </m:e>
                            <m:sub>
                              <m:r>
                                <a:rPr lang="es-MX" sz="1800" b="0" i="1" smtClean="0">
                                  <a:solidFill>
                                    <a:schemeClr val="tx2"/>
                                  </a:solidFill>
                                  <a:latin typeface="Cambria Math"/>
                                  <a:ea typeface="Cambria Math"/>
                                </a:rPr>
                                <m:t>𝑒</m:t>
                              </m:r>
                            </m:sub>
                          </m:sSub>
                          <m:d>
                            <m:dPr>
                              <m:ctrlPr>
                                <a:rPr lang="es-MX" sz="1800" b="0" i="1" smtClean="0">
                                  <a:solidFill>
                                    <a:schemeClr val="tx2"/>
                                  </a:solidFill>
                                  <a:latin typeface="Cambria Math"/>
                                  <a:ea typeface="Cambria Math"/>
                                </a:rPr>
                              </m:ctrlPr>
                            </m:dPr>
                            <m:e>
                              <m:sSub>
                                <m:sSubPr>
                                  <m:ctrlPr>
                                    <a:rPr lang="es-MX" sz="1800" i="1">
                                      <a:solidFill>
                                        <a:schemeClr val="tx2"/>
                                      </a:solidFill>
                                      <a:latin typeface="Cambria Math"/>
                                    </a:rPr>
                                  </m:ctrlPr>
                                </m:sSubPr>
                                <m:e>
                                  <m:r>
                                    <a:rPr lang="es-MX" sz="1800" i="1">
                                      <a:solidFill>
                                        <a:schemeClr val="tx2"/>
                                      </a:solidFill>
                                      <a:latin typeface="Cambria Math" panose="02040503050406030204" pitchFamily="18" charset="0"/>
                                    </a:rPr>
                                    <m:t>𝑒</m:t>
                                  </m:r>
                                  <m:acc>
                                    <m:accPr>
                                      <m:chr m:val="̃"/>
                                      <m:ctrlPr>
                                        <a:rPr lang="es-MX" sz="1800" i="1">
                                          <a:solidFill>
                                            <a:schemeClr val="tx2"/>
                                          </a:solidFill>
                                          <a:latin typeface="Cambria Math"/>
                                        </a:rPr>
                                      </m:ctrlPr>
                                    </m:accPr>
                                    <m:e>
                                      <m:r>
                                        <a:rPr lang="es-MX" sz="1800" i="1">
                                          <a:solidFill>
                                            <a:schemeClr val="tx2"/>
                                          </a:solidFill>
                                          <a:latin typeface="Cambria Math" panose="02040503050406030204" pitchFamily="18" charset="0"/>
                                        </a:rPr>
                                        <m:t>𝑥</m:t>
                                      </m:r>
                                    </m:e>
                                  </m:acc>
                                  <m:r>
                                    <a:rPr lang="es-MX" sz="1800" i="1">
                                      <a:solidFill>
                                        <a:schemeClr val="tx2"/>
                                      </a:solidFill>
                                      <a:latin typeface="Cambria Math" panose="02040503050406030204" pitchFamily="18" charset="0"/>
                                    </a:rPr>
                                    <m:t>𝑝</m:t>
                                  </m:r>
                                </m:e>
                                <m:sub>
                                  <m:r>
                                    <a:rPr lang="es-MX" sz="1800" i="1">
                                      <a:solidFill>
                                        <a:schemeClr val="tx2"/>
                                      </a:solidFill>
                                      <a:latin typeface="Cambria Math" panose="02040503050406030204" pitchFamily="18" charset="0"/>
                                    </a:rPr>
                                    <m:t>𝑡</m:t>
                                  </m:r>
                                </m:sub>
                              </m:sSub>
                            </m:e>
                          </m:d>
                          <m:r>
                            <a:rPr lang="es-MX" sz="1800" i="1">
                              <a:solidFill>
                                <a:schemeClr val="tx2"/>
                              </a:solidFill>
                              <a:latin typeface="Cambria Math"/>
                              <a:ea typeface="Cambria Math"/>
                            </a:rPr>
                            <m:t>+</m:t>
                          </m:r>
                          <m:sSub>
                            <m:sSubPr>
                              <m:ctrlPr>
                                <a:rPr lang="en-US" sz="1800" i="1">
                                  <a:solidFill>
                                    <a:schemeClr val="tx2"/>
                                  </a:solidFill>
                                  <a:latin typeface="Cambria Math"/>
                                </a:rPr>
                              </m:ctrlPr>
                            </m:sSubPr>
                            <m:e>
                              <m:r>
                                <a:rPr lang="en-US" sz="1800" i="1" smtClean="0">
                                  <a:solidFill>
                                    <a:schemeClr val="tx2"/>
                                  </a:solidFill>
                                  <a:latin typeface="Cambria Math"/>
                                  <a:ea typeface="Cambria Math"/>
                                </a:rPr>
                                <m:t>𝛿</m:t>
                              </m:r>
                            </m:e>
                            <m:sub>
                              <m:r>
                                <a:rPr lang="es-MX" sz="1800" i="1">
                                  <a:solidFill>
                                    <a:schemeClr val="tx2"/>
                                  </a:solidFill>
                                  <a:latin typeface="Cambria Math"/>
                                  <a:ea typeface="Cambria Math"/>
                                </a:rPr>
                                <m:t>𝑦</m:t>
                              </m:r>
                              <m:r>
                                <a:rPr lang="es-MX" sz="1800" i="1" smtClean="0">
                                  <a:solidFill>
                                    <a:schemeClr val="tx2"/>
                                  </a:solidFill>
                                  <a:latin typeface="Cambria Math"/>
                                </a:rPr>
                                <m:t> </m:t>
                              </m:r>
                            </m:sub>
                          </m:sSub>
                          <m:d>
                            <m:dPr>
                              <m:ctrlPr>
                                <a:rPr lang="es-MX" sz="1800" i="1">
                                  <a:solidFill>
                                    <a:schemeClr val="tx2"/>
                                  </a:solidFill>
                                  <a:latin typeface="Cambria Math"/>
                                </a:rPr>
                              </m:ctrlPr>
                            </m:dPr>
                            <m:e>
                              <m:sSub>
                                <m:sSubPr>
                                  <m:ctrlPr>
                                    <a:rPr lang="en-US" sz="1800" i="1">
                                      <a:solidFill>
                                        <a:schemeClr val="tx2"/>
                                      </a:solidFill>
                                      <a:latin typeface="Cambria Math"/>
                                      <a:ea typeface="Cambria Math"/>
                                    </a:rPr>
                                  </m:ctrlPr>
                                </m:sSubPr>
                                <m:e>
                                  <m:acc>
                                    <m:accPr>
                                      <m:chr m:val="̂"/>
                                      <m:ctrlPr>
                                        <a:rPr lang="en-US" sz="1800" i="1" smtClean="0">
                                          <a:solidFill>
                                            <a:schemeClr val="tx2"/>
                                          </a:solidFill>
                                          <a:latin typeface="Cambria Math"/>
                                          <a:ea typeface="Cambria Math"/>
                                        </a:rPr>
                                      </m:ctrlPr>
                                    </m:accPr>
                                    <m:e>
                                      <m:r>
                                        <a:rPr lang="es-MX" sz="1800" b="0" i="1" smtClean="0">
                                          <a:solidFill>
                                            <a:schemeClr val="tx2"/>
                                          </a:solidFill>
                                          <a:latin typeface="Cambria Math" panose="02040503050406030204" pitchFamily="18" charset="0"/>
                                          <a:ea typeface="Cambria Math"/>
                                        </a:rPr>
                                        <m:t>𝑦</m:t>
                                      </m:r>
                                    </m:e>
                                  </m:acc>
                                </m:e>
                                <m:sub>
                                  <m:r>
                                    <a:rPr lang="en-US" sz="1800" i="1">
                                      <a:solidFill>
                                        <a:schemeClr val="tx2"/>
                                      </a:solidFill>
                                      <a:latin typeface="Cambria Math"/>
                                      <a:ea typeface="Cambria Math"/>
                                    </a:rPr>
                                    <m:t>𝑡</m:t>
                                  </m:r>
                                </m:sub>
                              </m:sSub>
                              <m:r>
                                <a:rPr lang="es-MX" sz="1800" i="1">
                                  <a:solidFill>
                                    <a:schemeClr val="tx2"/>
                                  </a:solidFill>
                                  <a:latin typeface="Cambria Math"/>
                                  <a:ea typeface="Cambria Math"/>
                                </a:rPr>
                                <m:t>−</m:t>
                              </m:r>
                              <m:sSubSup>
                                <m:sSubSupPr>
                                  <m:ctrlPr>
                                    <a:rPr lang="es-MX" sz="1800" i="1">
                                      <a:solidFill>
                                        <a:schemeClr val="tx2"/>
                                      </a:solidFill>
                                      <a:latin typeface="Cambria Math"/>
                                      <a:ea typeface="Cambria Math"/>
                                    </a:rPr>
                                  </m:ctrlPr>
                                </m:sSubSupPr>
                                <m:e>
                                  <m:acc>
                                    <m:accPr>
                                      <m:chr m:val="̂"/>
                                      <m:ctrlPr>
                                        <a:rPr lang="es-MX" sz="1800" i="1" smtClean="0">
                                          <a:solidFill>
                                            <a:schemeClr val="tx2"/>
                                          </a:solidFill>
                                          <a:latin typeface="Cambria Math"/>
                                          <a:ea typeface="Cambria Math"/>
                                        </a:rPr>
                                      </m:ctrlPr>
                                    </m:accPr>
                                    <m:e>
                                      <m:r>
                                        <a:rPr lang="es-MX" sz="1800" b="0" i="1" smtClean="0">
                                          <a:solidFill>
                                            <a:schemeClr val="tx2"/>
                                          </a:solidFill>
                                          <a:latin typeface="Cambria Math" panose="02040503050406030204" pitchFamily="18" charset="0"/>
                                          <a:ea typeface="Cambria Math"/>
                                        </a:rPr>
                                        <m:t>𝑦</m:t>
                                      </m:r>
                                    </m:e>
                                  </m:acc>
                                </m:e>
                                <m:sub>
                                  <m:r>
                                    <a:rPr lang="es-MX" sz="1800" i="1">
                                      <a:solidFill>
                                        <a:schemeClr val="tx2"/>
                                      </a:solidFill>
                                      <a:latin typeface="Cambria Math"/>
                                      <a:ea typeface="Cambria Math"/>
                                    </a:rPr>
                                    <m:t>𝑡</m:t>
                                  </m:r>
                                </m:sub>
                                <m:sup>
                                  <m:r>
                                    <a:rPr lang="es-MX" sz="1800" b="0" i="1" smtClean="0">
                                      <a:solidFill>
                                        <a:schemeClr val="tx2"/>
                                      </a:solidFill>
                                      <a:latin typeface="Cambria Math"/>
                                      <a:ea typeface="Cambria Math"/>
                                    </a:rPr>
                                    <m:t>∗</m:t>
                                  </m:r>
                                </m:sup>
                              </m:sSubSup>
                            </m:e>
                          </m:d>
                        </m:e>
                      </m:d>
                      <m:r>
                        <a:rPr lang="es-MX" sz="1800" i="1">
                          <a:solidFill>
                            <a:schemeClr val="tx2"/>
                          </a:solidFill>
                          <a:latin typeface="Cambria Math"/>
                        </a:rPr>
                        <m:t>+</m:t>
                      </m:r>
                      <m:sSub>
                        <m:sSubPr>
                          <m:ctrlPr>
                            <a:rPr lang="en-US" sz="1800" i="1">
                              <a:solidFill>
                                <a:schemeClr val="tx2"/>
                              </a:solidFill>
                              <a:latin typeface="Cambria Math"/>
                            </a:rPr>
                          </m:ctrlPr>
                        </m:sSubPr>
                        <m:e>
                          <m:r>
                            <a:rPr lang="en-US" sz="1800" i="1">
                              <a:solidFill>
                                <a:schemeClr val="tx2"/>
                              </a:solidFill>
                              <a:latin typeface="Cambria Math"/>
                              <a:ea typeface="Cambria Math"/>
                            </a:rPr>
                            <m:t>𝜎</m:t>
                          </m:r>
                        </m:e>
                        <m:sub>
                          <m:r>
                            <a:rPr lang="en-US" sz="1800" i="1" smtClean="0">
                              <a:solidFill>
                                <a:schemeClr val="tx2"/>
                              </a:solidFill>
                              <a:latin typeface="Cambria Math"/>
                              <a:ea typeface="Cambria Math"/>
                            </a:rPr>
                            <m:t>𝜏</m:t>
                          </m:r>
                          <m:r>
                            <a:rPr lang="es-MX" sz="1800" i="1">
                              <a:solidFill>
                                <a:schemeClr val="tx2"/>
                              </a:solidFill>
                              <a:latin typeface="Cambria Math"/>
                            </a:rPr>
                            <m:t>,</m:t>
                          </m:r>
                          <m:sSubSup>
                            <m:sSubSupPr>
                              <m:ctrlPr>
                                <a:rPr lang="es-MX" sz="1800" i="1">
                                  <a:solidFill>
                                    <a:schemeClr val="tx2"/>
                                  </a:solidFill>
                                  <a:latin typeface="Cambria Math"/>
                                </a:rPr>
                              </m:ctrlPr>
                            </m:sSubSupPr>
                            <m:e>
                              <m:r>
                                <a:rPr lang="es-MX" sz="1800" i="1">
                                  <a:solidFill>
                                    <a:schemeClr val="tx2"/>
                                  </a:solidFill>
                                  <a:latin typeface="Cambria Math"/>
                                  <a:ea typeface="Cambria Math"/>
                                </a:rPr>
                                <m:t>𝜉</m:t>
                              </m:r>
                            </m:e>
                            <m:sub>
                              <m:r>
                                <a:rPr lang="es-MX" sz="1800" i="1">
                                  <a:solidFill>
                                    <a:schemeClr val="tx2"/>
                                  </a:solidFill>
                                  <a:latin typeface="Cambria Math"/>
                                </a:rPr>
                                <m:t>𝑡</m:t>
                              </m:r>
                            </m:sub>
                            <m:sup>
                              <m:r>
                                <a:rPr lang="es-MX" sz="1800" i="1">
                                  <a:solidFill>
                                    <a:schemeClr val="tx2"/>
                                  </a:solidFill>
                                  <a:latin typeface="Cambria Math"/>
                                </a:rPr>
                                <m:t>𝑣𝑜</m:t>
                              </m:r>
                            </m:sup>
                          </m:sSubSup>
                        </m:sub>
                      </m:sSub>
                      <m:sSub>
                        <m:sSubPr>
                          <m:ctrlPr>
                            <a:rPr lang="en-US" sz="1800" i="1">
                              <a:solidFill>
                                <a:schemeClr val="tx2"/>
                              </a:solidFill>
                              <a:latin typeface="Cambria Math"/>
                            </a:rPr>
                          </m:ctrlPr>
                        </m:sSubPr>
                        <m:e>
                          <m:r>
                            <a:rPr lang="en-US" sz="1800" i="1">
                              <a:solidFill>
                                <a:schemeClr val="tx2"/>
                              </a:solidFill>
                              <a:latin typeface="Cambria Math"/>
                              <a:ea typeface="Cambria Math"/>
                            </a:rPr>
                            <m:t>𝜖</m:t>
                          </m:r>
                        </m:e>
                        <m:sub>
                          <m:r>
                            <a:rPr lang="en-US" sz="1800" i="1" smtClean="0">
                              <a:solidFill>
                                <a:schemeClr val="tx2"/>
                              </a:solidFill>
                              <a:latin typeface="Cambria Math"/>
                              <a:ea typeface="Cambria Math"/>
                            </a:rPr>
                            <m:t>𝜏</m:t>
                          </m:r>
                          <m:r>
                            <a:rPr lang="es-MX" sz="1800" i="1">
                              <a:solidFill>
                                <a:schemeClr val="tx2"/>
                              </a:solidFill>
                              <a:latin typeface="Cambria Math"/>
                            </a:rPr>
                            <m:t>,</m:t>
                          </m:r>
                          <m:r>
                            <a:rPr lang="es-MX" sz="1800" i="1">
                              <a:solidFill>
                                <a:schemeClr val="tx2"/>
                              </a:solidFill>
                              <a:latin typeface="Cambria Math"/>
                            </a:rPr>
                            <m:t>𝑡</m:t>
                          </m:r>
                        </m:sub>
                      </m:sSub>
                    </m:oMath>
                  </m:oMathPara>
                </a14:m>
                <a:endParaRPr lang="en-US" sz="1800" dirty="0">
                  <a:solidFill>
                    <a:schemeClr val="tx2"/>
                  </a:solidFill>
                </a:endParaRPr>
              </a:p>
              <a:p>
                <a:r>
                  <a:rPr lang="en-US" sz="1800" dirty="0">
                    <a:solidFill>
                      <a:schemeClr val="tx2"/>
                    </a:solidFill>
                  </a:rPr>
                  <a:t>Debt</a:t>
                </a:r>
              </a:p>
              <a:p>
                <a:pPr marL="0" indent="0">
                  <a:buNone/>
                </a:pPr>
                <a14:m>
                  <m:oMathPara xmlns:m="http://schemas.openxmlformats.org/officeDocument/2006/math">
                    <m:oMathParaPr>
                      <m:jc m:val="centerGroup"/>
                    </m:oMathParaPr>
                    <m:oMath xmlns:m="http://schemas.openxmlformats.org/officeDocument/2006/math">
                      <m:sSub>
                        <m:sSubPr>
                          <m:ctrlPr>
                            <a:rPr lang="es-MX" sz="1600" b="0" i="1" smtClean="0">
                              <a:solidFill>
                                <a:schemeClr val="tx2"/>
                              </a:solidFill>
                              <a:latin typeface="Cambria Math"/>
                            </a:rPr>
                          </m:ctrlPr>
                        </m:sSubPr>
                        <m:e>
                          <m:acc>
                            <m:accPr>
                              <m:chr m:val="̃"/>
                              <m:ctrlPr>
                                <a:rPr lang="es-MX" sz="1600" b="0" i="1" smtClean="0">
                                  <a:solidFill>
                                    <a:schemeClr val="tx2"/>
                                  </a:solidFill>
                                  <a:latin typeface="Cambria Math"/>
                                </a:rPr>
                              </m:ctrlPr>
                            </m:accPr>
                            <m:e>
                              <m:r>
                                <a:rPr lang="es-MX" sz="1600" b="0" i="1" smtClean="0">
                                  <a:solidFill>
                                    <a:schemeClr val="tx2"/>
                                  </a:solidFill>
                                  <a:latin typeface="Cambria Math" panose="02040503050406030204" pitchFamily="18" charset="0"/>
                                </a:rPr>
                                <m:t>𝑏</m:t>
                              </m:r>
                            </m:e>
                          </m:acc>
                        </m:e>
                        <m:sub>
                          <m:r>
                            <a:rPr lang="es-MX" sz="1600" b="0" i="1" smtClean="0">
                              <a:solidFill>
                                <a:schemeClr val="tx2"/>
                              </a:solidFill>
                              <a:latin typeface="Cambria Math" panose="02040503050406030204" pitchFamily="18" charset="0"/>
                            </a:rPr>
                            <m:t>𝑡</m:t>
                          </m:r>
                        </m:sub>
                      </m:sSub>
                      <m:r>
                        <a:rPr lang="es-MX" sz="1600" b="0" i="1" smtClean="0">
                          <a:solidFill>
                            <a:schemeClr val="tx2"/>
                          </a:solidFill>
                          <a:latin typeface="Cambria Math"/>
                        </a:rPr>
                        <m:t>=</m:t>
                      </m:r>
                      <m:sSup>
                        <m:sSupPr>
                          <m:ctrlPr>
                            <a:rPr lang="es-MX" sz="1600" b="0" i="1" smtClean="0">
                              <a:solidFill>
                                <a:srgbClr val="FFC000"/>
                              </a:solidFill>
                              <a:latin typeface="Cambria Math"/>
                            </a:rPr>
                          </m:ctrlPr>
                        </m:sSupPr>
                        <m:e>
                          <m:r>
                            <a:rPr lang="es-MX" sz="1600" b="0" i="1" smtClean="0">
                              <a:solidFill>
                                <a:srgbClr val="FFC000"/>
                              </a:solidFill>
                              <a:latin typeface="Cambria Math"/>
                              <a:ea typeface="Cambria Math"/>
                            </a:rPr>
                            <m:t>𝛽</m:t>
                          </m:r>
                        </m:e>
                        <m:sup>
                          <m:r>
                            <a:rPr lang="es-MX" sz="1600" b="0" i="1" smtClean="0">
                              <a:solidFill>
                                <a:srgbClr val="FFC000"/>
                              </a:solidFill>
                              <a:latin typeface="Cambria Math"/>
                            </a:rPr>
                            <m:t>−1</m:t>
                          </m:r>
                        </m:sup>
                      </m:sSup>
                      <m:sSub>
                        <m:sSubPr>
                          <m:ctrlPr>
                            <a:rPr lang="es-MX" sz="1600" i="1">
                              <a:solidFill>
                                <a:schemeClr val="tx2"/>
                              </a:solidFill>
                              <a:latin typeface="Cambria Math"/>
                            </a:rPr>
                          </m:ctrlPr>
                        </m:sSubPr>
                        <m:e>
                          <m:acc>
                            <m:accPr>
                              <m:chr m:val="̃"/>
                              <m:ctrlPr>
                                <a:rPr lang="es-MX" sz="1600" i="1">
                                  <a:solidFill>
                                    <a:schemeClr val="tx2"/>
                                  </a:solidFill>
                                  <a:latin typeface="Cambria Math"/>
                                </a:rPr>
                              </m:ctrlPr>
                            </m:accPr>
                            <m:e>
                              <m:r>
                                <a:rPr lang="es-MX" sz="1600" i="1">
                                  <a:solidFill>
                                    <a:schemeClr val="tx2"/>
                                  </a:solidFill>
                                  <a:latin typeface="Cambria Math" panose="02040503050406030204" pitchFamily="18" charset="0"/>
                                </a:rPr>
                                <m:t>𝑏</m:t>
                              </m:r>
                            </m:e>
                          </m:acc>
                        </m:e>
                        <m:sub>
                          <m:r>
                            <a:rPr lang="es-MX" sz="1600" i="1">
                              <a:solidFill>
                                <a:schemeClr val="tx2"/>
                              </a:solidFill>
                              <a:latin typeface="Cambria Math" panose="02040503050406030204" pitchFamily="18" charset="0"/>
                            </a:rPr>
                            <m:t>𝑡</m:t>
                          </m:r>
                          <m:r>
                            <a:rPr lang="es-MX" sz="1600" b="0" i="1" smtClean="0">
                              <a:solidFill>
                                <a:schemeClr val="tx2"/>
                              </a:solidFill>
                              <a:latin typeface="Cambria Math" panose="02040503050406030204" pitchFamily="18" charset="0"/>
                            </a:rPr>
                            <m:t>−1</m:t>
                          </m:r>
                        </m:sub>
                      </m:sSub>
                      <m:r>
                        <a:rPr lang="es-MX" sz="1600" b="0" i="1" smtClean="0">
                          <a:solidFill>
                            <a:schemeClr val="tx2"/>
                          </a:solidFill>
                          <a:latin typeface="Cambria Math"/>
                        </a:rPr>
                        <m:t>+</m:t>
                      </m:r>
                      <m:sSup>
                        <m:sSupPr>
                          <m:ctrlPr>
                            <a:rPr lang="es-MX" sz="1600" b="0" i="1" smtClean="0">
                              <a:solidFill>
                                <a:schemeClr val="tx2"/>
                              </a:solidFill>
                              <a:latin typeface="Cambria Math"/>
                            </a:rPr>
                          </m:ctrlPr>
                        </m:sSupPr>
                        <m:e>
                          <m:r>
                            <a:rPr lang="es-MX" sz="1600" b="0" i="1" smtClean="0">
                              <a:solidFill>
                                <a:schemeClr val="tx2"/>
                              </a:solidFill>
                              <a:latin typeface="Cambria Math"/>
                              <a:ea typeface="Cambria Math"/>
                            </a:rPr>
                            <m:t>𝛽</m:t>
                          </m:r>
                        </m:e>
                        <m:sup>
                          <m:r>
                            <a:rPr lang="es-MX" sz="1600" b="0" i="1" smtClean="0">
                              <a:solidFill>
                                <a:schemeClr val="tx2"/>
                              </a:solidFill>
                              <a:latin typeface="Cambria Math"/>
                            </a:rPr>
                            <m:t>−1</m:t>
                          </m:r>
                        </m:sup>
                      </m:sSup>
                      <m:d>
                        <m:dPr>
                          <m:ctrlPr>
                            <a:rPr lang="es-MX" sz="1600" b="0" i="1" smtClean="0">
                              <a:solidFill>
                                <a:schemeClr val="tx2"/>
                              </a:solidFill>
                              <a:latin typeface="Cambria Math"/>
                            </a:rPr>
                          </m:ctrlPr>
                        </m:dPr>
                        <m:e>
                          <m:sSubSup>
                            <m:sSubSupPr>
                              <m:ctrlPr>
                                <a:rPr lang="es-MX" sz="1600" b="0" i="1" smtClean="0">
                                  <a:solidFill>
                                    <a:schemeClr val="tx2"/>
                                  </a:solidFill>
                                  <a:latin typeface="Cambria Math"/>
                                </a:rPr>
                              </m:ctrlPr>
                            </m:sSubSupPr>
                            <m:e>
                              <m:acc>
                                <m:accPr>
                                  <m:chr m:val="̃"/>
                                  <m:ctrlPr>
                                    <a:rPr lang="es-MX" sz="1600" b="0" i="1" smtClean="0">
                                      <a:solidFill>
                                        <a:schemeClr val="tx2"/>
                                      </a:solidFill>
                                      <a:latin typeface="Cambria Math"/>
                                    </a:rPr>
                                  </m:ctrlPr>
                                </m:accPr>
                                <m:e>
                                  <m:r>
                                    <a:rPr lang="es-MX" sz="1600" i="1">
                                      <a:solidFill>
                                        <a:schemeClr val="tx2"/>
                                      </a:solidFill>
                                      <a:latin typeface="Cambria Math"/>
                                    </a:rPr>
                                    <m:t>𝑅</m:t>
                                  </m:r>
                                </m:e>
                              </m:acc>
                            </m:e>
                            <m:sub>
                              <m:r>
                                <a:rPr lang="es-MX" sz="1600" b="0" i="1" smtClean="0">
                                  <a:solidFill>
                                    <a:schemeClr val="tx2"/>
                                  </a:solidFill>
                                  <a:latin typeface="Cambria Math"/>
                                </a:rPr>
                                <m:t>𝑡</m:t>
                              </m:r>
                              <m:r>
                                <a:rPr lang="es-MX" sz="1600" b="0" i="1" smtClean="0">
                                  <a:solidFill>
                                    <a:schemeClr val="tx2"/>
                                  </a:solidFill>
                                  <a:latin typeface="Cambria Math"/>
                                </a:rPr>
                                <m:t>−1</m:t>
                              </m:r>
                            </m:sub>
                            <m:sup>
                              <m:r>
                                <a:rPr lang="es-MX" sz="1600" b="0" i="1" smtClean="0">
                                  <a:solidFill>
                                    <a:schemeClr val="tx2"/>
                                  </a:solidFill>
                                  <a:latin typeface="Cambria Math"/>
                                </a:rPr>
                                <m:t>𝑚</m:t>
                              </m:r>
                            </m:sup>
                          </m:sSubSup>
                          <m:r>
                            <a:rPr lang="es-MX" sz="1600" b="0" i="1" smtClean="0">
                              <a:solidFill>
                                <a:schemeClr val="tx2"/>
                              </a:solidFill>
                              <a:latin typeface="Cambria Math"/>
                            </a:rPr>
                            <m:t>−</m:t>
                          </m:r>
                          <m:sSub>
                            <m:sSubPr>
                              <m:ctrlPr>
                                <a:rPr lang="es-MX" sz="1600" b="0" i="1" smtClean="0">
                                  <a:solidFill>
                                    <a:schemeClr val="tx2"/>
                                  </a:solidFill>
                                  <a:latin typeface="Cambria Math"/>
                                </a:rPr>
                              </m:ctrlPr>
                            </m:sSubPr>
                            <m:e>
                              <m:acc>
                                <m:accPr>
                                  <m:chr m:val="̃"/>
                                  <m:ctrlPr>
                                    <a:rPr lang="es-MX" sz="1600" b="0" i="1" smtClean="0">
                                      <a:solidFill>
                                        <a:schemeClr val="tx2"/>
                                      </a:solidFill>
                                      <a:latin typeface="Cambria Math"/>
                                    </a:rPr>
                                  </m:ctrlPr>
                                </m:accPr>
                                <m:e>
                                  <m:r>
                                    <a:rPr lang="es-MX" sz="1600" b="0" i="1" smtClean="0">
                                      <a:solidFill>
                                        <a:schemeClr val="tx2"/>
                                      </a:solidFill>
                                      <a:latin typeface="Cambria Math" panose="02040503050406030204" pitchFamily="18" charset="0"/>
                                    </a:rPr>
                                    <m:t>𝑦</m:t>
                                  </m:r>
                                </m:e>
                              </m:acc>
                            </m:e>
                            <m:sub>
                              <m:r>
                                <a:rPr lang="es-MX" sz="1600" b="0" i="1" smtClean="0">
                                  <a:solidFill>
                                    <a:schemeClr val="tx2"/>
                                  </a:solidFill>
                                  <a:latin typeface="Cambria Math" panose="02040503050406030204" pitchFamily="18" charset="0"/>
                                </a:rPr>
                                <m:t>𝑡</m:t>
                              </m:r>
                            </m:sub>
                          </m:sSub>
                          <m:r>
                            <a:rPr lang="es-MX" sz="1600" b="0" i="1" smtClean="0">
                              <a:solidFill>
                                <a:schemeClr val="tx2"/>
                              </a:solidFill>
                              <a:latin typeface="Cambria Math"/>
                            </a:rPr>
                            <m:t>+</m:t>
                          </m:r>
                          <m:sSub>
                            <m:sSubPr>
                              <m:ctrlPr>
                                <a:rPr lang="es-MX" sz="1600" i="1">
                                  <a:solidFill>
                                    <a:schemeClr val="tx2"/>
                                  </a:solidFill>
                                  <a:latin typeface="Cambria Math"/>
                                </a:rPr>
                              </m:ctrlPr>
                            </m:sSubPr>
                            <m:e>
                              <m:acc>
                                <m:accPr>
                                  <m:chr m:val="̃"/>
                                  <m:ctrlPr>
                                    <a:rPr lang="es-MX" sz="1600" i="1">
                                      <a:solidFill>
                                        <a:schemeClr val="tx2"/>
                                      </a:solidFill>
                                      <a:latin typeface="Cambria Math"/>
                                    </a:rPr>
                                  </m:ctrlPr>
                                </m:accPr>
                                <m:e>
                                  <m:r>
                                    <a:rPr lang="es-MX" sz="1600" i="1">
                                      <a:solidFill>
                                        <a:schemeClr val="tx2"/>
                                      </a:solidFill>
                                      <a:latin typeface="Cambria Math" panose="02040503050406030204" pitchFamily="18" charset="0"/>
                                    </a:rPr>
                                    <m:t>𝑦</m:t>
                                  </m:r>
                                </m:e>
                              </m:acc>
                            </m:e>
                            <m:sub>
                              <m:r>
                                <a:rPr lang="es-MX" sz="1600" i="1">
                                  <a:solidFill>
                                    <a:schemeClr val="tx2"/>
                                  </a:solidFill>
                                  <a:latin typeface="Cambria Math" panose="02040503050406030204" pitchFamily="18" charset="0"/>
                                </a:rPr>
                                <m:t>𝑡</m:t>
                              </m:r>
                              <m:r>
                                <a:rPr lang="es-MX" sz="1600" b="0" i="1" smtClean="0">
                                  <a:solidFill>
                                    <a:schemeClr val="tx2"/>
                                  </a:solidFill>
                                  <a:latin typeface="Cambria Math" panose="02040503050406030204" pitchFamily="18" charset="0"/>
                                </a:rPr>
                                <m:t>−1</m:t>
                              </m:r>
                            </m:sub>
                          </m:sSub>
                          <m:r>
                            <a:rPr lang="es-MX" sz="1600" b="0" i="1" smtClean="0">
                              <a:solidFill>
                                <a:schemeClr val="tx2"/>
                              </a:solidFill>
                              <a:latin typeface="Cambria Math"/>
                            </a:rPr>
                            <m:t>−</m:t>
                          </m:r>
                          <m:sSub>
                            <m:sSubPr>
                              <m:ctrlPr>
                                <a:rPr lang="es-MX" sz="1600" b="0" i="1" smtClean="0">
                                  <a:solidFill>
                                    <a:schemeClr val="tx2"/>
                                  </a:solidFill>
                                  <a:latin typeface="Cambria Math"/>
                                </a:rPr>
                              </m:ctrlPr>
                            </m:sSubPr>
                            <m:e>
                              <m:acc>
                                <m:accPr>
                                  <m:chr m:val="̃"/>
                                  <m:ctrlPr>
                                    <a:rPr lang="es-MX" sz="1600" b="0" i="1" smtClean="0">
                                      <a:solidFill>
                                        <a:schemeClr val="tx2"/>
                                      </a:solidFill>
                                      <a:latin typeface="Cambria Math"/>
                                    </a:rPr>
                                  </m:ctrlPr>
                                </m:accPr>
                                <m:e>
                                  <m:r>
                                    <a:rPr lang="es-MX" sz="1600" i="1">
                                      <a:solidFill>
                                        <a:schemeClr val="tx2"/>
                                      </a:solidFill>
                                      <a:latin typeface="Cambria Math"/>
                                    </a:rPr>
                                    <m:t>𝑎</m:t>
                                  </m:r>
                                </m:e>
                              </m:acc>
                            </m:e>
                            <m:sub>
                              <m:r>
                                <a:rPr lang="es-MX" sz="1600" b="0" i="1" smtClean="0">
                                  <a:solidFill>
                                    <a:schemeClr val="tx2"/>
                                  </a:solidFill>
                                  <a:latin typeface="Cambria Math"/>
                                </a:rPr>
                                <m:t>𝑡</m:t>
                              </m:r>
                            </m:sub>
                          </m:sSub>
                          <m:r>
                            <a:rPr lang="es-MX" sz="1600" b="0" i="1" smtClean="0">
                              <a:solidFill>
                                <a:schemeClr val="tx2"/>
                              </a:solidFill>
                              <a:latin typeface="Cambria Math"/>
                            </a:rPr>
                            <m:t>−</m:t>
                          </m:r>
                          <m:acc>
                            <m:accPr>
                              <m:chr m:val="̃"/>
                              <m:ctrlPr>
                                <a:rPr lang="es-MX" sz="1600" b="0" i="1" smtClean="0">
                                  <a:solidFill>
                                    <a:schemeClr val="tx2"/>
                                  </a:solidFill>
                                  <a:latin typeface="Cambria Math"/>
                                </a:rPr>
                              </m:ctrlPr>
                            </m:accPr>
                            <m:e>
                              <m:r>
                                <a:rPr lang="es-MX" sz="1600" i="1">
                                  <a:solidFill>
                                    <a:schemeClr val="tx2"/>
                                  </a:solidFill>
                                  <a:latin typeface="Cambria Math"/>
                                  <a:ea typeface="Cambria Math"/>
                                </a:rPr>
                                <m:t>𝜋</m:t>
                              </m:r>
                            </m:e>
                          </m:acc>
                        </m:e>
                      </m:d>
                      <m:r>
                        <a:rPr lang="es-MX" sz="1600" b="0" i="1" smtClean="0">
                          <a:solidFill>
                            <a:srgbClr val="FFC000"/>
                          </a:solidFill>
                          <a:latin typeface="Cambria Math"/>
                        </a:rPr>
                        <m:t>−</m:t>
                      </m:r>
                      <m:f>
                        <m:fPr>
                          <m:ctrlPr>
                            <a:rPr lang="es-MX" sz="1600" b="0" i="1" smtClean="0">
                              <a:solidFill>
                                <a:srgbClr val="FFC000"/>
                              </a:solidFill>
                              <a:latin typeface="Cambria Math"/>
                            </a:rPr>
                          </m:ctrlPr>
                        </m:fPr>
                        <m:num>
                          <m:sSup>
                            <m:sSupPr>
                              <m:ctrlPr>
                                <a:rPr lang="es-MX" sz="1600" b="0" i="1" smtClean="0">
                                  <a:solidFill>
                                    <a:srgbClr val="FFC000"/>
                                  </a:solidFill>
                                  <a:latin typeface="Cambria Math"/>
                                </a:rPr>
                              </m:ctrlPr>
                            </m:sSupPr>
                            <m:e>
                              <m:r>
                                <a:rPr lang="es-MX" sz="1600" b="0" i="1" smtClean="0">
                                  <a:solidFill>
                                    <a:srgbClr val="FFC000"/>
                                  </a:solidFill>
                                  <a:latin typeface="Cambria Math" panose="02040503050406030204" pitchFamily="18" charset="0"/>
                                  <a:ea typeface="Cambria Math" panose="02040503050406030204" pitchFamily="18" charset="0"/>
                                </a:rPr>
                                <m:t>𝜏</m:t>
                              </m:r>
                            </m:e>
                            <m:sup>
                              <m:r>
                                <a:rPr lang="es-MX" sz="1600" b="0" i="1" smtClean="0">
                                  <a:solidFill>
                                    <a:srgbClr val="FFC000"/>
                                  </a:solidFill>
                                  <a:latin typeface="Cambria Math" panose="02040503050406030204" pitchFamily="18" charset="0"/>
                                </a:rPr>
                                <m:t>𝑡𝑎𝑥</m:t>
                              </m:r>
                            </m:sup>
                          </m:sSup>
                        </m:num>
                        <m:den>
                          <m:r>
                            <a:rPr lang="es-MX" sz="1600" b="0" i="1" smtClean="0">
                              <a:solidFill>
                                <a:srgbClr val="FFC000"/>
                              </a:solidFill>
                              <a:latin typeface="Cambria Math" panose="02040503050406030204" pitchFamily="18" charset="0"/>
                            </a:rPr>
                            <m:t>𝑏</m:t>
                          </m:r>
                        </m:den>
                      </m:f>
                      <m:sSubSup>
                        <m:sSubSupPr>
                          <m:ctrlPr>
                            <a:rPr lang="es-MX" sz="1600" b="0" i="1" smtClean="0">
                              <a:solidFill>
                                <a:srgbClr val="FFC000"/>
                              </a:solidFill>
                              <a:latin typeface="Cambria Math"/>
                            </a:rPr>
                          </m:ctrlPr>
                        </m:sSubSupPr>
                        <m:e>
                          <m:acc>
                            <m:accPr>
                              <m:chr m:val="̃"/>
                              <m:ctrlPr>
                                <a:rPr lang="es-MX" sz="1600" b="0" i="1" smtClean="0">
                                  <a:solidFill>
                                    <a:srgbClr val="FFC000"/>
                                  </a:solidFill>
                                  <a:latin typeface="Cambria Math"/>
                                </a:rPr>
                              </m:ctrlPr>
                            </m:accPr>
                            <m:e>
                              <m:r>
                                <a:rPr lang="es-MX" sz="1600" b="0" i="1" smtClean="0">
                                  <a:solidFill>
                                    <a:srgbClr val="FFC000"/>
                                  </a:solidFill>
                                  <a:latin typeface="Cambria Math" panose="02040503050406030204" pitchFamily="18" charset="0"/>
                                  <a:ea typeface="Cambria Math" panose="02040503050406030204" pitchFamily="18" charset="0"/>
                                </a:rPr>
                                <m:t>𝜏</m:t>
                              </m:r>
                            </m:e>
                          </m:acc>
                        </m:e>
                        <m:sub>
                          <m:r>
                            <a:rPr lang="es-MX" sz="1600" b="0" i="1" smtClean="0">
                              <a:solidFill>
                                <a:srgbClr val="FFC000"/>
                              </a:solidFill>
                              <a:latin typeface="Cambria Math" panose="02040503050406030204" pitchFamily="18" charset="0"/>
                            </a:rPr>
                            <m:t>𝑡</m:t>
                          </m:r>
                        </m:sub>
                        <m:sup>
                          <m:r>
                            <a:rPr lang="es-MX" sz="1600" b="0" i="1" smtClean="0">
                              <a:solidFill>
                                <a:srgbClr val="FFC000"/>
                              </a:solidFill>
                              <a:latin typeface="Cambria Math" panose="02040503050406030204" pitchFamily="18" charset="0"/>
                            </a:rPr>
                            <m:t>𝑡𝑎𝑥</m:t>
                          </m:r>
                        </m:sup>
                      </m:sSubSup>
                      <m:r>
                        <a:rPr lang="es-MX" sz="1600" b="0" i="1" smtClean="0">
                          <a:solidFill>
                            <a:srgbClr val="FFC000"/>
                          </a:solidFill>
                          <a:latin typeface="Cambria Math" panose="02040503050406030204" pitchFamily="18" charset="0"/>
                        </a:rPr>
                        <m:t>−</m:t>
                      </m:r>
                      <m:f>
                        <m:fPr>
                          <m:ctrlPr>
                            <a:rPr lang="es-MX" sz="1600" i="1" smtClean="0">
                              <a:solidFill>
                                <a:schemeClr val="tx2"/>
                              </a:solidFill>
                              <a:latin typeface="Cambria Math"/>
                            </a:rPr>
                          </m:ctrlPr>
                        </m:fPr>
                        <m:num>
                          <m:sSup>
                            <m:sSupPr>
                              <m:ctrlPr>
                                <a:rPr lang="es-MX" sz="1600" i="1">
                                  <a:solidFill>
                                    <a:schemeClr val="tx2"/>
                                  </a:solidFill>
                                  <a:latin typeface="Cambria Math"/>
                                </a:rPr>
                              </m:ctrlPr>
                            </m:sSupPr>
                            <m:e>
                              <m:r>
                                <a:rPr lang="es-MX" sz="1600" i="1">
                                  <a:solidFill>
                                    <a:schemeClr val="tx2"/>
                                  </a:solidFill>
                                  <a:latin typeface="Cambria Math" panose="02040503050406030204" pitchFamily="18" charset="0"/>
                                  <a:ea typeface="Cambria Math" panose="02040503050406030204" pitchFamily="18" charset="0"/>
                                </a:rPr>
                                <m:t>𝜏</m:t>
                              </m:r>
                            </m:e>
                            <m:sup>
                              <m:r>
                                <a:rPr lang="es-MX" sz="1600" b="0" i="1" smtClean="0">
                                  <a:solidFill>
                                    <a:schemeClr val="tx2"/>
                                  </a:solidFill>
                                  <a:latin typeface="Cambria Math" panose="02040503050406030204" pitchFamily="18" charset="0"/>
                                  <a:ea typeface="Cambria Math" panose="02040503050406030204" pitchFamily="18" charset="0"/>
                                </a:rPr>
                                <m:t>𝑛𝑜𝑛</m:t>
                              </m:r>
                              <m:r>
                                <a:rPr lang="es-MX" sz="1600" b="0" i="1" smtClean="0">
                                  <a:solidFill>
                                    <a:schemeClr val="tx2"/>
                                  </a:solidFill>
                                  <a:latin typeface="Cambria Math" panose="02040503050406030204" pitchFamily="18" charset="0"/>
                                  <a:ea typeface="Cambria Math" panose="02040503050406030204" pitchFamily="18" charset="0"/>
                                </a:rPr>
                                <m:t>−</m:t>
                              </m:r>
                              <m:r>
                                <a:rPr lang="es-MX" sz="1600" i="1">
                                  <a:solidFill>
                                    <a:schemeClr val="tx2"/>
                                  </a:solidFill>
                                  <a:latin typeface="Cambria Math" panose="02040503050406030204" pitchFamily="18" charset="0"/>
                                </a:rPr>
                                <m:t>𝑡𝑎𝑥</m:t>
                              </m:r>
                            </m:sup>
                          </m:sSup>
                        </m:num>
                        <m:den>
                          <m:r>
                            <a:rPr lang="es-MX" sz="1600" i="1">
                              <a:solidFill>
                                <a:schemeClr val="tx2"/>
                              </a:solidFill>
                              <a:latin typeface="Cambria Math" panose="02040503050406030204" pitchFamily="18" charset="0"/>
                            </a:rPr>
                            <m:t>𝑏</m:t>
                          </m:r>
                        </m:den>
                      </m:f>
                      <m:sSubSup>
                        <m:sSubSupPr>
                          <m:ctrlPr>
                            <a:rPr lang="es-MX" sz="1600" i="1">
                              <a:solidFill>
                                <a:schemeClr val="tx2"/>
                              </a:solidFill>
                              <a:latin typeface="Cambria Math"/>
                            </a:rPr>
                          </m:ctrlPr>
                        </m:sSubSupPr>
                        <m:e>
                          <m:acc>
                            <m:accPr>
                              <m:chr m:val="̃"/>
                              <m:ctrlPr>
                                <a:rPr lang="es-MX" sz="1600" i="1">
                                  <a:solidFill>
                                    <a:schemeClr val="tx2"/>
                                  </a:solidFill>
                                  <a:latin typeface="Cambria Math"/>
                                </a:rPr>
                              </m:ctrlPr>
                            </m:accPr>
                            <m:e>
                              <m:r>
                                <a:rPr lang="es-MX" sz="1600" i="1">
                                  <a:solidFill>
                                    <a:schemeClr val="tx2"/>
                                  </a:solidFill>
                                  <a:latin typeface="Cambria Math" panose="02040503050406030204" pitchFamily="18" charset="0"/>
                                  <a:ea typeface="Cambria Math" panose="02040503050406030204" pitchFamily="18" charset="0"/>
                                </a:rPr>
                                <m:t>𝜏</m:t>
                              </m:r>
                            </m:e>
                          </m:acc>
                        </m:e>
                        <m:sub>
                          <m:r>
                            <a:rPr lang="es-MX" sz="1600" i="1">
                              <a:solidFill>
                                <a:schemeClr val="tx2"/>
                              </a:solidFill>
                              <a:latin typeface="Cambria Math" panose="02040503050406030204" pitchFamily="18" charset="0"/>
                            </a:rPr>
                            <m:t>𝑡</m:t>
                          </m:r>
                        </m:sub>
                        <m:sup>
                          <m:r>
                            <a:rPr lang="es-MX" sz="1600" b="0" i="1" smtClean="0">
                              <a:solidFill>
                                <a:schemeClr val="tx2"/>
                              </a:solidFill>
                              <a:latin typeface="Cambria Math" panose="02040503050406030204" pitchFamily="18" charset="0"/>
                            </a:rPr>
                            <m:t>𝑛𝑜𝑛</m:t>
                          </m:r>
                          <m:r>
                            <a:rPr lang="es-MX" sz="1600" b="0" i="1" smtClean="0">
                              <a:solidFill>
                                <a:schemeClr val="tx2"/>
                              </a:solidFill>
                              <a:latin typeface="Cambria Math" panose="02040503050406030204" pitchFamily="18" charset="0"/>
                            </a:rPr>
                            <m:t>−</m:t>
                          </m:r>
                          <m:r>
                            <a:rPr lang="es-MX" sz="1600" i="1">
                              <a:solidFill>
                                <a:schemeClr val="tx2"/>
                              </a:solidFill>
                              <a:latin typeface="Cambria Math" panose="02040503050406030204" pitchFamily="18" charset="0"/>
                            </a:rPr>
                            <m:t>𝑡𝑎𝑥</m:t>
                          </m:r>
                        </m:sup>
                      </m:sSubSup>
                      <m:r>
                        <a:rPr lang="es-MX" sz="1600" b="0" i="1" smtClean="0">
                          <a:solidFill>
                            <a:schemeClr val="tx2"/>
                          </a:solidFill>
                          <a:latin typeface="Cambria Math" panose="02040503050406030204" pitchFamily="18" charset="0"/>
                        </a:rPr>
                        <m:t>+</m:t>
                      </m:r>
                      <m:f>
                        <m:fPr>
                          <m:ctrlPr>
                            <a:rPr lang="es-MX" sz="1600" i="1">
                              <a:solidFill>
                                <a:schemeClr val="tx2"/>
                              </a:solidFill>
                              <a:latin typeface="Cambria Math"/>
                            </a:rPr>
                          </m:ctrlPr>
                        </m:fPr>
                        <m:num>
                          <m:r>
                            <a:rPr lang="es-MX" sz="1600" b="0" i="1" smtClean="0">
                              <a:solidFill>
                                <a:schemeClr val="tx2"/>
                              </a:solidFill>
                              <a:latin typeface="Cambria Math" panose="02040503050406030204" pitchFamily="18" charset="0"/>
                            </a:rPr>
                            <m:t>𝑒𝑥𝑝</m:t>
                          </m:r>
                        </m:num>
                        <m:den>
                          <m:r>
                            <a:rPr lang="es-MX" sz="1600" i="1">
                              <a:solidFill>
                                <a:schemeClr val="tx2"/>
                              </a:solidFill>
                              <a:latin typeface="Cambria Math" panose="02040503050406030204" pitchFamily="18" charset="0"/>
                            </a:rPr>
                            <m:t>𝑏</m:t>
                          </m:r>
                        </m:den>
                      </m:f>
                      <m:sSub>
                        <m:sSubPr>
                          <m:ctrlPr>
                            <a:rPr lang="es-MX" sz="1600" i="1">
                              <a:solidFill>
                                <a:schemeClr val="tx2"/>
                              </a:solidFill>
                              <a:latin typeface="Cambria Math"/>
                            </a:rPr>
                          </m:ctrlPr>
                        </m:sSubPr>
                        <m:e>
                          <m:r>
                            <a:rPr lang="es-MX" sz="1600" b="0" i="1" smtClean="0">
                              <a:solidFill>
                                <a:schemeClr val="tx2"/>
                              </a:solidFill>
                              <a:latin typeface="Cambria Math" panose="02040503050406030204" pitchFamily="18" charset="0"/>
                            </a:rPr>
                            <m:t>𝑒</m:t>
                          </m:r>
                          <m:acc>
                            <m:accPr>
                              <m:chr m:val="̃"/>
                              <m:ctrlPr>
                                <a:rPr lang="es-MX" sz="1600" i="1">
                                  <a:solidFill>
                                    <a:schemeClr val="tx2"/>
                                  </a:solidFill>
                                  <a:latin typeface="Cambria Math"/>
                                </a:rPr>
                              </m:ctrlPr>
                            </m:accPr>
                            <m:e>
                              <m:r>
                                <a:rPr lang="es-MX" sz="1600" b="0" i="1" smtClean="0">
                                  <a:solidFill>
                                    <a:schemeClr val="tx2"/>
                                  </a:solidFill>
                                  <a:latin typeface="Cambria Math" panose="02040503050406030204" pitchFamily="18" charset="0"/>
                                </a:rPr>
                                <m:t>𝑥</m:t>
                              </m:r>
                            </m:e>
                          </m:acc>
                          <m:r>
                            <a:rPr lang="es-MX" sz="1600" b="0" i="1" smtClean="0">
                              <a:solidFill>
                                <a:schemeClr val="tx2"/>
                              </a:solidFill>
                              <a:latin typeface="Cambria Math" panose="02040503050406030204" pitchFamily="18" charset="0"/>
                            </a:rPr>
                            <m:t>𝑝</m:t>
                          </m:r>
                        </m:e>
                        <m:sub>
                          <m:r>
                            <a:rPr lang="es-MX" sz="1600" i="1">
                              <a:solidFill>
                                <a:schemeClr val="tx2"/>
                              </a:solidFill>
                              <a:latin typeface="Cambria Math" panose="02040503050406030204" pitchFamily="18" charset="0"/>
                            </a:rPr>
                            <m:t>𝑡</m:t>
                          </m:r>
                        </m:sub>
                      </m:sSub>
                      <m:r>
                        <a:rPr lang="es-MX" sz="1600" b="0" i="1" smtClean="0">
                          <a:solidFill>
                            <a:schemeClr val="tx2"/>
                          </a:solidFill>
                          <a:latin typeface="Cambria Math"/>
                        </a:rPr>
                        <m:t>+</m:t>
                      </m:r>
                      <m:f>
                        <m:fPr>
                          <m:ctrlPr>
                            <a:rPr lang="es-MX" sz="1600" i="1">
                              <a:solidFill>
                                <a:schemeClr val="tx2"/>
                              </a:solidFill>
                              <a:latin typeface="Cambria Math"/>
                            </a:rPr>
                          </m:ctrlPr>
                        </m:fPr>
                        <m:num>
                          <m:r>
                            <a:rPr lang="es-MX" sz="1600" b="0" i="1" smtClean="0">
                              <a:solidFill>
                                <a:schemeClr val="tx2"/>
                              </a:solidFill>
                              <a:latin typeface="Cambria Math" panose="02040503050406030204" pitchFamily="18" charset="0"/>
                            </a:rPr>
                            <m:t>𝑡𝑝</m:t>
                          </m:r>
                        </m:num>
                        <m:den>
                          <m:r>
                            <a:rPr lang="es-MX" sz="1600" i="1">
                              <a:solidFill>
                                <a:schemeClr val="tx2"/>
                              </a:solidFill>
                              <a:latin typeface="Cambria Math" panose="02040503050406030204" pitchFamily="18" charset="0"/>
                            </a:rPr>
                            <m:t>𝑏</m:t>
                          </m:r>
                        </m:den>
                      </m:f>
                      <m:sSub>
                        <m:sSubPr>
                          <m:ctrlPr>
                            <a:rPr lang="es-MX" sz="1600" i="1">
                              <a:solidFill>
                                <a:schemeClr val="tx2"/>
                              </a:solidFill>
                              <a:latin typeface="Cambria Math"/>
                            </a:rPr>
                          </m:ctrlPr>
                        </m:sSubPr>
                        <m:e>
                          <m:acc>
                            <m:accPr>
                              <m:chr m:val="̃"/>
                              <m:ctrlPr>
                                <a:rPr lang="es-MX" sz="1600" i="1">
                                  <a:solidFill>
                                    <a:schemeClr val="tx2"/>
                                  </a:solidFill>
                                  <a:latin typeface="Cambria Math"/>
                                </a:rPr>
                              </m:ctrlPr>
                            </m:accPr>
                            <m:e>
                              <m:r>
                                <a:rPr lang="es-MX" sz="1600" b="0" i="1" smtClean="0">
                                  <a:solidFill>
                                    <a:schemeClr val="tx2"/>
                                  </a:solidFill>
                                  <a:latin typeface="Cambria Math" panose="02040503050406030204" pitchFamily="18" charset="0"/>
                                </a:rPr>
                                <m:t>𝑡𝑝</m:t>
                              </m:r>
                            </m:e>
                          </m:acc>
                        </m:e>
                        <m:sub>
                          <m:r>
                            <a:rPr lang="es-MX" sz="1600" i="1">
                              <a:solidFill>
                                <a:schemeClr val="tx2"/>
                              </a:solidFill>
                              <a:latin typeface="Cambria Math" panose="02040503050406030204" pitchFamily="18" charset="0"/>
                            </a:rPr>
                            <m:t>𝑡</m:t>
                          </m:r>
                        </m:sub>
                      </m:sSub>
                    </m:oMath>
                  </m:oMathPara>
                </a14:m>
                <a:endParaRPr lang="en-US" sz="1800" dirty="0" smtClean="0">
                  <a:solidFill>
                    <a:schemeClr val="tx2"/>
                  </a:solidFill>
                </a:endParaRPr>
              </a:p>
              <a:p>
                <a:pPr marL="0" indent="0">
                  <a:buNone/>
                </a:pPr>
                <a:endParaRPr lang="es-MX" sz="1600" i="1" dirty="0" smtClean="0">
                  <a:solidFill>
                    <a:schemeClr val="tx2"/>
                  </a:solidFill>
                  <a:latin typeface="Cambria Math"/>
                </a:endParaRPr>
              </a:p>
              <a:p>
                <a:pPr marL="0" indent="0">
                  <a:buNone/>
                </a:pPr>
                <a:r>
                  <a:rPr lang="es-MX" sz="1600" dirty="0" smtClean="0">
                    <a:solidFill>
                      <a:schemeClr val="tx2"/>
                    </a:solidFill>
                  </a:rPr>
                  <a:t> </a:t>
                </a:r>
                <a14:m>
                  <m:oMath xmlns:m="http://schemas.openxmlformats.org/officeDocument/2006/math">
                    <m:sSub>
                      <m:sSubPr>
                        <m:ctrlPr>
                          <a:rPr lang="es-MX" sz="1600" i="1" smtClean="0">
                            <a:solidFill>
                              <a:schemeClr val="tx2"/>
                            </a:solidFill>
                            <a:latin typeface="Cambria Math"/>
                          </a:rPr>
                        </m:ctrlPr>
                      </m:sSubPr>
                      <m:e>
                        <m:acc>
                          <m:accPr>
                            <m:chr m:val="̃"/>
                            <m:ctrlPr>
                              <a:rPr lang="es-MX" sz="1600" i="1">
                                <a:solidFill>
                                  <a:schemeClr val="tx2"/>
                                </a:solidFill>
                                <a:latin typeface="Cambria Math"/>
                              </a:rPr>
                            </m:ctrlPr>
                          </m:accPr>
                          <m:e>
                            <m:r>
                              <a:rPr lang="es-MX" sz="1600" b="0" i="1">
                                <a:solidFill>
                                  <a:schemeClr val="tx2"/>
                                </a:solidFill>
                                <a:latin typeface="Cambria Math" panose="02040503050406030204" pitchFamily="18" charset="0"/>
                              </a:rPr>
                              <m:t>𝑏</m:t>
                            </m:r>
                          </m:e>
                        </m:acc>
                      </m:e>
                      <m:sub>
                        <m:r>
                          <a:rPr lang="es-MX" sz="1600" b="0" i="1">
                            <a:solidFill>
                              <a:schemeClr val="tx2"/>
                            </a:solidFill>
                            <a:latin typeface="Cambria Math" panose="02040503050406030204" pitchFamily="18" charset="0"/>
                          </a:rPr>
                          <m:t>𝑡</m:t>
                        </m:r>
                      </m:sub>
                    </m:sSub>
                    <m:r>
                      <a:rPr lang="es-MX" sz="1600" b="0" i="1">
                        <a:solidFill>
                          <a:schemeClr val="tx2"/>
                        </a:solidFill>
                        <a:latin typeface="Cambria Math"/>
                      </a:rPr>
                      <m:t>=</m:t>
                    </m:r>
                    <m:d>
                      <m:dPr>
                        <m:ctrlPr>
                          <a:rPr lang="es-MX" sz="1600" i="1">
                            <a:solidFill>
                              <a:schemeClr val="tx2"/>
                            </a:solidFill>
                            <a:latin typeface="Cambria Math"/>
                          </a:rPr>
                        </m:ctrlPr>
                      </m:dPr>
                      <m:e>
                        <m:sSup>
                          <m:sSupPr>
                            <m:ctrlPr>
                              <a:rPr lang="es-MX" sz="1600" i="1" smtClean="0">
                                <a:solidFill>
                                  <a:srgbClr val="FFC000"/>
                                </a:solidFill>
                                <a:latin typeface="Cambria Math"/>
                              </a:rPr>
                            </m:ctrlPr>
                          </m:sSupPr>
                          <m:e>
                            <m:r>
                              <a:rPr lang="en-US" sz="1600" b="0" i="1">
                                <a:solidFill>
                                  <a:srgbClr val="FFC000"/>
                                </a:solidFill>
                                <a:latin typeface="Cambria Math"/>
                              </a:rPr>
                              <m:t>𝛽</m:t>
                            </m:r>
                          </m:e>
                          <m:sup>
                            <m:r>
                              <a:rPr lang="en-US" sz="1600" b="0">
                                <a:solidFill>
                                  <a:srgbClr val="FFC000"/>
                                </a:solidFill>
                                <a:latin typeface="Cambria Math"/>
                              </a:rPr>
                              <m:t>−</m:t>
                            </m:r>
                            <m:r>
                              <a:rPr lang="en-US" sz="1600" b="0" i="1">
                                <a:solidFill>
                                  <a:srgbClr val="FFC000"/>
                                </a:solidFill>
                                <a:latin typeface="Cambria Math"/>
                              </a:rPr>
                              <m:t>1</m:t>
                            </m:r>
                          </m:sup>
                        </m:sSup>
                        <m:r>
                          <a:rPr lang="en-US" sz="1600" b="0">
                            <a:solidFill>
                              <a:srgbClr val="FFC000"/>
                            </a:solidFill>
                            <a:latin typeface="Cambria Math"/>
                          </a:rPr>
                          <m:t>−</m:t>
                        </m:r>
                        <m:f>
                          <m:fPr>
                            <m:ctrlPr>
                              <a:rPr lang="es-MX" sz="1600" i="1">
                                <a:solidFill>
                                  <a:srgbClr val="FFC000"/>
                                </a:solidFill>
                                <a:latin typeface="Cambria Math"/>
                              </a:rPr>
                            </m:ctrlPr>
                          </m:fPr>
                          <m:num>
                            <m:sSup>
                              <m:sSupPr>
                                <m:ctrlPr>
                                  <a:rPr lang="es-MX" sz="1600" i="1">
                                    <a:solidFill>
                                      <a:srgbClr val="FFC000"/>
                                    </a:solidFill>
                                    <a:latin typeface="Cambria Math"/>
                                  </a:rPr>
                                </m:ctrlPr>
                              </m:sSupPr>
                              <m:e>
                                <m:r>
                                  <a:rPr lang="es-MX" sz="1600" i="1">
                                    <a:solidFill>
                                      <a:srgbClr val="FFC000"/>
                                    </a:solidFill>
                                    <a:latin typeface="Cambria Math" panose="02040503050406030204" pitchFamily="18" charset="0"/>
                                    <a:ea typeface="Cambria Math" panose="02040503050406030204" pitchFamily="18" charset="0"/>
                                  </a:rPr>
                                  <m:t>𝜏</m:t>
                                </m:r>
                              </m:e>
                              <m:sup>
                                <m:r>
                                  <a:rPr lang="es-MX" sz="1600" i="1">
                                    <a:solidFill>
                                      <a:srgbClr val="FFC000"/>
                                    </a:solidFill>
                                    <a:latin typeface="Cambria Math" panose="02040503050406030204" pitchFamily="18" charset="0"/>
                                  </a:rPr>
                                  <m:t>𝑡𝑎𝑥</m:t>
                                </m:r>
                              </m:sup>
                            </m:sSup>
                          </m:num>
                          <m:den>
                            <m:r>
                              <a:rPr lang="es-MX" sz="1600" i="1">
                                <a:solidFill>
                                  <a:srgbClr val="FFC000"/>
                                </a:solidFill>
                                <a:latin typeface="Cambria Math" panose="02040503050406030204" pitchFamily="18" charset="0"/>
                              </a:rPr>
                              <m:t>𝑏</m:t>
                            </m:r>
                          </m:den>
                        </m:f>
                        <m:d>
                          <m:dPr>
                            <m:ctrlPr>
                              <a:rPr lang="es-MX" sz="1600" i="1">
                                <a:solidFill>
                                  <a:srgbClr val="FFC000"/>
                                </a:solidFill>
                                <a:latin typeface="Cambria Math"/>
                              </a:rPr>
                            </m:ctrlPr>
                          </m:dPr>
                          <m:e>
                            <m:r>
                              <a:rPr lang="es-MX" sz="1600" b="0" i="1">
                                <a:solidFill>
                                  <a:srgbClr val="FFC000"/>
                                </a:solidFill>
                                <a:latin typeface="Cambria Math"/>
                              </a:rPr>
                              <m:t>1−</m:t>
                            </m:r>
                            <m:sSub>
                              <m:sSubPr>
                                <m:ctrlPr>
                                  <a:rPr lang="en-US" sz="1600" i="1">
                                    <a:solidFill>
                                      <a:srgbClr val="FFC000"/>
                                    </a:solidFill>
                                    <a:latin typeface="Cambria Math"/>
                                  </a:rPr>
                                </m:ctrlPr>
                              </m:sSubPr>
                              <m:e>
                                <m:r>
                                  <a:rPr lang="en-US" sz="1600" b="0" i="1">
                                    <a:solidFill>
                                      <a:srgbClr val="FFC000"/>
                                    </a:solidFill>
                                    <a:latin typeface="Cambria Math"/>
                                    <a:ea typeface="Cambria Math"/>
                                  </a:rPr>
                                  <m:t>𝜌</m:t>
                                </m:r>
                              </m:e>
                              <m:sub>
                                <m:sSup>
                                  <m:sSupPr>
                                    <m:ctrlPr>
                                      <a:rPr lang="en-US" sz="1600" i="1">
                                        <a:solidFill>
                                          <a:srgbClr val="FFC000"/>
                                        </a:solidFill>
                                        <a:latin typeface="Cambria Math"/>
                                        <a:ea typeface="Cambria Math"/>
                                      </a:rPr>
                                    </m:ctrlPr>
                                  </m:sSupPr>
                                  <m:e>
                                    <m:r>
                                      <a:rPr lang="en-US" sz="1600" b="0" i="1">
                                        <a:solidFill>
                                          <a:srgbClr val="FFC000"/>
                                        </a:solidFill>
                                        <a:latin typeface="Cambria Math"/>
                                        <a:ea typeface="Cambria Math"/>
                                      </a:rPr>
                                      <m:t>𝜏</m:t>
                                    </m:r>
                                  </m:e>
                                  <m:sup>
                                    <m:r>
                                      <a:rPr lang="es-MX" sz="1600" b="0" i="1">
                                        <a:solidFill>
                                          <a:srgbClr val="FFC000"/>
                                        </a:solidFill>
                                        <a:latin typeface="Cambria Math" panose="02040503050406030204" pitchFamily="18" charset="0"/>
                                        <a:ea typeface="Cambria Math"/>
                                      </a:rPr>
                                      <m:t>𝑡𝑎𝑥</m:t>
                                    </m:r>
                                  </m:sup>
                                </m:sSup>
                                <m:r>
                                  <a:rPr lang="es-MX" sz="1600" b="0" i="1">
                                    <a:solidFill>
                                      <a:srgbClr val="FFC000"/>
                                    </a:solidFill>
                                    <a:latin typeface="Cambria Math"/>
                                  </a:rPr>
                                  <m:t>,</m:t>
                                </m:r>
                                <m:sSubSup>
                                  <m:sSubSupPr>
                                    <m:ctrlPr>
                                      <a:rPr lang="es-MX" sz="1600" i="1">
                                        <a:solidFill>
                                          <a:srgbClr val="FFC000"/>
                                        </a:solidFill>
                                        <a:latin typeface="Cambria Math"/>
                                      </a:rPr>
                                    </m:ctrlPr>
                                  </m:sSubSupPr>
                                  <m:e>
                                    <m:r>
                                      <a:rPr lang="es-MX" sz="1600" b="0" i="1">
                                        <a:solidFill>
                                          <a:srgbClr val="FFC000"/>
                                        </a:solidFill>
                                        <a:latin typeface="Cambria Math"/>
                                        <a:ea typeface="Cambria Math"/>
                                      </a:rPr>
                                      <m:t>𝜉</m:t>
                                    </m:r>
                                  </m:e>
                                  <m:sub>
                                    <m:r>
                                      <a:rPr lang="es-MX" sz="1600" b="0" i="1">
                                        <a:solidFill>
                                          <a:srgbClr val="FFC000"/>
                                        </a:solidFill>
                                        <a:latin typeface="Cambria Math"/>
                                      </a:rPr>
                                      <m:t>𝑡</m:t>
                                    </m:r>
                                  </m:sub>
                                  <m:sup>
                                    <m:r>
                                      <a:rPr lang="es-MX" sz="1600" b="0" i="1">
                                        <a:solidFill>
                                          <a:srgbClr val="FFC000"/>
                                        </a:solidFill>
                                        <a:latin typeface="Cambria Math"/>
                                      </a:rPr>
                                      <m:t>𝑠𝑝</m:t>
                                    </m:r>
                                  </m:sup>
                                </m:sSubSup>
                              </m:sub>
                            </m:sSub>
                          </m:e>
                        </m:d>
                        <m:sSub>
                          <m:sSubPr>
                            <m:ctrlPr>
                              <a:rPr lang="en-US" sz="1600" i="1">
                                <a:solidFill>
                                  <a:srgbClr val="FFC000"/>
                                </a:solidFill>
                                <a:latin typeface="Cambria Math"/>
                              </a:rPr>
                            </m:ctrlPr>
                          </m:sSubPr>
                          <m:e>
                            <m:r>
                              <a:rPr lang="en-US" sz="1600" b="0" i="1">
                                <a:solidFill>
                                  <a:srgbClr val="FFC000"/>
                                </a:solidFill>
                                <a:latin typeface="Cambria Math"/>
                                <a:ea typeface="Cambria Math"/>
                              </a:rPr>
                              <m:t>𝛿</m:t>
                            </m:r>
                          </m:e>
                          <m:sub>
                            <m:r>
                              <a:rPr lang="es-MX" sz="1600" b="0" i="1">
                                <a:solidFill>
                                  <a:srgbClr val="FFC000"/>
                                </a:solidFill>
                                <a:latin typeface="Cambria Math"/>
                                <a:ea typeface="Cambria Math"/>
                              </a:rPr>
                              <m:t>𝑏</m:t>
                            </m:r>
                            <m:r>
                              <a:rPr lang="es-MX" sz="1600" b="0" i="1">
                                <a:solidFill>
                                  <a:srgbClr val="FFC000"/>
                                </a:solidFill>
                                <a:latin typeface="Cambria Math"/>
                              </a:rPr>
                              <m:t>,</m:t>
                            </m:r>
                            <m:sSubSup>
                              <m:sSubSupPr>
                                <m:ctrlPr>
                                  <a:rPr lang="es-MX" sz="1600" i="1">
                                    <a:solidFill>
                                      <a:srgbClr val="FFC000"/>
                                    </a:solidFill>
                                    <a:latin typeface="Cambria Math"/>
                                  </a:rPr>
                                </m:ctrlPr>
                              </m:sSubSupPr>
                              <m:e>
                                <m:r>
                                  <a:rPr lang="es-MX" sz="1600" b="0" i="1">
                                    <a:solidFill>
                                      <a:srgbClr val="FFC000"/>
                                    </a:solidFill>
                                    <a:latin typeface="Cambria Math"/>
                                    <a:ea typeface="Cambria Math"/>
                                  </a:rPr>
                                  <m:t>𝜉</m:t>
                                </m:r>
                              </m:e>
                              <m:sub>
                                <m:r>
                                  <a:rPr lang="es-MX" sz="1600" b="0" i="1">
                                    <a:solidFill>
                                      <a:srgbClr val="FFC000"/>
                                    </a:solidFill>
                                    <a:latin typeface="Cambria Math"/>
                                  </a:rPr>
                                  <m:t>𝑡</m:t>
                                </m:r>
                              </m:sub>
                              <m:sup>
                                <m:r>
                                  <a:rPr lang="es-MX" sz="1600" b="0" i="1">
                                    <a:solidFill>
                                      <a:srgbClr val="FFC000"/>
                                    </a:solidFill>
                                    <a:latin typeface="Cambria Math"/>
                                  </a:rPr>
                                  <m:t>𝑠𝑝</m:t>
                                </m:r>
                              </m:sup>
                            </m:sSubSup>
                          </m:sub>
                        </m:sSub>
                      </m:e>
                    </m:d>
                    <m:sSub>
                      <m:sSubPr>
                        <m:ctrlPr>
                          <a:rPr lang="es-MX" sz="1600" i="1">
                            <a:solidFill>
                              <a:schemeClr val="tx2"/>
                            </a:solidFill>
                            <a:latin typeface="Cambria Math"/>
                          </a:rPr>
                        </m:ctrlPr>
                      </m:sSubPr>
                      <m:e>
                        <m:acc>
                          <m:accPr>
                            <m:chr m:val="̃"/>
                            <m:ctrlPr>
                              <a:rPr lang="es-MX" sz="1600" i="1">
                                <a:solidFill>
                                  <a:schemeClr val="tx2"/>
                                </a:solidFill>
                                <a:latin typeface="Cambria Math"/>
                              </a:rPr>
                            </m:ctrlPr>
                          </m:accPr>
                          <m:e>
                            <m:r>
                              <a:rPr lang="es-MX" sz="1600" b="0" i="1">
                                <a:solidFill>
                                  <a:schemeClr val="tx2"/>
                                </a:solidFill>
                                <a:latin typeface="Cambria Math" panose="02040503050406030204" pitchFamily="18" charset="0"/>
                              </a:rPr>
                              <m:t>𝑏</m:t>
                            </m:r>
                          </m:e>
                        </m:acc>
                      </m:e>
                      <m:sub>
                        <m:r>
                          <a:rPr lang="es-MX" sz="1600" b="0" i="1">
                            <a:solidFill>
                              <a:schemeClr val="tx2"/>
                            </a:solidFill>
                            <a:latin typeface="Cambria Math" panose="02040503050406030204" pitchFamily="18" charset="0"/>
                          </a:rPr>
                          <m:t>𝑡</m:t>
                        </m:r>
                        <m:r>
                          <a:rPr lang="es-MX" sz="1600" b="0" i="1">
                            <a:solidFill>
                              <a:schemeClr val="tx2"/>
                            </a:solidFill>
                            <a:latin typeface="Cambria Math" panose="02040503050406030204" pitchFamily="18" charset="0"/>
                          </a:rPr>
                          <m:t>−1</m:t>
                        </m:r>
                      </m:sub>
                    </m:sSub>
                    <m:r>
                      <a:rPr lang="es-MX" sz="1600" b="0" i="1">
                        <a:solidFill>
                          <a:schemeClr val="tx2"/>
                        </a:solidFill>
                        <a:latin typeface="Cambria Math"/>
                      </a:rPr>
                      <m:t>+</m:t>
                    </m:r>
                    <m:r>
                      <a:rPr lang="es-MX" sz="1600" b="0" i="1" smtClean="0">
                        <a:solidFill>
                          <a:schemeClr val="tx2"/>
                        </a:solidFill>
                        <a:latin typeface="Cambria Math"/>
                      </a:rPr>
                      <m:t> </m:t>
                    </m:r>
                    <m:r>
                      <a:rPr lang="es-MX" sz="1600" b="0" i="1" smtClean="0">
                        <a:solidFill>
                          <a:schemeClr val="tx2"/>
                        </a:solidFill>
                        <a:latin typeface="Cambria Math"/>
                        <a:ea typeface="Cambria Math"/>
                      </a:rPr>
                      <m:t>⋯</m:t>
                    </m:r>
                  </m:oMath>
                </a14:m>
                <a:r>
                  <a:rPr lang="en-US" sz="1600" dirty="0" smtClean="0">
                    <a:solidFill>
                      <a:schemeClr val="tx2"/>
                    </a:solidFill>
                  </a:rPr>
                  <a:t> </a:t>
                </a:r>
                <a:endParaRPr lang="en-US" sz="1600" dirty="0">
                  <a:solidFill>
                    <a:schemeClr val="tx2"/>
                  </a:solidFill>
                </a:endParaRPr>
              </a:p>
              <a:p>
                <a:pPr marL="0" indent="0">
                  <a:buNone/>
                </a:pPr>
                <a:endParaRPr lang="en-US" sz="1800" dirty="0">
                  <a:solidFill>
                    <a:schemeClr val="tx2"/>
                  </a:solidFill>
                </a:endParaRPr>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107504" y="1357298"/>
                <a:ext cx="8928992" cy="5240054"/>
              </a:xfrm>
              <a:blipFill rotWithShape="1">
                <a:blip r:embed="rId2"/>
                <a:stretch>
                  <a:fillRect l="-478" t="-582"/>
                </a:stretch>
              </a:blipFill>
            </p:spPr>
            <p:txBody>
              <a:bodyPr/>
              <a:lstStyle/>
              <a:p>
                <a:r>
                  <a:rPr lang="es-MX">
                    <a:noFill/>
                  </a:rPr>
                  <a:t> </a:t>
                </a:r>
              </a:p>
            </p:txBody>
          </p:sp>
        </mc:Fallback>
      </mc:AlternateContent>
    </p:spTree>
    <p:extLst>
      <p:ext uri="{BB962C8B-B14F-4D97-AF65-F5344CB8AC3E}">
        <p14:creationId xmlns:p14="http://schemas.microsoft.com/office/powerpoint/2010/main" val="30461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fade">
                                      <p:cBhvr>
                                        <p:cTn id="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2.2 Monetary and Fiscal Policy Mix</a:t>
            </a:r>
            <a:endParaRPr lang="es-MX" dirty="0"/>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251520" y="1124744"/>
                <a:ext cx="8712968" cy="5024030"/>
              </a:xfrm>
            </p:spPr>
            <p:txBody>
              <a:bodyPr>
                <a:noAutofit/>
              </a:bodyPr>
              <a:lstStyle/>
              <a:p>
                <a:pPr algn="just"/>
                <a:r>
                  <a:rPr lang="en-US" sz="1600" dirty="0" smtClean="0">
                    <a:solidFill>
                      <a:schemeClr val="tx2"/>
                    </a:solidFill>
                  </a:rPr>
                  <a:t>Passive Monetary (</a:t>
                </a:r>
                <a:r>
                  <a:rPr lang="en-US" sz="1600" b="1" dirty="0">
                    <a:solidFill>
                      <a:schemeClr val="tx2"/>
                    </a:solidFill>
                  </a:rPr>
                  <a:t>PM</a:t>
                </a:r>
                <a:r>
                  <a:rPr lang="en-US" sz="1600" dirty="0">
                    <a:solidFill>
                      <a:schemeClr val="tx2"/>
                    </a:solidFill>
                  </a:rPr>
                  <a:t>: </a:t>
                </a:r>
                <a14:m>
                  <m:oMath xmlns:m="http://schemas.openxmlformats.org/officeDocument/2006/math">
                    <m:sSub>
                      <m:sSubPr>
                        <m:ctrlPr>
                          <a:rPr lang="es-MX" sz="1600" i="1">
                            <a:solidFill>
                              <a:schemeClr val="tx2"/>
                            </a:solidFill>
                            <a:latin typeface="Cambria Math"/>
                          </a:rPr>
                        </m:ctrlPr>
                      </m:sSubPr>
                      <m:e>
                        <m:r>
                          <a:rPr lang="en-US" sz="1600" i="1">
                            <a:solidFill>
                              <a:schemeClr val="tx2"/>
                            </a:solidFill>
                            <a:latin typeface="Cambria Math"/>
                          </a:rPr>
                          <m:t>𝜓</m:t>
                        </m:r>
                      </m:e>
                      <m:sub>
                        <m:r>
                          <a:rPr lang="en-US" sz="1600" i="1">
                            <a:solidFill>
                              <a:schemeClr val="tx2"/>
                            </a:solidFill>
                            <a:latin typeface="Cambria Math"/>
                          </a:rPr>
                          <m:t>𝜋</m:t>
                        </m:r>
                        <m:r>
                          <a:rPr lang="en-US" sz="1600" i="1">
                            <a:solidFill>
                              <a:schemeClr val="tx2"/>
                            </a:solidFill>
                            <a:latin typeface="Cambria Math"/>
                          </a:rPr>
                          <m:t>,</m:t>
                        </m:r>
                        <m:sSubSup>
                          <m:sSubSupPr>
                            <m:ctrlPr>
                              <a:rPr lang="es-MX" sz="1600" i="1">
                                <a:solidFill>
                                  <a:schemeClr val="tx2"/>
                                </a:solidFill>
                                <a:latin typeface="Cambria Math"/>
                              </a:rPr>
                            </m:ctrlPr>
                          </m:sSubSupPr>
                          <m:e>
                            <m:r>
                              <a:rPr lang="en-US" sz="1600" i="1">
                                <a:solidFill>
                                  <a:schemeClr val="tx2"/>
                                </a:solidFill>
                                <a:latin typeface="Cambria Math"/>
                              </a:rPr>
                              <m:t>𝜉</m:t>
                            </m:r>
                          </m:e>
                          <m:sub>
                            <m:r>
                              <a:rPr lang="en-US" sz="1600" i="1">
                                <a:solidFill>
                                  <a:schemeClr val="tx2"/>
                                </a:solidFill>
                                <a:latin typeface="Cambria Math"/>
                              </a:rPr>
                              <m:t>𝑡</m:t>
                            </m:r>
                          </m:sub>
                          <m:sup>
                            <m:r>
                              <a:rPr lang="en-US" sz="1600" i="1">
                                <a:solidFill>
                                  <a:schemeClr val="tx2"/>
                                </a:solidFill>
                                <a:latin typeface="Cambria Math"/>
                              </a:rPr>
                              <m:t>𝑠𝑝</m:t>
                            </m:r>
                          </m:sup>
                        </m:sSubSup>
                      </m:sub>
                    </m:sSub>
                    <m:r>
                      <a:rPr lang="en-US" sz="1600" i="1">
                        <a:solidFill>
                          <a:schemeClr val="tx2"/>
                        </a:solidFill>
                        <a:latin typeface="Cambria Math"/>
                      </a:rPr>
                      <m:t>&lt;1</m:t>
                    </m:r>
                  </m:oMath>
                </a14:m>
                <a:r>
                  <a:rPr lang="en-US" sz="1600" dirty="0">
                    <a:solidFill>
                      <a:schemeClr val="tx2"/>
                    </a:solidFill>
                  </a:rPr>
                  <a:t>) / Active Fiscal (</a:t>
                </a:r>
                <a:r>
                  <a:rPr lang="en-US" sz="1600" b="1" dirty="0">
                    <a:solidFill>
                      <a:schemeClr val="tx2"/>
                    </a:solidFill>
                  </a:rPr>
                  <a:t>AF</a:t>
                </a:r>
                <a:r>
                  <a:rPr lang="en-US" sz="1600" dirty="0">
                    <a:solidFill>
                      <a:schemeClr val="tx2"/>
                    </a:solidFill>
                  </a:rPr>
                  <a:t>: </a:t>
                </a:r>
                <a14:m>
                  <m:oMath xmlns:m="http://schemas.openxmlformats.org/officeDocument/2006/math">
                    <m:sSup>
                      <m:sSupPr>
                        <m:ctrlPr>
                          <a:rPr lang="es-MX" sz="1600" i="1">
                            <a:solidFill>
                              <a:schemeClr val="tx2"/>
                            </a:solidFill>
                            <a:latin typeface="Cambria Math"/>
                          </a:rPr>
                        </m:ctrlPr>
                      </m:sSupPr>
                      <m:e>
                        <m:r>
                          <a:rPr lang="en-US" sz="1600" i="1">
                            <a:solidFill>
                              <a:schemeClr val="tx2"/>
                            </a:solidFill>
                            <a:latin typeface="Cambria Math"/>
                          </a:rPr>
                          <m:t>𝛽</m:t>
                        </m:r>
                      </m:e>
                      <m:sup>
                        <m:r>
                          <a:rPr lang="en-US" sz="1600">
                            <a:solidFill>
                              <a:schemeClr val="tx2"/>
                            </a:solidFill>
                            <a:latin typeface="Cambria Math"/>
                          </a:rPr>
                          <m:t>−</m:t>
                        </m:r>
                        <m:r>
                          <a:rPr lang="en-US" sz="1600" i="1">
                            <a:solidFill>
                              <a:schemeClr val="tx2"/>
                            </a:solidFill>
                            <a:latin typeface="Cambria Math"/>
                          </a:rPr>
                          <m:t>1</m:t>
                        </m:r>
                      </m:sup>
                    </m:sSup>
                    <m:r>
                      <a:rPr lang="en-US" sz="1600">
                        <a:solidFill>
                          <a:schemeClr val="tx2"/>
                        </a:solidFill>
                        <a:latin typeface="Cambria Math"/>
                      </a:rPr>
                      <m:t>−</m:t>
                    </m:r>
                    <m:f>
                      <m:fPr>
                        <m:ctrlPr>
                          <a:rPr lang="es-MX" sz="1600" i="1">
                            <a:solidFill>
                              <a:schemeClr val="tx2"/>
                            </a:solidFill>
                            <a:latin typeface="Cambria Math"/>
                          </a:rPr>
                        </m:ctrlPr>
                      </m:fPr>
                      <m:num>
                        <m:sSup>
                          <m:sSupPr>
                            <m:ctrlPr>
                              <a:rPr lang="es-MX" sz="1600" i="1">
                                <a:solidFill>
                                  <a:schemeClr val="tx2"/>
                                </a:solidFill>
                                <a:latin typeface="Cambria Math"/>
                              </a:rPr>
                            </m:ctrlPr>
                          </m:sSupPr>
                          <m:e>
                            <m:r>
                              <a:rPr lang="es-MX" sz="1600" i="1">
                                <a:solidFill>
                                  <a:schemeClr val="tx2"/>
                                </a:solidFill>
                                <a:latin typeface="Cambria Math" panose="02040503050406030204" pitchFamily="18" charset="0"/>
                                <a:ea typeface="Cambria Math" panose="02040503050406030204" pitchFamily="18" charset="0"/>
                              </a:rPr>
                              <m:t>𝜏</m:t>
                            </m:r>
                          </m:e>
                          <m:sup>
                            <m:r>
                              <a:rPr lang="es-MX" sz="1600" i="1">
                                <a:solidFill>
                                  <a:schemeClr val="tx2"/>
                                </a:solidFill>
                                <a:latin typeface="Cambria Math" panose="02040503050406030204" pitchFamily="18" charset="0"/>
                              </a:rPr>
                              <m:t>𝑡𝑎𝑥</m:t>
                            </m:r>
                          </m:sup>
                        </m:sSup>
                      </m:num>
                      <m:den>
                        <m:r>
                          <a:rPr lang="es-MX" sz="1600" i="1">
                            <a:solidFill>
                              <a:schemeClr val="tx2"/>
                            </a:solidFill>
                            <a:latin typeface="Cambria Math" panose="02040503050406030204" pitchFamily="18" charset="0"/>
                          </a:rPr>
                          <m:t>𝑏</m:t>
                        </m:r>
                      </m:den>
                    </m:f>
                    <m:d>
                      <m:dPr>
                        <m:ctrlPr>
                          <a:rPr lang="es-MX" sz="1600" i="1">
                            <a:solidFill>
                              <a:schemeClr val="tx2"/>
                            </a:solidFill>
                            <a:latin typeface="Cambria Math"/>
                          </a:rPr>
                        </m:ctrlPr>
                      </m:dPr>
                      <m:e>
                        <m:r>
                          <a:rPr lang="es-MX" sz="1600" i="1">
                            <a:solidFill>
                              <a:schemeClr val="tx2"/>
                            </a:solidFill>
                            <a:latin typeface="Cambria Math"/>
                          </a:rPr>
                          <m:t>1−</m:t>
                        </m:r>
                        <m:sSub>
                          <m:sSubPr>
                            <m:ctrlPr>
                              <a:rPr lang="en-US" sz="1600" i="1">
                                <a:solidFill>
                                  <a:schemeClr val="tx2"/>
                                </a:solidFill>
                                <a:latin typeface="Cambria Math"/>
                              </a:rPr>
                            </m:ctrlPr>
                          </m:sSubPr>
                          <m:e>
                            <m:r>
                              <a:rPr lang="en-US" sz="1600" i="1">
                                <a:solidFill>
                                  <a:schemeClr val="tx2"/>
                                </a:solidFill>
                                <a:latin typeface="Cambria Math"/>
                                <a:ea typeface="Cambria Math"/>
                              </a:rPr>
                              <m:t>𝜌</m:t>
                            </m:r>
                          </m:e>
                          <m:sub>
                            <m:sSup>
                              <m:sSupPr>
                                <m:ctrlPr>
                                  <a:rPr lang="en-US" sz="1600" i="1">
                                    <a:solidFill>
                                      <a:schemeClr val="tx2"/>
                                    </a:solidFill>
                                    <a:latin typeface="Cambria Math"/>
                                    <a:ea typeface="Cambria Math"/>
                                  </a:rPr>
                                </m:ctrlPr>
                              </m:sSupPr>
                              <m:e>
                                <m:r>
                                  <a:rPr lang="en-US" sz="1600" i="1">
                                    <a:solidFill>
                                      <a:schemeClr val="tx2"/>
                                    </a:solidFill>
                                    <a:latin typeface="Cambria Math"/>
                                    <a:ea typeface="Cambria Math"/>
                                  </a:rPr>
                                  <m:t>𝜏</m:t>
                                </m:r>
                              </m:e>
                              <m:sup>
                                <m:r>
                                  <a:rPr lang="es-MX" sz="1600" i="1">
                                    <a:solidFill>
                                      <a:schemeClr val="tx2"/>
                                    </a:solidFill>
                                    <a:latin typeface="Cambria Math" panose="02040503050406030204" pitchFamily="18" charset="0"/>
                                    <a:ea typeface="Cambria Math"/>
                                  </a:rPr>
                                  <m:t>𝑡𝑎𝑥</m:t>
                                </m:r>
                              </m:sup>
                            </m:sSup>
                            <m:r>
                              <a:rPr lang="es-MX" sz="1600" i="1">
                                <a:solidFill>
                                  <a:schemeClr val="tx2"/>
                                </a:solidFill>
                                <a:latin typeface="Cambria Math"/>
                              </a:rPr>
                              <m:t>,</m:t>
                            </m:r>
                            <m:sSubSup>
                              <m:sSubSupPr>
                                <m:ctrlPr>
                                  <a:rPr lang="es-MX" sz="1600" i="1">
                                    <a:solidFill>
                                      <a:schemeClr val="tx2"/>
                                    </a:solidFill>
                                    <a:latin typeface="Cambria Math"/>
                                  </a:rPr>
                                </m:ctrlPr>
                              </m:sSubSupPr>
                              <m:e>
                                <m:r>
                                  <a:rPr lang="es-MX" sz="1600" i="1">
                                    <a:solidFill>
                                      <a:schemeClr val="tx2"/>
                                    </a:solidFill>
                                    <a:latin typeface="Cambria Math"/>
                                    <a:ea typeface="Cambria Math"/>
                                  </a:rPr>
                                  <m:t>𝜉</m:t>
                                </m:r>
                              </m:e>
                              <m:sub>
                                <m:r>
                                  <a:rPr lang="es-MX" sz="1600" i="1">
                                    <a:solidFill>
                                      <a:schemeClr val="tx2"/>
                                    </a:solidFill>
                                    <a:latin typeface="Cambria Math"/>
                                  </a:rPr>
                                  <m:t>𝑡</m:t>
                                </m:r>
                              </m:sub>
                              <m:sup>
                                <m:r>
                                  <a:rPr lang="es-MX" sz="1600" i="1">
                                    <a:solidFill>
                                      <a:schemeClr val="tx2"/>
                                    </a:solidFill>
                                    <a:latin typeface="Cambria Math"/>
                                  </a:rPr>
                                  <m:t>𝑠𝑝</m:t>
                                </m:r>
                              </m:sup>
                            </m:sSubSup>
                          </m:sub>
                        </m:sSub>
                      </m:e>
                    </m:d>
                    <m:sSub>
                      <m:sSubPr>
                        <m:ctrlPr>
                          <a:rPr lang="en-US" sz="1600" i="1">
                            <a:solidFill>
                              <a:schemeClr val="tx2"/>
                            </a:solidFill>
                            <a:latin typeface="Cambria Math"/>
                          </a:rPr>
                        </m:ctrlPr>
                      </m:sSubPr>
                      <m:e>
                        <m:r>
                          <a:rPr lang="en-US" sz="1600" i="1">
                            <a:solidFill>
                              <a:schemeClr val="tx2"/>
                            </a:solidFill>
                            <a:latin typeface="Cambria Math"/>
                            <a:ea typeface="Cambria Math"/>
                          </a:rPr>
                          <m:t>𝛿</m:t>
                        </m:r>
                      </m:e>
                      <m:sub>
                        <m:r>
                          <a:rPr lang="es-MX" sz="1600" i="1">
                            <a:solidFill>
                              <a:schemeClr val="tx2"/>
                            </a:solidFill>
                            <a:latin typeface="Cambria Math"/>
                            <a:ea typeface="Cambria Math"/>
                          </a:rPr>
                          <m:t>𝑏</m:t>
                        </m:r>
                        <m:r>
                          <a:rPr lang="es-MX" sz="1600" i="1">
                            <a:solidFill>
                              <a:schemeClr val="tx2"/>
                            </a:solidFill>
                            <a:latin typeface="Cambria Math"/>
                          </a:rPr>
                          <m:t>,</m:t>
                        </m:r>
                        <m:sSubSup>
                          <m:sSubSupPr>
                            <m:ctrlPr>
                              <a:rPr lang="es-MX" sz="1600" i="1">
                                <a:solidFill>
                                  <a:schemeClr val="tx2"/>
                                </a:solidFill>
                                <a:latin typeface="Cambria Math"/>
                              </a:rPr>
                            </m:ctrlPr>
                          </m:sSubSupPr>
                          <m:e>
                            <m:r>
                              <a:rPr lang="es-MX" sz="1600" i="1">
                                <a:solidFill>
                                  <a:schemeClr val="tx2"/>
                                </a:solidFill>
                                <a:latin typeface="Cambria Math"/>
                                <a:ea typeface="Cambria Math"/>
                              </a:rPr>
                              <m:t>𝜉</m:t>
                            </m:r>
                          </m:e>
                          <m:sub>
                            <m:r>
                              <a:rPr lang="es-MX" sz="1600" i="1">
                                <a:solidFill>
                                  <a:schemeClr val="tx2"/>
                                </a:solidFill>
                                <a:latin typeface="Cambria Math"/>
                              </a:rPr>
                              <m:t>𝑡</m:t>
                            </m:r>
                          </m:sub>
                          <m:sup>
                            <m:r>
                              <a:rPr lang="es-MX" sz="1600" i="1">
                                <a:solidFill>
                                  <a:schemeClr val="tx2"/>
                                </a:solidFill>
                                <a:latin typeface="Cambria Math"/>
                              </a:rPr>
                              <m:t>𝑠𝑝</m:t>
                            </m:r>
                          </m:sup>
                        </m:sSubSup>
                      </m:sub>
                    </m:sSub>
                    <m:r>
                      <a:rPr lang="es-MX" sz="1600" b="0" i="0" smtClean="0">
                        <a:solidFill>
                          <a:schemeClr val="tx2"/>
                        </a:solidFill>
                        <a:latin typeface="Cambria Math"/>
                      </a:rPr>
                      <m:t>&gt;</m:t>
                    </m:r>
                    <m:r>
                      <a:rPr lang="en-US" sz="1600">
                        <a:solidFill>
                          <a:schemeClr val="tx2"/>
                        </a:solidFill>
                        <a:latin typeface="Cambria Math"/>
                      </a:rPr>
                      <m:t>𝟏</m:t>
                    </m:r>
                  </m:oMath>
                </a14:m>
                <a:r>
                  <a:rPr lang="en-US" sz="1600" dirty="0">
                    <a:solidFill>
                      <a:schemeClr val="tx2"/>
                    </a:solidFill>
                  </a:rPr>
                  <a:t>)</a:t>
                </a:r>
              </a:p>
              <a:p>
                <a:pPr lvl="1" algn="just"/>
                <a:r>
                  <a:rPr lang="en-US" sz="1400" dirty="0">
                    <a:solidFill>
                      <a:schemeClr val="tx2"/>
                    </a:solidFill>
                  </a:rPr>
                  <a:t>Unique equilibrium. </a:t>
                </a:r>
                <a:r>
                  <a:rPr lang="en-US" sz="1400" b="1" dirty="0">
                    <a:solidFill>
                      <a:schemeClr val="tx2"/>
                    </a:solidFill>
                  </a:rPr>
                  <a:t>Regime F. </a:t>
                </a:r>
                <a:r>
                  <a:rPr lang="en-US" sz="1400" dirty="0">
                    <a:solidFill>
                      <a:schemeClr val="tx2"/>
                    </a:solidFill>
                  </a:rPr>
                  <a:t>Non-monetarist &amp; Fiscal Theory of the Price Level (FTPL).The fiscal theory regime in which “fiscal policy determines the price level”. </a:t>
                </a:r>
                <a:r>
                  <a:rPr lang="en-US" sz="1400" dirty="0">
                    <a:solidFill>
                      <a:schemeClr val="tx2"/>
                    </a:solidFill>
                    <a:ea typeface="Calibri"/>
                    <a:cs typeface="Times New Roman"/>
                  </a:rPr>
                  <a:t>Monetary policy permits inflation to revalue and stabilize debt. Any shock that would raise debt raises inflation because taxes do not respond to debt. For FP to determine inflation, expectations must be anchored on MP adjusting to maintain the value of debt.</a:t>
                </a:r>
                <a:endParaRPr lang="en-US" sz="1400" dirty="0">
                  <a:solidFill>
                    <a:schemeClr val="tx2"/>
                  </a:solidFill>
                </a:endParaRPr>
              </a:p>
              <a:p>
                <a:pPr algn="just"/>
                <a:r>
                  <a:rPr lang="en-US" sz="1600" dirty="0">
                    <a:solidFill>
                      <a:schemeClr val="tx2"/>
                    </a:solidFill>
                  </a:rPr>
                  <a:t>Passive Monetary (</a:t>
                </a:r>
                <a:r>
                  <a:rPr lang="en-US" sz="1600" b="1" dirty="0">
                    <a:solidFill>
                      <a:schemeClr val="tx2"/>
                    </a:solidFill>
                  </a:rPr>
                  <a:t>PM</a:t>
                </a:r>
                <a:r>
                  <a:rPr lang="en-US" sz="1600" dirty="0">
                    <a:solidFill>
                      <a:schemeClr val="tx2"/>
                    </a:solidFill>
                  </a:rPr>
                  <a:t>: </a:t>
                </a:r>
                <a14:m>
                  <m:oMath xmlns:m="http://schemas.openxmlformats.org/officeDocument/2006/math">
                    <m:sSub>
                      <m:sSubPr>
                        <m:ctrlPr>
                          <a:rPr lang="es-MX" sz="1600" i="1">
                            <a:solidFill>
                              <a:schemeClr val="tx2"/>
                            </a:solidFill>
                            <a:latin typeface="Cambria Math"/>
                          </a:rPr>
                        </m:ctrlPr>
                      </m:sSubPr>
                      <m:e>
                        <m:r>
                          <a:rPr lang="en-US" sz="1600" i="1">
                            <a:solidFill>
                              <a:schemeClr val="tx2"/>
                            </a:solidFill>
                            <a:latin typeface="Cambria Math"/>
                          </a:rPr>
                          <m:t>𝜓</m:t>
                        </m:r>
                      </m:e>
                      <m:sub>
                        <m:r>
                          <a:rPr lang="en-US" sz="1600" i="1">
                            <a:solidFill>
                              <a:schemeClr val="tx2"/>
                            </a:solidFill>
                            <a:latin typeface="Cambria Math"/>
                          </a:rPr>
                          <m:t>𝜋</m:t>
                        </m:r>
                        <m:r>
                          <a:rPr lang="en-US" sz="1600" i="1">
                            <a:solidFill>
                              <a:schemeClr val="tx2"/>
                            </a:solidFill>
                            <a:latin typeface="Cambria Math"/>
                          </a:rPr>
                          <m:t>,</m:t>
                        </m:r>
                        <m:sSubSup>
                          <m:sSubSupPr>
                            <m:ctrlPr>
                              <a:rPr lang="es-MX" sz="1600" i="1">
                                <a:solidFill>
                                  <a:schemeClr val="tx2"/>
                                </a:solidFill>
                                <a:latin typeface="Cambria Math"/>
                              </a:rPr>
                            </m:ctrlPr>
                          </m:sSubSupPr>
                          <m:e>
                            <m:r>
                              <a:rPr lang="en-US" sz="1600" i="1">
                                <a:solidFill>
                                  <a:schemeClr val="tx2"/>
                                </a:solidFill>
                                <a:latin typeface="Cambria Math"/>
                              </a:rPr>
                              <m:t>𝜉</m:t>
                            </m:r>
                          </m:e>
                          <m:sub>
                            <m:r>
                              <a:rPr lang="en-US" sz="1600" i="1">
                                <a:solidFill>
                                  <a:schemeClr val="tx2"/>
                                </a:solidFill>
                                <a:latin typeface="Cambria Math"/>
                              </a:rPr>
                              <m:t>𝑡</m:t>
                            </m:r>
                          </m:sub>
                          <m:sup>
                            <m:r>
                              <a:rPr lang="en-US" sz="1600" i="1">
                                <a:solidFill>
                                  <a:schemeClr val="tx2"/>
                                </a:solidFill>
                                <a:latin typeface="Cambria Math"/>
                              </a:rPr>
                              <m:t>𝑠𝑝</m:t>
                            </m:r>
                          </m:sup>
                        </m:sSubSup>
                      </m:sub>
                    </m:sSub>
                    <m:r>
                      <a:rPr lang="en-US" sz="1600" i="1">
                        <a:solidFill>
                          <a:schemeClr val="tx2"/>
                        </a:solidFill>
                        <a:latin typeface="Cambria Math"/>
                      </a:rPr>
                      <m:t>&lt;1</m:t>
                    </m:r>
                  </m:oMath>
                </a14:m>
                <a:r>
                  <a:rPr lang="en-US" sz="1600" dirty="0">
                    <a:solidFill>
                      <a:schemeClr val="tx2"/>
                    </a:solidFill>
                  </a:rPr>
                  <a:t>) / Passive Fiscal (</a:t>
                </a:r>
                <a:r>
                  <a:rPr lang="en-US" sz="1600" b="1" dirty="0">
                    <a:solidFill>
                      <a:schemeClr val="tx2"/>
                    </a:solidFill>
                  </a:rPr>
                  <a:t>PF</a:t>
                </a:r>
                <a:r>
                  <a:rPr lang="en-US" sz="1600" dirty="0">
                    <a:solidFill>
                      <a:schemeClr val="tx2"/>
                    </a:solidFill>
                  </a:rPr>
                  <a:t>:</a:t>
                </a:r>
                <a14:m>
                  <m:oMath xmlns:m="http://schemas.openxmlformats.org/officeDocument/2006/math">
                    <m:sSup>
                      <m:sSupPr>
                        <m:ctrlPr>
                          <a:rPr lang="es-MX" sz="1600" i="1">
                            <a:solidFill>
                              <a:schemeClr val="tx2"/>
                            </a:solidFill>
                            <a:latin typeface="Cambria Math"/>
                          </a:rPr>
                        </m:ctrlPr>
                      </m:sSupPr>
                      <m:e>
                        <m:r>
                          <a:rPr lang="en-US" sz="1600" i="1">
                            <a:solidFill>
                              <a:schemeClr val="tx2"/>
                            </a:solidFill>
                            <a:latin typeface="Cambria Math"/>
                          </a:rPr>
                          <m:t>𝛽</m:t>
                        </m:r>
                      </m:e>
                      <m:sup>
                        <m:r>
                          <a:rPr lang="en-US" sz="1600">
                            <a:solidFill>
                              <a:schemeClr val="tx2"/>
                            </a:solidFill>
                            <a:latin typeface="Cambria Math"/>
                          </a:rPr>
                          <m:t>−</m:t>
                        </m:r>
                        <m:r>
                          <a:rPr lang="en-US" sz="1600" i="1">
                            <a:solidFill>
                              <a:schemeClr val="tx2"/>
                            </a:solidFill>
                            <a:latin typeface="Cambria Math"/>
                          </a:rPr>
                          <m:t>1</m:t>
                        </m:r>
                      </m:sup>
                    </m:sSup>
                    <m:r>
                      <a:rPr lang="en-US" sz="1600">
                        <a:solidFill>
                          <a:schemeClr val="tx2"/>
                        </a:solidFill>
                        <a:latin typeface="Cambria Math"/>
                      </a:rPr>
                      <m:t>−</m:t>
                    </m:r>
                    <m:f>
                      <m:fPr>
                        <m:ctrlPr>
                          <a:rPr lang="es-MX" sz="1600" i="1">
                            <a:solidFill>
                              <a:schemeClr val="tx2"/>
                            </a:solidFill>
                            <a:latin typeface="Cambria Math"/>
                          </a:rPr>
                        </m:ctrlPr>
                      </m:fPr>
                      <m:num>
                        <m:sSup>
                          <m:sSupPr>
                            <m:ctrlPr>
                              <a:rPr lang="es-MX" sz="1600" i="1">
                                <a:solidFill>
                                  <a:schemeClr val="tx2"/>
                                </a:solidFill>
                                <a:latin typeface="Cambria Math"/>
                              </a:rPr>
                            </m:ctrlPr>
                          </m:sSupPr>
                          <m:e>
                            <m:r>
                              <a:rPr lang="es-MX" sz="1600" i="1">
                                <a:solidFill>
                                  <a:schemeClr val="tx2"/>
                                </a:solidFill>
                                <a:latin typeface="Cambria Math" panose="02040503050406030204" pitchFamily="18" charset="0"/>
                                <a:ea typeface="Cambria Math" panose="02040503050406030204" pitchFamily="18" charset="0"/>
                              </a:rPr>
                              <m:t>𝜏</m:t>
                            </m:r>
                          </m:e>
                          <m:sup>
                            <m:r>
                              <a:rPr lang="es-MX" sz="1600" i="1">
                                <a:solidFill>
                                  <a:schemeClr val="tx2"/>
                                </a:solidFill>
                                <a:latin typeface="Cambria Math" panose="02040503050406030204" pitchFamily="18" charset="0"/>
                              </a:rPr>
                              <m:t>𝑡𝑎𝑥</m:t>
                            </m:r>
                          </m:sup>
                        </m:sSup>
                      </m:num>
                      <m:den>
                        <m:r>
                          <a:rPr lang="es-MX" sz="1600" i="1">
                            <a:solidFill>
                              <a:schemeClr val="tx2"/>
                            </a:solidFill>
                            <a:latin typeface="Cambria Math" panose="02040503050406030204" pitchFamily="18" charset="0"/>
                          </a:rPr>
                          <m:t>𝑏</m:t>
                        </m:r>
                      </m:den>
                    </m:f>
                    <m:d>
                      <m:dPr>
                        <m:ctrlPr>
                          <a:rPr lang="es-MX" sz="1600" i="1">
                            <a:solidFill>
                              <a:schemeClr val="tx2"/>
                            </a:solidFill>
                            <a:latin typeface="Cambria Math"/>
                          </a:rPr>
                        </m:ctrlPr>
                      </m:dPr>
                      <m:e>
                        <m:r>
                          <a:rPr lang="es-MX" sz="1600" i="1">
                            <a:solidFill>
                              <a:schemeClr val="tx2"/>
                            </a:solidFill>
                            <a:latin typeface="Cambria Math"/>
                          </a:rPr>
                          <m:t>1−</m:t>
                        </m:r>
                        <m:sSub>
                          <m:sSubPr>
                            <m:ctrlPr>
                              <a:rPr lang="en-US" sz="1600" i="1">
                                <a:solidFill>
                                  <a:schemeClr val="tx2"/>
                                </a:solidFill>
                                <a:latin typeface="Cambria Math"/>
                              </a:rPr>
                            </m:ctrlPr>
                          </m:sSubPr>
                          <m:e>
                            <m:r>
                              <a:rPr lang="en-US" sz="1600" i="1">
                                <a:solidFill>
                                  <a:schemeClr val="tx2"/>
                                </a:solidFill>
                                <a:latin typeface="Cambria Math"/>
                                <a:ea typeface="Cambria Math"/>
                              </a:rPr>
                              <m:t>𝜌</m:t>
                            </m:r>
                          </m:e>
                          <m:sub>
                            <m:sSup>
                              <m:sSupPr>
                                <m:ctrlPr>
                                  <a:rPr lang="en-US" sz="1600" i="1">
                                    <a:solidFill>
                                      <a:schemeClr val="tx2"/>
                                    </a:solidFill>
                                    <a:latin typeface="Cambria Math"/>
                                    <a:ea typeface="Cambria Math"/>
                                  </a:rPr>
                                </m:ctrlPr>
                              </m:sSupPr>
                              <m:e>
                                <m:r>
                                  <a:rPr lang="en-US" sz="1600" i="1">
                                    <a:solidFill>
                                      <a:schemeClr val="tx2"/>
                                    </a:solidFill>
                                    <a:latin typeface="Cambria Math"/>
                                    <a:ea typeface="Cambria Math"/>
                                  </a:rPr>
                                  <m:t>𝜏</m:t>
                                </m:r>
                              </m:e>
                              <m:sup>
                                <m:r>
                                  <a:rPr lang="es-MX" sz="1600" i="1">
                                    <a:solidFill>
                                      <a:schemeClr val="tx2"/>
                                    </a:solidFill>
                                    <a:latin typeface="Cambria Math" panose="02040503050406030204" pitchFamily="18" charset="0"/>
                                    <a:ea typeface="Cambria Math"/>
                                  </a:rPr>
                                  <m:t>𝑡𝑎𝑥</m:t>
                                </m:r>
                              </m:sup>
                            </m:sSup>
                            <m:r>
                              <a:rPr lang="es-MX" sz="1600" i="1">
                                <a:solidFill>
                                  <a:schemeClr val="tx2"/>
                                </a:solidFill>
                                <a:latin typeface="Cambria Math"/>
                              </a:rPr>
                              <m:t>,</m:t>
                            </m:r>
                            <m:sSubSup>
                              <m:sSubSupPr>
                                <m:ctrlPr>
                                  <a:rPr lang="es-MX" sz="1600" i="1">
                                    <a:solidFill>
                                      <a:schemeClr val="tx2"/>
                                    </a:solidFill>
                                    <a:latin typeface="Cambria Math"/>
                                  </a:rPr>
                                </m:ctrlPr>
                              </m:sSubSupPr>
                              <m:e>
                                <m:r>
                                  <a:rPr lang="es-MX" sz="1600" i="1">
                                    <a:solidFill>
                                      <a:schemeClr val="tx2"/>
                                    </a:solidFill>
                                    <a:latin typeface="Cambria Math"/>
                                    <a:ea typeface="Cambria Math"/>
                                  </a:rPr>
                                  <m:t>𝜉</m:t>
                                </m:r>
                              </m:e>
                              <m:sub>
                                <m:r>
                                  <a:rPr lang="es-MX" sz="1600" i="1">
                                    <a:solidFill>
                                      <a:schemeClr val="tx2"/>
                                    </a:solidFill>
                                    <a:latin typeface="Cambria Math"/>
                                  </a:rPr>
                                  <m:t>𝑡</m:t>
                                </m:r>
                              </m:sub>
                              <m:sup>
                                <m:r>
                                  <a:rPr lang="es-MX" sz="1600" i="1">
                                    <a:solidFill>
                                      <a:schemeClr val="tx2"/>
                                    </a:solidFill>
                                    <a:latin typeface="Cambria Math"/>
                                  </a:rPr>
                                  <m:t>𝑠𝑝</m:t>
                                </m:r>
                              </m:sup>
                            </m:sSubSup>
                          </m:sub>
                        </m:sSub>
                      </m:e>
                    </m:d>
                    <m:sSub>
                      <m:sSubPr>
                        <m:ctrlPr>
                          <a:rPr lang="en-US" sz="1600" i="1">
                            <a:solidFill>
                              <a:schemeClr val="tx2"/>
                            </a:solidFill>
                            <a:latin typeface="Cambria Math"/>
                          </a:rPr>
                        </m:ctrlPr>
                      </m:sSubPr>
                      <m:e>
                        <m:r>
                          <a:rPr lang="en-US" sz="1600" i="1">
                            <a:solidFill>
                              <a:schemeClr val="tx2"/>
                            </a:solidFill>
                            <a:latin typeface="Cambria Math"/>
                            <a:ea typeface="Cambria Math"/>
                          </a:rPr>
                          <m:t>𝛿</m:t>
                        </m:r>
                      </m:e>
                      <m:sub>
                        <m:r>
                          <a:rPr lang="es-MX" sz="1600" i="1">
                            <a:solidFill>
                              <a:schemeClr val="tx2"/>
                            </a:solidFill>
                            <a:latin typeface="Cambria Math"/>
                            <a:ea typeface="Cambria Math"/>
                          </a:rPr>
                          <m:t>𝑏</m:t>
                        </m:r>
                        <m:r>
                          <a:rPr lang="es-MX" sz="1600" i="1">
                            <a:solidFill>
                              <a:schemeClr val="tx2"/>
                            </a:solidFill>
                            <a:latin typeface="Cambria Math"/>
                          </a:rPr>
                          <m:t>,</m:t>
                        </m:r>
                        <m:sSubSup>
                          <m:sSubSupPr>
                            <m:ctrlPr>
                              <a:rPr lang="es-MX" sz="1600" i="1">
                                <a:solidFill>
                                  <a:schemeClr val="tx2"/>
                                </a:solidFill>
                                <a:latin typeface="Cambria Math"/>
                              </a:rPr>
                            </m:ctrlPr>
                          </m:sSubSupPr>
                          <m:e>
                            <m:r>
                              <a:rPr lang="es-MX" sz="1600" i="1">
                                <a:solidFill>
                                  <a:schemeClr val="tx2"/>
                                </a:solidFill>
                                <a:latin typeface="Cambria Math"/>
                                <a:ea typeface="Cambria Math"/>
                              </a:rPr>
                              <m:t>𝜉</m:t>
                            </m:r>
                          </m:e>
                          <m:sub>
                            <m:r>
                              <a:rPr lang="es-MX" sz="1600" i="1">
                                <a:solidFill>
                                  <a:schemeClr val="tx2"/>
                                </a:solidFill>
                                <a:latin typeface="Cambria Math"/>
                              </a:rPr>
                              <m:t>𝑡</m:t>
                            </m:r>
                          </m:sub>
                          <m:sup>
                            <m:r>
                              <a:rPr lang="es-MX" sz="1600" i="1">
                                <a:solidFill>
                                  <a:schemeClr val="tx2"/>
                                </a:solidFill>
                                <a:latin typeface="Cambria Math"/>
                              </a:rPr>
                              <m:t>𝑠𝑝</m:t>
                            </m:r>
                          </m:sup>
                        </m:sSubSup>
                      </m:sub>
                    </m:sSub>
                    <m:r>
                      <a:rPr lang="es-MX" sz="1600" b="0" i="0" smtClean="0">
                        <a:solidFill>
                          <a:schemeClr val="tx2"/>
                        </a:solidFill>
                        <a:latin typeface="Cambria Math"/>
                      </a:rPr>
                      <m:t>&lt;</m:t>
                    </m:r>
                    <m:r>
                      <a:rPr lang="en-US" sz="1600">
                        <a:solidFill>
                          <a:schemeClr val="tx2"/>
                        </a:solidFill>
                        <a:latin typeface="Cambria Math"/>
                      </a:rPr>
                      <m:t>𝟏</m:t>
                    </m:r>
                  </m:oMath>
                </a14:m>
                <a:r>
                  <a:rPr lang="en-US" sz="1600" dirty="0">
                    <a:solidFill>
                      <a:schemeClr val="tx2"/>
                    </a:solidFill>
                  </a:rPr>
                  <a:t>)</a:t>
                </a:r>
              </a:p>
              <a:p>
                <a:pPr lvl="1" algn="just"/>
                <a:r>
                  <a:rPr lang="en-US" sz="1400" dirty="0">
                    <a:solidFill>
                      <a:schemeClr val="tx2"/>
                    </a:solidFill>
                  </a:rPr>
                  <a:t>Equilibrium is indeterminate and admits bounded sunspot solutions. Both MP &amp; FP are stabilizing debt. Neither policy is controlling inflation. This is the policy regime in Sargent-Wallace’s Unpleasant Monetarist Arithmetic result about indeterminacy under an interest rate peg.</a:t>
                </a:r>
              </a:p>
              <a:p>
                <a:pPr algn="just"/>
                <a:r>
                  <a:rPr lang="en-US" sz="1600" dirty="0">
                    <a:solidFill>
                      <a:schemeClr val="tx2"/>
                    </a:solidFill>
                  </a:rPr>
                  <a:t>Active Monetary (</a:t>
                </a:r>
                <a:r>
                  <a:rPr lang="en-US" sz="1600" b="1" dirty="0">
                    <a:solidFill>
                      <a:schemeClr val="tx2"/>
                    </a:solidFill>
                  </a:rPr>
                  <a:t>AM</a:t>
                </a:r>
                <a:r>
                  <a:rPr lang="en-US" sz="1600" dirty="0">
                    <a:solidFill>
                      <a:schemeClr val="tx2"/>
                    </a:solidFill>
                  </a:rPr>
                  <a:t>: </a:t>
                </a:r>
                <a14:m>
                  <m:oMath xmlns:m="http://schemas.openxmlformats.org/officeDocument/2006/math">
                    <m:sSub>
                      <m:sSubPr>
                        <m:ctrlPr>
                          <a:rPr lang="es-MX" sz="1600" i="1">
                            <a:solidFill>
                              <a:schemeClr val="tx2"/>
                            </a:solidFill>
                            <a:latin typeface="Cambria Math"/>
                          </a:rPr>
                        </m:ctrlPr>
                      </m:sSubPr>
                      <m:e>
                        <m:r>
                          <a:rPr lang="en-US" sz="1600" i="1">
                            <a:solidFill>
                              <a:schemeClr val="tx2"/>
                            </a:solidFill>
                            <a:latin typeface="Cambria Math"/>
                          </a:rPr>
                          <m:t>𝜓</m:t>
                        </m:r>
                      </m:e>
                      <m:sub>
                        <m:r>
                          <a:rPr lang="en-US" sz="1600" i="1">
                            <a:solidFill>
                              <a:schemeClr val="tx2"/>
                            </a:solidFill>
                            <a:latin typeface="Cambria Math"/>
                          </a:rPr>
                          <m:t>𝜋</m:t>
                        </m:r>
                        <m:r>
                          <a:rPr lang="en-US" sz="1600" i="1">
                            <a:solidFill>
                              <a:schemeClr val="tx2"/>
                            </a:solidFill>
                            <a:latin typeface="Cambria Math"/>
                          </a:rPr>
                          <m:t>,</m:t>
                        </m:r>
                        <m:sSubSup>
                          <m:sSubSupPr>
                            <m:ctrlPr>
                              <a:rPr lang="es-MX" sz="1600" i="1">
                                <a:solidFill>
                                  <a:schemeClr val="tx2"/>
                                </a:solidFill>
                                <a:latin typeface="Cambria Math"/>
                              </a:rPr>
                            </m:ctrlPr>
                          </m:sSubSupPr>
                          <m:e>
                            <m:r>
                              <a:rPr lang="en-US" sz="1600" i="1">
                                <a:solidFill>
                                  <a:schemeClr val="tx2"/>
                                </a:solidFill>
                                <a:latin typeface="Cambria Math"/>
                              </a:rPr>
                              <m:t>𝜉</m:t>
                            </m:r>
                          </m:e>
                          <m:sub>
                            <m:r>
                              <a:rPr lang="en-US" sz="1600" i="1">
                                <a:solidFill>
                                  <a:schemeClr val="tx2"/>
                                </a:solidFill>
                                <a:latin typeface="Cambria Math"/>
                              </a:rPr>
                              <m:t>𝑡</m:t>
                            </m:r>
                          </m:sub>
                          <m:sup>
                            <m:r>
                              <a:rPr lang="en-US" sz="1600" i="1">
                                <a:solidFill>
                                  <a:schemeClr val="tx2"/>
                                </a:solidFill>
                                <a:latin typeface="Cambria Math"/>
                              </a:rPr>
                              <m:t>𝑠𝑝</m:t>
                            </m:r>
                          </m:sup>
                        </m:sSubSup>
                      </m:sub>
                    </m:sSub>
                    <m:r>
                      <a:rPr lang="en-US" sz="1600" i="1">
                        <a:solidFill>
                          <a:schemeClr val="tx2"/>
                        </a:solidFill>
                        <a:latin typeface="Cambria Math"/>
                      </a:rPr>
                      <m:t>&gt;1</m:t>
                    </m:r>
                  </m:oMath>
                </a14:m>
                <a:r>
                  <a:rPr lang="en-US" sz="1600" dirty="0">
                    <a:solidFill>
                      <a:schemeClr val="tx2"/>
                    </a:solidFill>
                  </a:rPr>
                  <a:t>) / Active Fiscal (</a:t>
                </a:r>
                <a:r>
                  <a:rPr lang="en-US" sz="1600" b="1" dirty="0">
                    <a:solidFill>
                      <a:schemeClr val="tx2"/>
                    </a:solidFill>
                  </a:rPr>
                  <a:t>AF</a:t>
                </a:r>
                <a:r>
                  <a:rPr lang="en-US" sz="1600" dirty="0">
                    <a:solidFill>
                      <a:schemeClr val="tx2"/>
                    </a:solidFill>
                  </a:rPr>
                  <a:t>:</a:t>
                </a:r>
                <a14:m>
                  <m:oMath xmlns:m="http://schemas.openxmlformats.org/officeDocument/2006/math">
                    <m:sSup>
                      <m:sSupPr>
                        <m:ctrlPr>
                          <a:rPr lang="es-MX" sz="1600" i="1">
                            <a:solidFill>
                              <a:schemeClr val="tx2"/>
                            </a:solidFill>
                            <a:latin typeface="Cambria Math"/>
                          </a:rPr>
                        </m:ctrlPr>
                      </m:sSupPr>
                      <m:e>
                        <m:r>
                          <a:rPr lang="en-US" sz="1600" i="1">
                            <a:solidFill>
                              <a:schemeClr val="tx2"/>
                            </a:solidFill>
                            <a:latin typeface="Cambria Math"/>
                          </a:rPr>
                          <m:t>𝛽</m:t>
                        </m:r>
                      </m:e>
                      <m:sup>
                        <m:r>
                          <a:rPr lang="en-US" sz="1600">
                            <a:solidFill>
                              <a:schemeClr val="tx2"/>
                            </a:solidFill>
                            <a:latin typeface="Cambria Math"/>
                          </a:rPr>
                          <m:t>−</m:t>
                        </m:r>
                        <m:r>
                          <a:rPr lang="en-US" sz="1600" i="1">
                            <a:solidFill>
                              <a:schemeClr val="tx2"/>
                            </a:solidFill>
                            <a:latin typeface="Cambria Math"/>
                          </a:rPr>
                          <m:t>1</m:t>
                        </m:r>
                      </m:sup>
                    </m:sSup>
                    <m:r>
                      <a:rPr lang="en-US" sz="1600">
                        <a:solidFill>
                          <a:schemeClr val="tx2"/>
                        </a:solidFill>
                        <a:latin typeface="Cambria Math"/>
                      </a:rPr>
                      <m:t>−</m:t>
                    </m:r>
                    <m:f>
                      <m:fPr>
                        <m:ctrlPr>
                          <a:rPr lang="es-MX" sz="1600" i="1">
                            <a:solidFill>
                              <a:schemeClr val="tx2"/>
                            </a:solidFill>
                            <a:latin typeface="Cambria Math"/>
                          </a:rPr>
                        </m:ctrlPr>
                      </m:fPr>
                      <m:num>
                        <m:sSup>
                          <m:sSupPr>
                            <m:ctrlPr>
                              <a:rPr lang="es-MX" sz="1600" i="1">
                                <a:solidFill>
                                  <a:schemeClr val="tx2"/>
                                </a:solidFill>
                                <a:latin typeface="Cambria Math"/>
                              </a:rPr>
                            </m:ctrlPr>
                          </m:sSupPr>
                          <m:e>
                            <m:r>
                              <a:rPr lang="es-MX" sz="1600" i="1">
                                <a:solidFill>
                                  <a:schemeClr val="tx2"/>
                                </a:solidFill>
                                <a:latin typeface="Cambria Math" panose="02040503050406030204" pitchFamily="18" charset="0"/>
                                <a:ea typeface="Cambria Math" panose="02040503050406030204" pitchFamily="18" charset="0"/>
                              </a:rPr>
                              <m:t>𝜏</m:t>
                            </m:r>
                          </m:e>
                          <m:sup>
                            <m:r>
                              <a:rPr lang="es-MX" sz="1600" i="1">
                                <a:solidFill>
                                  <a:schemeClr val="tx2"/>
                                </a:solidFill>
                                <a:latin typeface="Cambria Math" panose="02040503050406030204" pitchFamily="18" charset="0"/>
                              </a:rPr>
                              <m:t>𝑡𝑎𝑥</m:t>
                            </m:r>
                          </m:sup>
                        </m:sSup>
                      </m:num>
                      <m:den>
                        <m:r>
                          <a:rPr lang="es-MX" sz="1600" i="1">
                            <a:solidFill>
                              <a:schemeClr val="tx2"/>
                            </a:solidFill>
                            <a:latin typeface="Cambria Math" panose="02040503050406030204" pitchFamily="18" charset="0"/>
                          </a:rPr>
                          <m:t>𝑏</m:t>
                        </m:r>
                      </m:den>
                    </m:f>
                    <m:d>
                      <m:dPr>
                        <m:ctrlPr>
                          <a:rPr lang="es-MX" sz="1600" i="1">
                            <a:solidFill>
                              <a:schemeClr val="tx2"/>
                            </a:solidFill>
                            <a:latin typeface="Cambria Math"/>
                          </a:rPr>
                        </m:ctrlPr>
                      </m:dPr>
                      <m:e>
                        <m:r>
                          <a:rPr lang="es-MX" sz="1600" i="1">
                            <a:solidFill>
                              <a:schemeClr val="tx2"/>
                            </a:solidFill>
                            <a:latin typeface="Cambria Math"/>
                          </a:rPr>
                          <m:t>1−</m:t>
                        </m:r>
                        <m:sSub>
                          <m:sSubPr>
                            <m:ctrlPr>
                              <a:rPr lang="en-US" sz="1600" i="1">
                                <a:solidFill>
                                  <a:schemeClr val="tx2"/>
                                </a:solidFill>
                                <a:latin typeface="Cambria Math"/>
                              </a:rPr>
                            </m:ctrlPr>
                          </m:sSubPr>
                          <m:e>
                            <m:r>
                              <a:rPr lang="en-US" sz="1600" i="1">
                                <a:solidFill>
                                  <a:schemeClr val="tx2"/>
                                </a:solidFill>
                                <a:latin typeface="Cambria Math"/>
                                <a:ea typeface="Cambria Math"/>
                              </a:rPr>
                              <m:t>𝜌</m:t>
                            </m:r>
                          </m:e>
                          <m:sub>
                            <m:sSup>
                              <m:sSupPr>
                                <m:ctrlPr>
                                  <a:rPr lang="en-US" sz="1600" i="1">
                                    <a:solidFill>
                                      <a:schemeClr val="tx2"/>
                                    </a:solidFill>
                                    <a:latin typeface="Cambria Math"/>
                                    <a:ea typeface="Cambria Math"/>
                                  </a:rPr>
                                </m:ctrlPr>
                              </m:sSupPr>
                              <m:e>
                                <m:r>
                                  <a:rPr lang="en-US" sz="1600" i="1">
                                    <a:solidFill>
                                      <a:schemeClr val="tx2"/>
                                    </a:solidFill>
                                    <a:latin typeface="Cambria Math"/>
                                    <a:ea typeface="Cambria Math"/>
                                  </a:rPr>
                                  <m:t>𝜏</m:t>
                                </m:r>
                              </m:e>
                              <m:sup>
                                <m:r>
                                  <a:rPr lang="es-MX" sz="1600" i="1">
                                    <a:solidFill>
                                      <a:schemeClr val="tx2"/>
                                    </a:solidFill>
                                    <a:latin typeface="Cambria Math" panose="02040503050406030204" pitchFamily="18" charset="0"/>
                                    <a:ea typeface="Cambria Math"/>
                                  </a:rPr>
                                  <m:t>𝑡𝑎𝑥</m:t>
                                </m:r>
                              </m:sup>
                            </m:sSup>
                            <m:r>
                              <a:rPr lang="es-MX" sz="1600" i="1">
                                <a:solidFill>
                                  <a:schemeClr val="tx2"/>
                                </a:solidFill>
                                <a:latin typeface="Cambria Math"/>
                              </a:rPr>
                              <m:t>,</m:t>
                            </m:r>
                            <m:sSubSup>
                              <m:sSubSupPr>
                                <m:ctrlPr>
                                  <a:rPr lang="es-MX" sz="1600" i="1">
                                    <a:solidFill>
                                      <a:schemeClr val="tx2"/>
                                    </a:solidFill>
                                    <a:latin typeface="Cambria Math"/>
                                  </a:rPr>
                                </m:ctrlPr>
                              </m:sSubSupPr>
                              <m:e>
                                <m:r>
                                  <a:rPr lang="es-MX" sz="1600" i="1">
                                    <a:solidFill>
                                      <a:schemeClr val="tx2"/>
                                    </a:solidFill>
                                    <a:latin typeface="Cambria Math"/>
                                    <a:ea typeface="Cambria Math"/>
                                  </a:rPr>
                                  <m:t>𝜉</m:t>
                                </m:r>
                              </m:e>
                              <m:sub>
                                <m:r>
                                  <a:rPr lang="es-MX" sz="1600" i="1">
                                    <a:solidFill>
                                      <a:schemeClr val="tx2"/>
                                    </a:solidFill>
                                    <a:latin typeface="Cambria Math"/>
                                  </a:rPr>
                                  <m:t>𝑡</m:t>
                                </m:r>
                              </m:sub>
                              <m:sup>
                                <m:r>
                                  <a:rPr lang="es-MX" sz="1600" i="1">
                                    <a:solidFill>
                                      <a:schemeClr val="tx2"/>
                                    </a:solidFill>
                                    <a:latin typeface="Cambria Math"/>
                                  </a:rPr>
                                  <m:t>𝑠𝑝</m:t>
                                </m:r>
                              </m:sup>
                            </m:sSubSup>
                          </m:sub>
                        </m:sSub>
                      </m:e>
                    </m:d>
                    <m:sSub>
                      <m:sSubPr>
                        <m:ctrlPr>
                          <a:rPr lang="en-US" sz="1600" i="1">
                            <a:solidFill>
                              <a:schemeClr val="tx2"/>
                            </a:solidFill>
                            <a:latin typeface="Cambria Math"/>
                          </a:rPr>
                        </m:ctrlPr>
                      </m:sSubPr>
                      <m:e>
                        <m:r>
                          <a:rPr lang="en-US" sz="1600" i="1">
                            <a:solidFill>
                              <a:schemeClr val="tx2"/>
                            </a:solidFill>
                            <a:latin typeface="Cambria Math"/>
                            <a:ea typeface="Cambria Math"/>
                          </a:rPr>
                          <m:t>𝛿</m:t>
                        </m:r>
                      </m:e>
                      <m:sub>
                        <m:r>
                          <a:rPr lang="es-MX" sz="1600" i="1">
                            <a:solidFill>
                              <a:schemeClr val="tx2"/>
                            </a:solidFill>
                            <a:latin typeface="Cambria Math"/>
                            <a:ea typeface="Cambria Math"/>
                          </a:rPr>
                          <m:t>𝑏</m:t>
                        </m:r>
                        <m:r>
                          <a:rPr lang="es-MX" sz="1600" i="1">
                            <a:solidFill>
                              <a:schemeClr val="tx2"/>
                            </a:solidFill>
                            <a:latin typeface="Cambria Math"/>
                          </a:rPr>
                          <m:t>,</m:t>
                        </m:r>
                        <m:sSubSup>
                          <m:sSubSupPr>
                            <m:ctrlPr>
                              <a:rPr lang="es-MX" sz="1600" i="1">
                                <a:solidFill>
                                  <a:schemeClr val="tx2"/>
                                </a:solidFill>
                                <a:latin typeface="Cambria Math"/>
                              </a:rPr>
                            </m:ctrlPr>
                          </m:sSubSupPr>
                          <m:e>
                            <m:r>
                              <a:rPr lang="es-MX" sz="1600" i="1">
                                <a:solidFill>
                                  <a:schemeClr val="tx2"/>
                                </a:solidFill>
                                <a:latin typeface="Cambria Math"/>
                                <a:ea typeface="Cambria Math"/>
                              </a:rPr>
                              <m:t>𝜉</m:t>
                            </m:r>
                          </m:e>
                          <m:sub>
                            <m:r>
                              <a:rPr lang="es-MX" sz="1600" i="1">
                                <a:solidFill>
                                  <a:schemeClr val="tx2"/>
                                </a:solidFill>
                                <a:latin typeface="Cambria Math"/>
                              </a:rPr>
                              <m:t>𝑡</m:t>
                            </m:r>
                          </m:sub>
                          <m:sup>
                            <m:r>
                              <a:rPr lang="es-MX" sz="1600" i="1">
                                <a:solidFill>
                                  <a:schemeClr val="tx2"/>
                                </a:solidFill>
                                <a:latin typeface="Cambria Math"/>
                              </a:rPr>
                              <m:t>𝑠𝑝</m:t>
                            </m:r>
                          </m:sup>
                        </m:sSubSup>
                      </m:sub>
                    </m:sSub>
                    <m:r>
                      <a:rPr lang="es-MX" sz="1600" b="0" i="0" smtClean="0">
                        <a:solidFill>
                          <a:schemeClr val="tx2"/>
                        </a:solidFill>
                        <a:latin typeface="Cambria Math"/>
                      </a:rPr>
                      <m:t>&gt;</m:t>
                    </m:r>
                    <m:r>
                      <a:rPr lang="en-US" sz="1600">
                        <a:solidFill>
                          <a:schemeClr val="tx2"/>
                        </a:solidFill>
                        <a:latin typeface="Cambria Math"/>
                      </a:rPr>
                      <m:t>𝟏</m:t>
                    </m:r>
                  </m:oMath>
                </a14:m>
                <a:r>
                  <a:rPr lang="en-US" sz="1600" dirty="0">
                    <a:solidFill>
                      <a:schemeClr val="tx2"/>
                    </a:solidFill>
                  </a:rPr>
                  <a:t>)</a:t>
                </a:r>
              </a:p>
              <a:p>
                <a:pPr lvl="1" algn="just"/>
                <a:r>
                  <a:rPr lang="en-US" sz="1400" dirty="0">
                    <a:solidFill>
                      <a:schemeClr val="tx2"/>
                    </a:solidFill>
                  </a:rPr>
                  <a:t>No equilibrium exists with bounded debt.  Both MP &amp; FP are controlling inflation. Neither policy is stabilizing debt. An “unsustainable” policy mix.</a:t>
                </a:r>
              </a:p>
              <a:p>
                <a:pPr algn="just"/>
                <a:r>
                  <a:rPr lang="en-US" sz="1600" dirty="0">
                    <a:solidFill>
                      <a:schemeClr val="tx2"/>
                    </a:solidFill>
                  </a:rPr>
                  <a:t>Active Monetary (</a:t>
                </a:r>
                <a:r>
                  <a:rPr lang="en-US" sz="1600" b="1" dirty="0">
                    <a:solidFill>
                      <a:schemeClr val="tx2"/>
                    </a:solidFill>
                  </a:rPr>
                  <a:t>AM</a:t>
                </a:r>
                <a:r>
                  <a:rPr lang="en-US" sz="1600" dirty="0">
                    <a:solidFill>
                      <a:schemeClr val="tx2"/>
                    </a:solidFill>
                  </a:rPr>
                  <a:t>: </a:t>
                </a:r>
                <a14:m>
                  <m:oMath xmlns:m="http://schemas.openxmlformats.org/officeDocument/2006/math">
                    <m:sSub>
                      <m:sSubPr>
                        <m:ctrlPr>
                          <a:rPr lang="es-MX" sz="1600" i="1">
                            <a:solidFill>
                              <a:schemeClr val="tx2"/>
                            </a:solidFill>
                            <a:latin typeface="Cambria Math"/>
                          </a:rPr>
                        </m:ctrlPr>
                      </m:sSubPr>
                      <m:e>
                        <m:r>
                          <a:rPr lang="en-US" sz="1600" b="0" i="1">
                            <a:solidFill>
                              <a:schemeClr val="tx2"/>
                            </a:solidFill>
                            <a:latin typeface="Cambria Math"/>
                          </a:rPr>
                          <m:t>𝜓</m:t>
                        </m:r>
                      </m:e>
                      <m:sub>
                        <m:r>
                          <a:rPr lang="en-US" sz="1600" b="0" i="1">
                            <a:solidFill>
                              <a:schemeClr val="tx2"/>
                            </a:solidFill>
                            <a:latin typeface="Cambria Math"/>
                          </a:rPr>
                          <m:t>𝜋</m:t>
                        </m:r>
                        <m:r>
                          <a:rPr lang="en-US" sz="1600" b="0">
                            <a:solidFill>
                              <a:schemeClr val="tx2"/>
                            </a:solidFill>
                            <a:latin typeface="Cambria Math"/>
                          </a:rPr>
                          <m:t>,</m:t>
                        </m:r>
                        <m:sSubSup>
                          <m:sSubSupPr>
                            <m:ctrlPr>
                              <a:rPr lang="es-MX" sz="1600" i="1">
                                <a:solidFill>
                                  <a:schemeClr val="tx2"/>
                                </a:solidFill>
                                <a:latin typeface="Cambria Math"/>
                              </a:rPr>
                            </m:ctrlPr>
                          </m:sSubSupPr>
                          <m:e>
                            <m:r>
                              <a:rPr lang="en-US" sz="1600" b="0" i="1">
                                <a:solidFill>
                                  <a:schemeClr val="tx2"/>
                                </a:solidFill>
                                <a:latin typeface="Cambria Math"/>
                              </a:rPr>
                              <m:t>𝜉</m:t>
                            </m:r>
                          </m:e>
                          <m:sub>
                            <m:r>
                              <a:rPr lang="en-US" sz="1600" b="0" i="1">
                                <a:solidFill>
                                  <a:schemeClr val="tx2"/>
                                </a:solidFill>
                                <a:latin typeface="Cambria Math"/>
                              </a:rPr>
                              <m:t>𝑡</m:t>
                            </m:r>
                          </m:sub>
                          <m:sup>
                            <m:r>
                              <a:rPr lang="en-US" sz="1600" b="0" i="1">
                                <a:solidFill>
                                  <a:schemeClr val="tx2"/>
                                </a:solidFill>
                                <a:latin typeface="Cambria Math"/>
                              </a:rPr>
                              <m:t>𝑠𝑝</m:t>
                            </m:r>
                          </m:sup>
                        </m:sSubSup>
                      </m:sub>
                    </m:sSub>
                    <m:r>
                      <a:rPr lang="en-US" sz="1600" b="0">
                        <a:solidFill>
                          <a:schemeClr val="tx2"/>
                        </a:solidFill>
                        <a:latin typeface="Cambria Math"/>
                      </a:rPr>
                      <m:t>&gt;</m:t>
                    </m:r>
                    <m:r>
                      <a:rPr lang="en-US" sz="1600" b="0" i="1">
                        <a:solidFill>
                          <a:schemeClr val="tx2"/>
                        </a:solidFill>
                        <a:latin typeface="Cambria Math"/>
                      </a:rPr>
                      <m:t>1</m:t>
                    </m:r>
                  </m:oMath>
                </a14:m>
                <a:r>
                  <a:rPr lang="en-US" sz="1600" dirty="0">
                    <a:solidFill>
                      <a:schemeClr val="tx2"/>
                    </a:solidFill>
                  </a:rPr>
                  <a:t>) / Passive Fiscal (</a:t>
                </a:r>
                <a:r>
                  <a:rPr lang="en-US" sz="1600" b="1" dirty="0">
                    <a:solidFill>
                      <a:schemeClr val="tx2"/>
                    </a:solidFill>
                  </a:rPr>
                  <a:t>PF</a:t>
                </a:r>
                <a:r>
                  <a:rPr lang="en-US" sz="1600" dirty="0">
                    <a:solidFill>
                      <a:schemeClr val="tx2"/>
                    </a:solidFill>
                  </a:rPr>
                  <a:t>:</a:t>
                </a:r>
                <a14:m>
                  <m:oMath xmlns:m="http://schemas.openxmlformats.org/officeDocument/2006/math">
                    <m:sSup>
                      <m:sSupPr>
                        <m:ctrlPr>
                          <a:rPr lang="es-MX" sz="1600" i="1">
                            <a:solidFill>
                              <a:schemeClr val="tx2"/>
                            </a:solidFill>
                            <a:latin typeface="Cambria Math"/>
                          </a:rPr>
                        </m:ctrlPr>
                      </m:sSupPr>
                      <m:e>
                        <m:r>
                          <a:rPr lang="en-US" sz="1600" i="1">
                            <a:solidFill>
                              <a:schemeClr val="tx2"/>
                            </a:solidFill>
                            <a:latin typeface="Cambria Math"/>
                          </a:rPr>
                          <m:t>𝛽</m:t>
                        </m:r>
                      </m:e>
                      <m:sup>
                        <m:r>
                          <a:rPr lang="en-US" sz="1600">
                            <a:solidFill>
                              <a:schemeClr val="tx2"/>
                            </a:solidFill>
                            <a:latin typeface="Cambria Math"/>
                          </a:rPr>
                          <m:t>−</m:t>
                        </m:r>
                        <m:r>
                          <a:rPr lang="en-US" sz="1600" i="1">
                            <a:solidFill>
                              <a:schemeClr val="tx2"/>
                            </a:solidFill>
                            <a:latin typeface="Cambria Math"/>
                          </a:rPr>
                          <m:t>1</m:t>
                        </m:r>
                      </m:sup>
                    </m:sSup>
                    <m:r>
                      <a:rPr lang="en-US" sz="1600">
                        <a:solidFill>
                          <a:schemeClr val="tx2"/>
                        </a:solidFill>
                        <a:latin typeface="Cambria Math"/>
                      </a:rPr>
                      <m:t>−</m:t>
                    </m:r>
                    <m:f>
                      <m:fPr>
                        <m:ctrlPr>
                          <a:rPr lang="es-MX" sz="1600" i="1">
                            <a:solidFill>
                              <a:schemeClr val="tx2"/>
                            </a:solidFill>
                            <a:latin typeface="Cambria Math"/>
                          </a:rPr>
                        </m:ctrlPr>
                      </m:fPr>
                      <m:num>
                        <m:sSup>
                          <m:sSupPr>
                            <m:ctrlPr>
                              <a:rPr lang="es-MX" sz="1600" i="1">
                                <a:solidFill>
                                  <a:schemeClr val="tx2"/>
                                </a:solidFill>
                                <a:latin typeface="Cambria Math"/>
                              </a:rPr>
                            </m:ctrlPr>
                          </m:sSupPr>
                          <m:e>
                            <m:r>
                              <a:rPr lang="es-MX" sz="1600" i="1">
                                <a:solidFill>
                                  <a:schemeClr val="tx2"/>
                                </a:solidFill>
                                <a:latin typeface="Cambria Math" panose="02040503050406030204" pitchFamily="18" charset="0"/>
                                <a:ea typeface="Cambria Math" panose="02040503050406030204" pitchFamily="18" charset="0"/>
                              </a:rPr>
                              <m:t>𝜏</m:t>
                            </m:r>
                          </m:e>
                          <m:sup>
                            <m:r>
                              <a:rPr lang="es-MX" sz="1600" i="1">
                                <a:solidFill>
                                  <a:schemeClr val="tx2"/>
                                </a:solidFill>
                                <a:latin typeface="Cambria Math" panose="02040503050406030204" pitchFamily="18" charset="0"/>
                              </a:rPr>
                              <m:t>𝑡𝑎𝑥</m:t>
                            </m:r>
                          </m:sup>
                        </m:sSup>
                      </m:num>
                      <m:den>
                        <m:r>
                          <a:rPr lang="es-MX" sz="1600" i="1">
                            <a:solidFill>
                              <a:schemeClr val="tx2"/>
                            </a:solidFill>
                            <a:latin typeface="Cambria Math" panose="02040503050406030204" pitchFamily="18" charset="0"/>
                          </a:rPr>
                          <m:t>𝑏</m:t>
                        </m:r>
                      </m:den>
                    </m:f>
                    <m:d>
                      <m:dPr>
                        <m:ctrlPr>
                          <a:rPr lang="es-MX" sz="1600" i="1">
                            <a:solidFill>
                              <a:schemeClr val="tx2"/>
                            </a:solidFill>
                            <a:latin typeface="Cambria Math"/>
                          </a:rPr>
                        </m:ctrlPr>
                      </m:dPr>
                      <m:e>
                        <m:r>
                          <a:rPr lang="es-MX" sz="1600" i="1">
                            <a:solidFill>
                              <a:schemeClr val="tx2"/>
                            </a:solidFill>
                            <a:latin typeface="Cambria Math"/>
                          </a:rPr>
                          <m:t>1−</m:t>
                        </m:r>
                        <m:sSub>
                          <m:sSubPr>
                            <m:ctrlPr>
                              <a:rPr lang="en-US" sz="1600" i="1">
                                <a:solidFill>
                                  <a:schemeClr val="tx2"/>
                                </a:solidFill>
                                <a:latin typeface="Cambria Math"/>
                              </a:rPr>
                            </m:ctrlPr>
                          </m:sSubPr>
                          <m:e>
                            <m:r>
                              <a:rPr lang="en-US" sz="1600" i="1">
                                <a:solidFill>
                                  <a:schemeClr val="tx2"/>
                                </a:solidFill>
                                <a:latin typeface="Cambria Math"/>
                                <a:ea typeface="Cambria Math"/>
                              </a:rPr>
                              <m:t>𝜌</m:t>
                            </m:r>
                          </m:e>
                          <m:sub>
                            <m:sSup>
                              <m:sSupPr>
                                <m:ctrlPr>
                                  <a:rPr lang="en-US" sz="1600" i="1">
                                    <a:solidFill>
                                      <a:schemeClr val="tx2"/>
                                    </a:solidFill>
                                    <a:latin typeface="Cambria Math"/>
                                    <a:ea typeface="Cambria Math"/>
                                  </a:rPr>
                                </m:ctrlPr>
                              </m:sSupPr>
                              <m:e>
                                <m:r>
                                  <a:rPr lang="en-US" sz="1600" i="1">
                                    <a:solidFill>
                                      <a:schemeClr val="tx2"/>
                                    </a:solidFill>
                                    <a:latin typeface="Cambria Math"/>
                                    <a:ea typeface="Cambria Math"/>
                                  </a:rPr>
                                  <m:t>𝜏</m:t>
                                </m:r>
                              </m:e>
                              <m:sup>
                                <m:r>
                                  <a:rPr lang="es-MX" sz="1600" i="1">
                                    <a:solidFill>
                                      <a:schemeClr val="tx2"/>
                                    </a:solidFill>
                                    <a:latin typeface="Cambria Math" panose="02040503050406030204" pitchFamily="18" charset="0"/>
                                    <a:ea typeface="Cambria Math"/>
                                  </a:rPr>
                                  <m:t>𝑡𝑎𝑥</m:t>
                                </m:r>
                              </m:sup>
                            </m:sSup>
                            <m:r>
                              <a:rPr lang="es-MX" sz="1600" i="1">
                                <a:solidFill>
                                  <a:schemeClr val="tx2"/>
                                </a:solidFill>
                                <a:latin typeface="Cambria Math"/>
                              </a:rPr>
                              <m:t>,</m:t>
                            </m:r>
                            <m:sSubSup>
                              <m:sSubSupPr>
                                <m:ctrlPr>
                                  <a:rPr lang="es-MX" sz="1600" i="1">
                                    <a:solidFill>
                                      <a:schemeClr val="tx2"/>
                                    </a:solidFill>
                                    <a:latin typeface="Cambria Math"/>
                                  </a:rPr>
                                </m:ctrlPr>
                              </m:sSubSupPr>
                              <m:e>
                                <m:r>
                                  <a:rPr lang="es-MX" sz="1600" i="1">
                                    <a:solidFill>
                                      <a:schemeClr val="tx2"/>
                                    </a:solidFill>
                                    <a:latin typeface="Cambria Math"/>
                                    <a:ea typeface="Cambria Math"/>
                                  </a:rPr>
                                  <m:t>𝜉</m:t>
                                </m:r>
                              </m:e>
                              <m:sub>
                                <m:r>
                                  <a:rPr lang="es-MX" sz="1600" i="1">
                                    <a:solidFill>
                                      <a:schemeClr val="tx2"/>
                                    </a:solidFill>
                                    <a:latin typeface="Cambria Math"/>
                                  </a:rPr>
                                  <m:t>𝑡</m:t>
                                </m:r>
                              </m:sub>
                              <m:sup>
                                <m:r>
                                  <a:rPr lang="es-MX" sz="1600" i="1">
                                    <a:solidFill>
                                      <a:schemeClr val="tx2"/>
                                    </a:solidFill>
                                    <a:latin typeface="Cambria Math"/>
                                  </a:rPr>
                                  <m:t>𝑠𝑝</m:t>
                                </m:r>
                              </m:sup>
                            </m:sSubSup>
                          </m:sub>
                        </m:sSub>
                      </m:e>
                    </m:d>
                    <m:sSub>
                      <m:sSubPr>
                        <m:ctrlPr>
                          <a:rPr lang="en-US" sz="1600" i="1">
                            <a:solidFill>
                              <a:schemeClr val="tx2"/>
                            </a:solidFill>
                            <a:latin typeface="Cambria Math"/>
                          </a:rPr>
                        </m:ctrlPr>
                      </m:sSubPr>
                      <m:e>
                        <m:r>
                          <a:rPr lang="en-US" sz="1600" i="1">
                            <a:solidFill>
                              <a:schemeClr val="tx2"/>
                            </a:solidFill>
                            <a:latin typeface="Cambria Math"/>
                            <a:ea typeface="Cambria Math"/>
                          </a:rPr>
                          <m:t>𝛿</m:t>
                        </m:r>
                      </m:e>
                      <m:sub>
                        <m:r>
                          <a:rPr lang="es-MX" sz="1600" i="1">
                            <a:solidFill>
                              <a:schemeClr val="tx2"/>
                            </a:solidFill>
                            <a:latin typeface="Cambria Math"/>
                            <a:ea typeface="Cambria Math"/>
                          </a:rPr>
                          <m:t>𝑏</m:t>
                        </m:r>
                        <m:r>
                          <a:rPr lang="es-MX" sz="1600" i="1">
                            <a:solidFill>
                              <a:schemeClr val="tx2"/>
                            </a:solidFill>
                            <a:latin typeface="Cambria Math"/>
                          </a:rPr>
                          <m:t>,</m:t>
                        </m:r>
                        <m:sSubSup>
                          <m:sSubSupPr>
                            <m:ctrlPr>
                              <a:rPr lang="es-MX" sz="1600" i="1">
                                <a:solidFill>
                                  <a:schemeClr val="tx2"/>
                                </a:solidFill>
                                <a:latin typeface="Cambria Math"/>
                              </a:rPr>
                            </m:ctrlPr>
                          </m:sSubSupPr>
                          <m:e>
                            <m:r>
                              <a:rPr lang="es-MX" sz="1600" i="1">
                                <a:solidFill>
                                  <a:schemeClr val="tx2"/>
                                </a:solidFill>
                                <a:latin typeface="Cambria Math"/>
                                <a:ea typeface="Cambria Math"/>
                              </a:rPr>
                              <m:t>𝜉</m:t>
                            </m:r>
                          </m:e>
                          <m:sub>
                            <m:r>
                              <a:rPr lang="es-MX" sz="1600" i="1">
                                <a:solidFill>
                                  <a:schemeClr val="tx2"/>
                                </a:solidFill>
                                <a:latin typeface="Cambria Math"/>
                              </a:rPr>
                              <m:t>𝑡</m:t>
                            </m:r>
                          </m:sub>
                          <m:sup>
                            <m:r>
                              <a:rPr lang="es-MX" sz="1600" i="1">
                                <a:solidFill>
                                  <a:schemeClr val="tx2"/>
                                </a:solidFill>
                                <a:latin typeface="Cambria Math"/>
                              </a:rPr>
                              <m:t>𝑠𝑝</m:t>
                            </m:r>
                          </m:sup>
                        </m:sSubSup>
                      </m:sub>
                    </m:sSub>
                    <m:r>
                      <a:rPr lang="es-MX" sz="1600" b="0" i="0" smtClean="0">
                        <a:solidFill>
                          <a:schemeClr val="tx2"/>
                        </a:solidFill>
                        <a:latin typeface="Cambria Math"/>
                      </a:rPr>
                      <m:t>&lt;</m:t>
                    </m:r>
                    <m:r>
                      <a:rPr lang="en-US" sz="1600">
                        <a:solidFill>
                          <a:schemeClr val="tx2"/>
                        </a:solidFill>
                        <a:latin typeface="Cambria Math"/>
                      </a:rPr>
                      <m:t>𝟏</m:t>
                    </m:r>
                  </m:oMath>
                </a14:m>
                <a:r>
                  <a:rPr lang="en-US" sz="1600" dirty="0">
                    <a:solidFill>
                      <a:schemeClr val="tx2"/>
                    </a:solidFill>
                  </a:rPr>
                  <a:t>)</a:t>
                </a:r>
              </a:p>
              <a:p>
                <a:pPr lvl="1" algn="just"/>
                <a:r>
                  <a:rPr lang="en-US" sz="1400" dirty="0">
                    <a:solidFill>
                      <a:schemeClr val="tx2"/>
                    </a:solidFill>
                  </a:rPr>
                  <a:t>Unique equilibrium. </a:t>
                </a:r>
                <a:r>
                  <a:rPr lang="en-US" sz="1400" b="1" dirty="0">
                    <a:solidFill>
                      <a:schemeClr val="tx2"/>
                    </a:solidFill>
                  </a:rPr>
                  <a:t>Regime M. </a:t>
                </a:r>
                <a:r>
                  <a:rPr lang="en-US" sz="1400" dirty="0">
                    <a:solidFill>
                      <a:schemeClr val="tx2"/>
                    </a:solidFill>
                  </a:rPr>
                  <a:t>Monetarist and Ricardian. The usual regime in which “monetary policy determines price level”. </a:t>
                </a:r>
                <a:r>
                  <a:rPr lang="en-US" sz="1400" dirty="0">
                    <a:solidFill>
                      <a:schemeClr val="tx2"/>
                    </a:solidFill>
                    <a:ea typeface="Calibri"/>
                    <a:cs typeface="Times New Roman"/>
                  </a:rPr>
                  <a:t>Inflation entirely a monetary phenomenon. Fiscal policy adjusts future surpluses to cover interest plus principal on debt. For MP to target inflation, expectations must be anchored on FP adjusting to maintain value of debt. Taxes and debt are irrelevant for inflation </a:t>
                </a:r>
                <a:r>
                  <a:rPr lang="en-US" sz="1400" dirty="0">
                    <a:solidFill>
                      <a:schemeClr val="tx2"/>
                    </a:solidFill>
                    <a:ea typeface="Calibri"/>
                    <a:cs typeface="Times New Roman"/>
                    <a:sym typeface="Wingdings" panose="05000000000000000000" pitchFamily="2" charset="2"/>
                  </a:rPr>
                  <a:t> equilibrium exhibits Ricardian equivalence.</a:t>
                </a:r>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251520" y="1124744"/>
                <a:ext cx="8712968" cy="5024030"/>
              </a:xfrm>
              <a:blipFill rotWithShape="1">
                <a:blip r:embed="rId3"/>
                <a:stretch>
                  <a:fillRect l="-210" r="-210" b="-6675"/>
                </a:stretch>
              </a:blipFill>
            </p:spPr>
            <p:txBody>
              <a:bodyPr/>
              <a:lstStyle/>
              <a:p>
                <a:r>
                  <a:rPr lang="es-MX">
                    <a:noFill/>
                  </a:rPr>
                  <a:t> </a:t>
                </a:r>
              </a:p>
            </p:txBody>
          </p:sp>
        </mc:Fallback>
      </mc:AlternateContent>
    </p:spTree>
    <p:extLst>
      <p:ext uri="{BB962C8B-B14F-4D97-AF65-F5344CB8AC3E}">
        <p14:creationId xmlns:p14="http://schemas.microsoft.com/office/powerpoint/2010/main" val="328797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142852"/>
            <a:ext cx="8856984" cy="857256"/>
          </a:xfrm>
        </p:spPr>
        <p:txBody>
          <a:bodyPr/>
          <a:lstStyle/>
          <a:p>
            <a:r>
              <a:rPr lang="en-US" dirty="0" smtClean="0"/>
              <a:t>2.3 Solving and estimating the MS-DSGE model</a:t>
            </a:r>
            <a:endParaRPr lang="en-US" dirty="0"/>
          </a:p>
        </p:txBody>
      </p:sp>
      <mc:AlternateContent xmlns:mc="http://schemas.openxmlformats.org/markup-compatibility/2006" xmlns:a14="http://schemas.microsoft.com/office/drawing/2010/main">
        <mc:Choice Requires="a14">
          <p:sp>
            <p:nvSpPr>
              <p:cNvPr id="3" name="Marcador de contenido 2"/>
              <p:cNvSpPr>
                <a:spLocks noGrp="1"/>
              </p:cNvSpPr>
              <p:nvPr>
                <p:ph idx="1"/>
              </p:nvPr>
            </p:nvSpPr>
            <p:spPr>
              <a:xfrm>
                <a:off x="251520" y="1357298"/>
                <a:ext cx="8712968" cy="5312062"/>
              </a:xfrm>
            </p:spPr>
            <p:txBody>
              <a:bodyPr>
                <a:normAutofit fontScale="62500" lnSpcReduction="20000"/>
              </a:bodyPr>
              <a:lstStyle/>
              <a:p>
                <a:pPr algn="just"/>
                <a:r>
                  <a:rPr lang="en-US" dirty="0" smtClean="0">
                    <a:solidFill>
                      <a:schemeClr val="tx2"/>
                    </a:solidFill>
                  </a:rPr>
                  <a:t>The Markov-Switching system can be cast in a state-space form by collecting all the endogenous variables in a vector </a:t>
                </a:r>
                <a14:m>
                  <m:oMath xmlns:m="http://schemas.openxmlformats.org/officeDocument/2006/math">
                    <m:r>
                      <a:rPr lang="es-MX" b="0" i="1" smtClean="0">
                        <a:solidFill>
                          <a:schemeClr val="tx2"/>
                        </a:solidFill>
                        <a:latin typeface="Cambria Math"/>
                      </a:rPr>
                      <m:t>𝑋</m:t>
                    </m:r>
                  </m:oMath>
                </a14:m>
                <a:r>
                  <a:rPr lang="en-US" dirty="0" smtClean="0">
                    <a:solidFill>
                      <a:schemeClr val="tx2"/>
                    </a:solidFill>
                  </a:rPr>
                  <a:t> and all the exogenous variables in a vector </a:t>
                </a:r>
                <a14:m>
                  <m:oMath xmlns:m="http://schemas.openxmlformats.org/officeDocument/2006/math">
                    <m:r>
                      <a:rPr lang="es-MX" b="0" i="1" smtClean="0">
                        <a:solidFill>
                          <a:schemeClr val="tx2"/>
                        </a:solidFill>
                        <a:latin typeface="Cambria Math"/>
                      </a:rPr>
                      <m:t>𝑍</m:t>
                    </m:r>
                  </m:oMath>
                </a14:m>
                <a:r>
                  <a:rPr lang="en-US" dirty="0" smtClean="0">
                    <a:solidFill>
                      <a:schemeClr val="tx2"/>
                    </a:solidFill>
                  </a:rPr>
                  <a:t>:</a:t>
                </a:r>
              </a:p>
              <a:p>
                <a:pPr marL="0" indent="0" algn="just">
                  <a:buNone/>
                </a:pPr>
                <a:endParaRPr lang="en-US" sz="1900" dirty="0" smtClean="0">
                  <a:solidFill>
                    <a:schemeClr val="tx2"/>
                  </a:solidFill>
                </a:endParaRPr>
              </a:p>
              <a:p>
                <a:pPr marL="0" indent="0" algn="just">
                  <a:buNone/>
                </a:pPr>
                <a14:m>
                  <m:oMathPara xmlns:m="http://schemas.openxmlformats.org/officeDocument/2006/math">
                    <m:oMathParaPr>
                      <m:jc m:val="centerGroup"/>
                    </m:oMathParaPr>
                    <m:oMath xmlns:m="http://schemas.openxmlformats.org/officeDocument/2006/math">
                      <m:sSub>
                        <m:sSubPr>
                          <m:ctrlPr>
                            <a:rPr lang="en-US" sz="2400" i="1" smtClean="0">
                              <a:solidFill>
                                <a:schemeClr val="tx2"/>
                              </a:solidFill>
                              <a:latin typeface="Cambria Math"/>
                            </a:rPr>
                          </m:ctrlPr>
                        </m:sSubPr>
                        <m:e>
                          <m:r>
                            <a:rPr lang="es-MX" sz="2400" b="0" i="1" smtClean="0">
                              <a:solidFill>
                                <a:schemeClr val="tx2"/>
                              </a:solidFill>
                              <a:latin typeface="Cambria Math"/>
                            </a:rPr>
                            <m:t>𝐵</m:t>
                          </m:r>
                        </m:e>
                        <m:sub>
                          <m:r>
                            <a:rPr lang="es-MX" sz="2400" b="0" i="1" smtClean="0">
                              <a:solidFill>
                                <a:schemeClr val="tx2"/>
                              </a:solidFill>
                              <a:latin typeface="Cambria Math"/>
                            </a:rPr>
                            <m:t>1</m:t>
                          </m:r>
                        </m:sub>
                      </m:sSub>
                      <m:d>
                        <m:dPr>
                          <m:ctrlPr>
                            <a:rPr lang="en-US" sz="2400" i="1" smtClean="0">
                              <a:solidFill>
                                <a:schemeClr val="tx2"/>
                              </a:solidFill>
                              <a:latin typeface="Cambria Math"/>
                            </a:rPr>
                          </m:ctrlPr>
                        </m:dPr>
                        <m:e>
                          <m:sSubSup>
                            <m:sSubSupPr>
                              <m:ctrlPr>
                                <a:rPr lang="en-US" sz="2400" i="1" smtClean="0">
                                  <a:solidFill>
                                    <a:schemeClr val="tx2"/>
                                  </a:solidFill>
                                  <a:latin typeface="Cambria Math"/>
                                </a:rPr>
                              </m:ctrlPr>
                            </m:sSubSupPr>
                            <m:e>
                              <m:r>
                                <a:rPr lang="en-US" sz="2400" i="1" smtClean="0">
                                  <a:solidFill>
                                    <a:schemeClr val="tx2"/>
                                  </a:solidFill>
                                  <a:latin typeface="Cambria Math"/>
                                  <a:ea typeface="Cambria Math"/>
                                </a:rPr>
                                <m:t>𝜉</m:t>
                              </m:r>
                            </m:e>
                            <m:sub>
                              <m:r>
                                <a:rPr lang="es-MX" sz="2400" b="0" i="1" smtClean="0">
                                  <a:solidFill>
                                    <a:schemeClr val="tx2"/>
                                  </a:solidFill>
                                  <a:latin typeface="Cambria Math"/>
                                </a:rPr>
                                <m:t>𝑡</m:t>
                              </m:r>
                            </m:sub>
                            <m:sup>
                              <m:r>
                                <a:rPr lang="es-MX" sz="2400" b="0" i="1" smtClean="0">
                                  <a:solidFill>
                                    <a:schemeClr val="tx2"/>
                                  </a:solidFill>
                                  <a:latin typeface="Cambria Math"/>
                                </a:rPr>
                                <m:t>𝑠𝑝</m:t>
                              </m:r>
                            </m:sup>
                          </m:sSubSup>
                        </m:e>
                      </m:d>
                      <m:sSub>
                        <m:sSubPr>
                          <m:ctrlPr>
                            <a:rPr lang="en-US" sz="2400" i="1" smtClean="0">
                              <a:solidFill>
                                <a:schemeClr val="tx2"/>
                              </a:solidFill>
                              <a:latin typeface="Cambria Math"/>
                            </a:rPr>
                          </m:ctrlPr>
                        </m:sSubPr>
                        <m:e>
                          <m:r>
                            <a:rPr lang="es-MX" sz="2400" b="0" i="1" smtClean="0">
                              <a:solidFill>
                                <a:schemeClr val="tx2"/>
                              </a:solidFill>
                              <a:latin typeface="Cambria Math"/>
                            </a:rPr>
                            <m:t>𝑋</m:t>
                          </m:r>
                        </m:e>
                        <m:sub>
                          <m:r>
                            <a:rPr lang="es-MX" sz="2400" b="0" i="1" smtClean="0">
                              <a:solidFill>
                                <a:schemeClr val="tx2"/>
                              </a:solidFill>
                              <a:latin typeface="Cambria Math"/>
                            </a:rPr>
                            <m:t>𝑡</m:t>
                          </m:r>
                        </m:sub>
                      </m:sSub>
                      <m:r>
                        <a:rPr lang="es-MX" sz="2400" b="0" i="1" smtClean="0">
                          <a:solidFill>
                            <a:schemeClr val="tx2"/>
                          </a:solidFill>
                          <a:latin typeface="Cambria Math"/>
                        </a:rPr>
                        <m:t>=</m:t>
                      </m:r>
                      <m:sSub>
                        <m:sSubPr>
                          <m:ctrlPr>
                            <a:rPr lang="es-MX" sz="2400" b="0" i="1" smtClean="0">
                              <a:solidFill>
                                <a:schemeClr val="tx2"/>
                              </a:solidFill>
                              <a:latin typeface="Cambria Math"/>
                            </a:rPr>
                          </m:ctrlPr>
                        </m:sSubPr>
                        <m:e>
                          <m:r>
                            <a:rPr lang="es-MX" sz="2400" b="0" i="1" smtClean="0">
                              <a:solidFill>
                                <a:schemeClr val="tx2"/>
                              </a:solidFill>
                              <a:latin typeface="Cambria Math"/>
                            </a:rPr>
                            <m:t>𝐸</m:t>
                          </m:r>
                        </m:e>
                        <m:sub>
                          <m:r>
                            <a:rPr lang="es-MX" sz="2400" b="0" i="1" smtClean="0">
                              <a:solidFill>
                                <a:schemeClr val="tx2"/>
                              </a:solidFill>
                              <a:latin typeface="Cambria Math"/>
                            </a:rPr>
                            <m:t>𝑡</m:t>
                          </m:r>
                        </m:sub>
                      </m:sSub>
                      <m:d>
                        <m:dPr>
                          <m:begChr m:val="{"/>
                          <m:endChr m:val="}"/>
                          <m:ctrlPr>
                            <a:rPr lang="es-MX" sz="2400" b="0" i="1" smtClean="0">
                              <a:solidFill>
                                <a:schemeClr val="tx2"/>
                              </a:solidFill>
                              <a:latin typeface="Cambria Math"/>
                            </a:rPr>
                          </m:ctrlPr>
                        </m:dPr>
                        <m:e>
                          <m:sSub>
                            <m:sSubPr>
                              <m:ctrlPr>
                                <a:rPr lang="es-MX" sz="2400" b="0" i="1" smtClean="0">
                                  <a:solidFill>
                                    <a:schemeClr val="tx2"/>
                                  </a:solidFill>
                                  <a:latin typeface="Cambria Math"/>
                                </a:rPr>
                              </m:ctrlPr>
                            </m:sSubPr>
                            <m:e>
                              <m:r>
                                <a:rPr lang="es-MX" sz="2400" b="0" i="1" smtClean="0">
                                  <a:solidFill>
                                    <a:schemeClr val="tx2"/>
                                  </a:solidFill>
                                  <a:latin typeface="Cambria Math"/>
                                </a:rPr>
                                <m:t>𝐴</m:t>
                              </m:r>
                            </m:e>
                            <m:sub>
                              <m:r>
                                <a:rPr lang="es-MX" sz="2400" b="0" i="1" smtClean="0">
                                  <a:solidFill>
                                    <a:schemeClr val="tx2"/>
                                  </a:solidFill>
                                  <a:latin typeface="Cambria Math"/>
                                </a:rPr>
                                <m:t>1</m:t>
                              </m:r>
                            </m:sub>
                          </m:sSub>
                          <m:d>
                            <m:dPr>
                              <m:ctrlPr>
                                <a:rPr lang="es-MX" sz="2400" b="0" i="1" smtClean="0">
                                  <a:solidFill>
                                    <a:schemeClr val="tx2"/>
                                  </a:solidFill>
                                  <a:latin typeface="Cambria Math"/>
                                </a:rPr>
                              </m:ctrlPr>
                            </m:dPr>
                            <m:e>
                              <m:sSubSup>
                                <m:sSubSupPr>
                                  <m:ctrlPr>
                                    <a:rPr lang="en-US" sz="2400" i="1">
                                      <a:solidFill>
                                        <a:schemeClr val="tx2"/>
                                      </a:solidFill>
                                      <a:latin typeface="Cambria Math"/>
                                    </a:rPr>
                                  </m:ctrlPr>
                                </m:sSubSupPr>
                                <m:e>
                                  <m:r>
                                    <a:rPr lang="en-US" sz="2400" i="1">
                                      <a:solidFill>
                                        <a:schemeClr val="tx2"/>
                                      </a:solidFill>
                                      <a:latin typeface="Cambria Math"/>
                                      <a:ea typeface="Cambria Math"/>
                                    </a:rPr>
                                    <m:t>𝜉</m:t>
                                  </m:r>
                                </m:e>
                                <m:sub>
                                  <m:r>
                                    <a:rPr lang="es-MX" sz="2400" i="1">
                                      <a:solidFill>
                                        <a:schemeClr val="tx2"/>
                                      </a:solidFill>
                                      <a:latin typeface="Cambria Math"/>
                                    </a:rPr>
                                    <m:t>𝑡</m:t>
                                  </m:r>
                                </m:sub>
                                <m:sup>
                                  <m:r>
                                    <a:rPr lang="es-MX" sz="2400" i="1">
                                      <a:solidFill>
                                        <a:schemeClr val="tx2"/>
                                      </a:solidFill>
                                      <a:latin typeface="Cambria Math"/>
                                    </a:rPr>
                                    <m:t>𝑠𝑝</m:t>
                                  </m:r>
                                </m:sup>
                              </m:sSubSup>
                              <m:r>
                                <a:rPr lang="es-MX" sz="2400" b="0" i="1" smtClean="0">
                                  <a:solidFill>
                                    <a:schemeClr val="tx2"/>
                                  </a:solidFill>
                                  <a:latin typeface="Cambria Math"/>
                                </a:rPr>
                                <m:t>,</m:t>
                              </m:r>
                              <m:sSubSup>
                                <m:sSubSupPr>
                                  <m:ctrlPr>
                                    <a:rPr lang="en-US" sz="2400" i="1">
                                      <a:solidFill>
                                        <a:schemeClr val="tx2"/>
                                      </a:solidFill>
                                      <a:latin typeface="Cambria Math"/>
                                    </a:rPr>
                                  </m:ctrlPr>
                                </m:sSubSupPr>
                                <m:e>
                                  <m:r>
                                    <a:rPr lang="en-US" sz="2400" i="1">
                                      <a:solidFill>
                                        <a:schemeClr val="tx2"/>
                                      </a:solidFill>
                                      <a:latin typeface="Cambria Math"/>
                                      <a:ea typeface="Cambria Math"/>
                                    </a:rPr>
                                    <m:t>𝜉</m:t>
                                  </m:r>
                                </m:e>
                                <m:sub>
                                  <m:r>
                                    <a:rPr lang="es-MX" sz="2400" i="1">
                                      <a:solidFill>
                                        <a:schemeClr val="tx2"/>
                                      </a:solidFill>
                                      <a:latin typeface="Cambria Math"/>
                                    </a:rPr>
                                    <m:t>𝑡</m:t>
                                  </m:r>
                                  <m:r>
                                    <a:rPr lang="es-MX" sz="2400" b="0" i="1" smtClean="0">
                                      <a:solidFill>
                                        <a:schemeClr val="tx2"/>
                                      </a:solidFill>
                                      <a:latin typeface="Cambria Math"/>
                                    </a:rPr>
                                    <m:t>+1</m:t>
                                  </m:r>
                                </m:sub>
                                <m:sup>
                                  <m:r>
                                    <a:rPr lang="es-MX" sz="2400" i="1">
                                      <a:solidFill>
                                        <a:schemeClr val="tx2"/>
                                      </a:solidFill>
                                      <a:latin typeface="Cambria Math"/>
                                    </a:rPr>
                                    <m:t>𝑠𝑝</m:t>
                                  </m:r>
                                </m:sup>
                              </m:sSubSup>
                            </m:e>
                          </m:d>
                          <m:sSub>
                            <m:sSubPr>
                              <m:ctrlPr>
                                <a:rPr lang="es-MX" sz="2400" b="0" i="1" smtClean="0">
                                  <a:solidFill>
                                    <a:schemeClr val="tx2"/>
                                  </a:solidFill>
                                  <a:latin typeface="Cambria Math"/>
                                </a:rPr>
                              </m:ctrlPr>
                            </m:sSubPr>
                            <m:e>
                              <m:r>
                                <a:rPr lang="es-MX" sz="2400" b="0" i="1" smtClean="0">
                                  <a:solidFill>
                                    <a:schemeClr val="tx2"/>
                                  </a:solidFill>
                                  <a:latin typeface="Cambria Math"/>
                                </a:rPr>
                                <m:t>𝑋</m:t>
                              </m:r>
                            </m:e>
                            <m:sub>
                              <m:r>
                                <a:rPr lang="es-MX" sz="2400" b="0" i="1" smtClean="0">
                                  <a:solidFill>
                                    <a:schemeClr val="tx2"/>
                                  </a:solidFill>
                                  <a:latin typeface="Cambria Math"/>
                                </a:rPr>
                                <m:t>𝑡</m:t>
                              </m:r>
                              <m:r>
                                <a:rPr lang="es-MX" sz="2400" b="0" i="1" smtClean="0">
                                  <a:solidFill>
                                    <a:schemeClr val="tx2"/>
                                  </a:solidFill>
                                  <a:latin typeface="Cambria Math"/>
                                </a:rPr>
                                <m:t>+1</m:t>
                              </m:r>
                            </m:sub>
                          </m:sSub>
                        </m:e>
                      </m:d>
                      <m:r>
                        <a:rPr lang="es-MX" sz="2400" b="0" i="1" smtClean="0">
                          <a:solidFill>
                            <a:schemeClr val="tx2"/>
                          </a:solidFill>
                          <a:latin typeface="Cambria Math"/>
                        </a:rPr>
                        <m:t>+</m:t>
                      </m:r>
                      <m:sSub>
                        <m:sSubPr>
                          <m:ctrlPr>
                            <a:rPr lang="en-US" sz="2400" i="1">
                              <a:solidFill>
                                <a:schemeClr val="tx2"/>
                              </a:solidFill>
                              <a:latin typeface="Cambria Math"/>
                            </a:rPr>
                          </m:ctrlPr>
                        </m:sSubPr>
                        <m:e>
                          <m:r>
                            <a:rPr lang="es-MX" sz="2400" i="1">
                              <a:solidFill>
                                <a:schemeClr val="tx2"/>
                              </a:solidFill>
                              <a:latin typeface="Cambria Math"/>
                            </a:rPr>
                            <m:t>𝐵</m:t>
                          </m:r>
                        </m:e>
                        <m:sub>
                          <m:r>
                            <a:rPr lang="es-MX" sz="2400" b="0" i="1" smtClean="0">
                              <a:solidFill>
                                <a:schemeClr val="tx2"/>
                              </a:solidFill>
                              <a:latin typeface="Cambria Math"/>
                            </a:rPr>
                            <m:t>2</m:t>
                          </m:r>
                        </m:sub>
                      </m:sSub>
                      <m:d>
                        <m:dPr>
                          <m:ctrlPr>
                            <a:rPr lang="en-US" sz="2400" i="1">
                              <a:solidFill>
                                <a:schemeClr val="tx2"/>
                              </a:solidFill>
                              <a:latin typeface="Cambria Math"/>
                            </a:rPr>
                          </m:ctrlPr>
                        </m:dPr>
                        <m:e>
                          <m:sSubSup>
                            <m:sSubSupPr>
                              <m:ctrlPr>
                                <a:rPr lang="en-US" sz="2400" i="1">
                                  <a:solidFill>
                                    <a:schemeClr val="tx2"/>
                                  </a:solidFill>
                                  <a:latin typeface="Cambria Math"/>
                                </a:rPr>
                              </m:ctrlPr>
                            </m:sSubSupPr>
                            <m:e>
                              <m:r>
                                <a:rPr lang="en-US" sz="2400" i="1">
                                  <a:solidFill>
                                    <a:schemeClr val="tx2"/>
                                  </a:solidFill>
                                  <a:latin typeface="Cambria Math"/>
                                  <a:ea typeface="Cambria Math"/>
                                </a:rPr>
                                <m:t>𝜉</m:t>
                              </m:r>
                            </m:e>
                            <m:sub>
                              <m:r>
                                <a:rPr lang="es-MX" sz="2400" i="1">
                                  <a:solidFill>
                                    <a:schemeClr val="tx2"/>
                                  </a:solidFill>
                                  <a:latin typeface="Cambria Math"/>
                                </a:rPr>
                                <m:t>𝑡</m:t>
                              </m:r>
                            </m:sub>
                            <m:sup>
                              <m:r>
                                <a:rPr lang="es-MX" sz="2400" i="1">
                                  <a:solidFill>
                                    <a:schemeClr val="tx2"/>
                                  </a:solidFill>
                                  <a:latin typeface="Cambria Math"/>
                                </a:rPr>
                                <m:t>𝑠𝑝</m:t>
                              </m:r>
                            </m:sup>
                          </m:sSubSup>
                        </m:e>
                      </m:d>
                      <m:sSub>
                        <m:sSubPr>
                          <m:ctrlPr>
                            <a:rPr lang="en-US" sz="2400" i="1">
                              <a:solidFill>
                                <a:schemeClr val="tx2"/>
                              </a:solidFill>
                              <a:latin typeface="Cambria Math"/>
                            </a:rPr>
                          </m:ctrlPr>
                        </m:sSubPr>
                        <m:e>
                          <m:r>
                            <a:rPr lang="es-MX" sz="2400" i="1">
                              <a:solidFill>
                                <a:schemeClr val="tx2"/>
                              </a:solidFill>
                              <a:latin typeface="Cambria Math"/>
                            </a:rPr>
                            <m:t>𝑋</m:t>
                          </m:r>
                        </m:e>
                        <m:sub>
                          <m:r>
                            <a:rPr lang="es-MX" sz="2400" i="1">
                              <a:solidFill>
                                <a:schemeClr val="tx2"/>
                              </a:solidFill>
                              <a:latin typeface="Cambria Math"/>
                            </a:rPr>
                            <m:t>𝑡</m:t>
                          </m:r>
                          <m:r>
                            <a:rPr lang="es-MX" sz="2400" b="0" i="1" smtClean="0">
                              <a:solidFill>
                                <a:schemeClr val="tx2"/>
                              </a:solidFill>
                              <a:latin typeface="Cambria Math"/>
                            </a:rPr>
                            <m:t>−1</m:t>
                          </m:r>
                        </m:sub>
                      </m:sSub>
                      <m:r>
                        <a:rPr lang="es-MX" sz="2400" b="0" i="1" smtClean="0">
                          <a:solidFill>
                            <a:schemeClr val="tx2"/>
                          </a:solidFill>
                          <a:latin typeface="Cambria Math"/>
                        </a:rPr>
                        <m:t>+</m:t>
                      </m:r>
                      <m:sSub>
                        <m:sSubPr>
                          <m:ctrlPr>
                            <a:rPr lang="en-US" sz="2400" i="1">
                              <a:solidFill>
                                <a:schemeClr val="tx2"/>
                              </a:solidFill>
                              <a:latin typeface="Cambria Math"/>
                            </a:rPr>
                          </m:ctrlPr>
                        </m:sSubPr>
                        <m:e>
                          <m:r>
                            <a:rPr lang="es-MX" sz="2400" b="0" i="1" smtClean="0">
                              <a:solidFill>
                                <a:schemeClr val="tx2"/>
                              </a:solidFill>
                              <a:latin typeface="Cambria Math"/>
                            </a:rPr>
                            <m:t>𝐶</m:t>
                          </m:r>
                        </m:e>
                        <m:sub>
                          <m:r>
                            <a:rPr lang="es-MX" sz="2400" i="1">
                              <a:solidFill>
                                <a:schemeClr val="tx2"/>
                              </a:solidFill>
                              <a:latin typeface="Cambria Math"/>
                            </a:rPr>
                            <m:t>1</m:t>
                          </m:r>
                        </m:sub>
                      </m:sSub>
                      <m:d>
                        <m:dPr>
                          <m:ctrlPr>
                            <a:rPr lang="en-US" sz="2400" i="1">
                              <a:solidFill>
                                <a:schemeClr val="tx2"/>
                              </a:solidFill>
                              <a:latin typeface="Cambria Math"/>
                            </a:rPr>
                          </m:ctrlPr>
                        </m:dPr>
                        <m:e>
                          <m:sSubSup>
                            <m:sSubSupPr>
                              <m:ctrlPr>
                                <a:rPr lang="en-US" sz="2400" i="1">
                                  <a:solidFill>
                                    <a:schemeClr val="tx2"/>
                                  </a:solidFill>
                                  <a:latin typeface="Cambria Math"/>
                                </a:rPr>
                              </m:ctrlPr>
                            </m:sSubSupPr>
                            <m:e>
                              <m:r>
                                <a:rPr lang="en-US" sz="2400" i="1">
                                  <a:solidFill>
                                    <a:schemeClr val="tx2"/>
                                  </a:solidFill>
                                  <a:latin typeface="Cambria Math"/>
                                  <a:ea typeface="Cambria Math"/>
                                </a:rPr>
                                <m:t>𝜉</m:t>
                              </m:r>
                            </m:e>
                            <m:sub>
                              <m:r>
                                <a:rPr lang="es-MX" sz="2400" i="1">
                                  <a:solidFill>
                                    <a:schemeClr val="tx2"/>
                                  </a:solidFill>
                                  <a:latin typeface="Cambria Math"/>
                                </a:rPr>
                                <m:t>𝑡</m:t>
                              </m:r>
                            </m:sub>
                            <m:sup>
                              <m:r>
                                <a:rPr lang="es-MX" sz="2400" i="1">
                                  <a:solidFill>
                                    <a:schemeClr val="tx2"/>
                                  </a:solidFill>
                                  <a:latin typeface="Cambria Math"/>
                                </a:rPr>
                                <m:t>𝑠𝑝</m:t>
                              </m:r>
                            </m:sup>
                          </m:sSubSup>
                        </m:e>
                      </m:d>
                      <m:sSub>
                        <m:sSubPr>
                          <m:ctrlPr>
                            <a:rPr lang="en-US" sz="2400" i="1">
                              <a:solidFill>
                                <a:schemeClr val="tx2"/>
                              </a:solidFill>
                              <a:latin typeface="Cambria Math"/>
                            </a:rPr>
                          </m:ctrlPr>
                        </m:sSubPr>
                        <m:e>
                          <m:r>
                            <a:rPr lang="es-MX" sz="2400" b="0" i="1" smtClean="0">
                              <a:solidFill>
                                <a:schemeClr val="tx2"/>
                              </a:solidFill>
                              <a:latin typeface="Cambria Math"/>
                            </a:rPr>
                            <m:t>𝑍</m:t>
                          </m:r>
                        </m:e>
                        <m:sub>
                          <m:r>
                            <a:rPr lang="es-MX" sz="2400" i="1">
                              <a:solidFill>
                                <a:schemeClr val="tx2"/>
                              </a:solidFill>
                              <a:latin typeface="Cambria Math"/>
                            </a:rPr>
                            <m:t>𝑡</m:t>
                          </m:r>
                        </m:sub>
                      </m:sSub>
                    </m:oMath>
                  </m:oMathPara>
                </a14:m>
                <a:endParaRPr lang="en-US" sz="2400" dirty="0" smtClean="0">
                  <a:solidFill>
                    <a:schemeClr val="tx2"/>
                  </a:solidFill>
                </a:endParaRPr>
              </a:p>
              <a:p>
                <a:pPr marL="0" indent="0" algn="just">
                  <a:buNone/>
                </a:pPr>
                <a:endParaRPr lang="en-US" sz="1900" dirty="0">
                  <a:solidFill>
                    <a:schemeClr val="tx2"/>
                  </a:solidFill>
                </a:endParaRPr>
              </a:p>
              <a:p>
                <a:pPr marL="0" indent="0" algn="just">
                  <a:buNone/>
                </a:pPr>
                <a14:m>
                  <m:oMathPara xmlns:m="http://schemas.openxmlformats.org/officeDocument/2006/math">
                    <m:oMathParaPr>
                      <m:jc m:val="centerGroup"/>
                    </m:oMathParaPr>
                    <m:oMath xmlns:m="http://schemas.openxmlformats.org/officeDocument/2006/math">
                      <m:sSub>
                        <m:sSubPr>
                          <m:ctrlPr>
                            <a:rPr lang="en-US" sz="2400" i="1" smtClean="0">
                              <a:solidFill>
                                <a:schemeClr val="tx2"/>
                              </a:solidFill>
                              <a:latin typeface="Cambria Math"/>
                            </a:rPr>
                          </m:ctrlPr>
                        </m:sSubPr>
                        <m:e>
                          <m:r>
                            <a:rPr lang="es-MX" sz="2400" b="0" i="1" smtClean="0">
                              <a:solidFill>
                                <a:schemeClr val="tx2"/>
                              </a:solidFill>
                              <a:latin typeface="Cambria Math"/>
                            </a:rPr>
                            <m:t>𝑍</m:t>
                          </m:r>
                        </m:e>
                        <m:sub>
                          <m:r>
                            <a:rPr lang="es-MX" sz="2400" b="0" i="1" smtClean="0">
                              <a:solidFill>
                                <a:schemeClr val="tx2"/>
                              </a:solidFill>
                              <a:latin typeface="Cambria Math"/>
                            </a:rPr>
                            <m:t>𝑡</m:t>
                          </m:r>
                        </m:sub>
                      </m:sSub>
                      <m:r>
                        <a:rPr lang="es-MX" sz="2400" b="0" i="1" smtClean="0">
                          <a:solidFill>
                            <a:schemeClr val="tx2"/>
                          </a:solidFill>
                          <a:latin typeface="Cambria Math"/>
                        </a:rPr>
                        <m:t>=</m:t>
                      </m:r>
                      <m:r>
                        <a:rPr lang="es-MX" sz="2400" b="0" i="1" smtClean="0">
                          <a:solidFill>
                            <a:schemeClr val="tx2"/>
                          </a:solidFill>
                          <a:latin typeface="Cambria Math"/>
                        </a:rPr>
                        <m:t>𝑅</m:t>
                      </m:r>
                      <m:d>
                        <m:dPr>
                          <m:ctrlPr>
                            <a:rPr lang="en-US" sz="2400" i="1">
                              <a:solidFill>
                                <a:schemeClr val="tx2"/>
                              </a:solidFill>
                              <a:latin typeface="Cambria Math"/>
                            </a:rPr>
                          </m:ctrlPr>
                        </m:dPr>
                        <m:e>
                          <m:sSubSup>
                            <m:sSubSupPr>
                              <m:ctrlPr>
                                <a:rPr lang="en-US" sz="2400" i="1">
                                  <a:solidFill>
                                    <a:schemeClr val="tx2"/>
                                  </a:solidFill>
                                  <a:latin typeface="Cambria Math"/>
                                </a:rPr>
                              </m:ctrlPr>
                            </m:sSubSupPr>
                            <m:e>
                              <m:r>
                                <a:rPr lang="en-US" sz="2400" i="1">
                                  <a:solidFill>
                                    <a:schemeClr val="tx2"/>
                                  </a:solidFill>
                                  <a:latin typeface="Cambria Math"/>
                                  <a:ea typeface="Cambria Math"/>
                                </a:rPr>
                                <m:t>𝜉</m:t>
                              </m:r>
                            </m:e>
                            <m:sub>
                              <m:r>
                                <a:rPr lang="es-MX" sz="2400" i="1">
                                  <a:solidFill>
                                    <a:schemeClr val="tx2"/>
                                  </a:solidFill>
                                  <a:latin typeface="Cambria Math"/>
                                </a:rPr>
                                <m:t>𝑡</m:t>
                              </m:r>
                            </m:sub>
                            <m:sup>
                              <m:r>
                                <a:rPr lang="es-MX" sz="2400" i="1">
                                  <a:solidFill>
                                    <a:schemeClr val="tx2"/>
                                  </a:solidFill>
                                  <a:latin typeface="Cambria Math"/>
                                </a:rPr>
                                <m:t>𝑠𝑝</m:t>
                              </m:r>
                            </m:sup>
                          </m:sSubSup>
                        </m:e>
                      </m:d>
                      <m:sSub>
                        <m:sSubPr>
                          <m:ctrlPr>
                            <a:rPr lang="en-US" sz="2400" i="1">
                              <a:solidFill>
                                <a:schemeClr val="tx2"/>
                              </a:solidFill>
                              <a:latin typeface="Cambria Math"/>
                            </a:rPr>
                          </m:ctrlPr>
                        </m:sSubPr>
                        <m:e>
                          <m:r>
                            <a:rPr lang="es-MX" sz="2400" b="0" i="1" smtClean="0">
                              <a:solidFill>
                                <a:schemeClr val="tx2"/>
                              </a:solidFill>
                              <a:latin typeface="Cambria Math"/>
                            </a:rPr>
                            <m:t>𝑍</m:t>
                          </m:r>
                        </m:e>
                        <m:sub>
                          <m:r>
                            <a:rPr lang="es-MX" sz="2400" i="1">
                              <a:solidFill>
                                <a:schemeClr val="tx2"/>
                              </a:solidFill>
                              <a:latin typeface="Cambria Math"/>
                            </a:rPr>
                            <m:t>𝑡</m:t>
                          </m:r>
                          <m:r>
                            <a:rPr lang="es-MX" sz="2400" b="0" i="1" smtClean="0">
                              <a:solidFill>
                                <a:schemeClr val="tx2"/>
                              </a:solidFill>
                              <a:latin typeface="Cambria Math"/>
                            </a:rPr>
                            <m:t>−1</m:t>
                          </m:r>
                        </m:sub>
                      </m:sSub>
                      <m:r>
                        <a:rPr lang="es-MX" sz="2400" b="0" i="1" smtClean="0">
                          <a:solidFill>
                            <a:schemeClr val="tx2"/>
                          </a:solidFill>
                          <a:latin typeface="Cambria Math"/>
                        </a:rPr>
                        <m:t>+</m:t>
                      </m:r>
                      <m:sSub>
                        <m:sSubPr>
                          <m:ctrlPr>
                            <a:rPr lang="es-MX" sz="2400" b="0" i="1" smtClean="0">
                              <a:solidFill>
                                <a:schemeClr val="tx2"/>
                              </a:solidFill>
                              <a:latin typeface="Cambria Math"/>
                            </a:rPr>
                          </m:ctrlPr>
                        </m:sSubPr>
                        <m:e>
                          <m:r>
                            <a:rPr lang="es-MX" sz="2400" b="0" i="1" smtClean="0">
                              <a:solidFill>
                                <a:schemeClr val="tx2"/>
                              </a:solidFill>
                              <a:latin typeface="Cambria Math"/>
                              <a:ea typeface="Cambria Math"/>
                            </a:rPr>
                            <m:t>𝜖</m:t>
                          </m:r>
                        </m:e>
                        <m:sub>
                          <m:r>
                            <a:rPr lang="es-MX" sz="2400" b="0" i="1" smtClean="0">
                              <a:solidFill>
                                <a:schemeClr val="tx2"/>
                              </a:solidFill>
                              <a:latin typeface="Cambria Math"/>
                            </a:rPr>
                            <m:t>𝑡</m:t>
                          </m:r>
                        </m:sub>
                      </m:sSub>
                      <m:r>
                        <a:rPr lang="es-MX" sz="2400" b="0" i="1" smtClean="0">
                          <a:solidFill>
                            <a:schemeClr val="tx2"/>
                          </a:solidFill>
                          <a:latin typeface="Cambria Math"/>
                        </a:rPr>
                        <m:t>         </m:t>
                      </m:r>
                      <m:r>
                        <m:rPr>
                          <m:sty m:val="p"/>
                        </m:rPr>
                        <a:rPr lang="es-MX" sz="2400" b="0" i="0" smtClean="0">
                          <a:solidFill>
                            <a:schemeClr val="tx2"/>
                          </a:solidFill>
                          <a:latin typeface="Cambria Math"/>
                        </a:rPr>
                        <m:t>with</m:t>
                      </m:r>
                      <m:r>
                        <a:rPr lang="es-MX" sz="2400" b="0" i="1" smtClean="0">
                          <a:solidFill>
                            <a:schemeClr val="tx2"/>
                          </a:solidFill>
                          <a:latin typeface="Cambria Math"/>
                        </a:rPr>
                        <m:t>     </m:t>
                      </m:r>
                      <m:sSub>
                        <m:sSubPr>
                          <m:ctrlPr>
                            <a:rPr lang="es-MX" sz="2400" b="0" i="1" smtClean="0">
                              <a:solidFill>
                                <a:schemeClr val="tx2"/>
                              </a:solidFill>
                              <a:latin typeface="Cambria Math"/>
                            </a:rPr>
                          </m:ctrlPr>
                        </m:sSubPr>
                        <m:e>
                          <m:r>
                            <a:rPr lang="es-MX" sz="2400" b="0" i="1" smtClean="0">
                              <a:solidFill>
                                <a:schemeClr val="tx2"/>
                              </a:solidFill>
                              <a:latin typeface="Cambria Math"/>
                              <a:ea typeface="Cambria Math"/>
                            </a:rPr>
                            <m:t>𝜖</m:t>
                          </m:r>
                        </m:e>
                        <m:sub>
                          <m:r>
                            <a:rPr lang="es-MX" sz="2400" b="0" i="1" smtClean="0">
                              <a:solidFill>
                                <a:schemeClr val="tx2"/>
                              </a:solidFill>
                              <a:latin typeface="Cambria Math"/>
                            </a:rPr>
                            <m:t>𝑡</m:t>
                          </m:r>
                        </m:sub>
                      </m:sSub>
                      <m:r>
                        <a:rPr lang="es-MX" sz="2400" b="0" i="1" smtClean="0">
                          <a:solidFill>
                            <a:schemeClr val="tx2"/>
                          </a:solidFill>
                          <a:latin typeface="Cambria Math"/>
                        </a:rPr>
                        <m:t> </m:t>
                      </m:r>
                      <m:r>
                        <a:rPr lang="es-MX" sz="2400" b="0" i="1" smtClean="0">
                          <a:solidFill>
                            <a:schemeClr val="tx2"/>
                          </a:solidFill>
                          <a:latin typeface="Cambria Math"/>
                          <a:ea typeface="Cambria Math"/>
                        </a:rPr>
                        <m:t>~ </m:t>
                      </m:r>
                      <m:r>
                        <a:rPr lang="es-MX" sz="2400" b="0" i="1" smtClean="0">
                          <a:solidFill>
                            <a:schemeClr val="tx2"/>
                          </a:solidFill>
                          <a:latin typeface="Cambria Math"/>
                          <a:ea typeface="Cambria Math"/>
                        </a:rPr>
                        <m:t>𝑁</m:t>
                      </m:r>
                      <m:d>
                        <m:dPr>
                          <m:ctrlPr>
                            <a:rPr lang="es-MX" sz="2400" b="0" i="1" smtClean="0">
                              <a:solidFill>
                                <a:schemeClr val="tx2"/>
                              </a:solidFill>
                              <a:latin typeface="Cambria Math"/>
                              <a:ea typeface="Cambria Math"/>
                            </a:rPr>
                          </m:ctrlPr>
                        </m:dPr>
                        <m:e>
                          <m:r>
                            <a:rPr lang="es-MX" sz="2400" b="0" i="1" smtClean="0">
                              <a:solidFill>
                                <a:schemeClr val="tx2"/>
                              </a:solidFill>
                              <a:latin typeface="Cambria Math"/>
                              <a:ea typeface="Cambria Math"/>
                            </a:rPr>
                            <m:t>0, </m:t>
                          </m:r>
                          <m:sSup>
                            <m:sSupPr>
                              <m:ctrlPr>
                                <a:rPr lang="es-MX" sz="2400" b="0" i="1" smtClean="0">
                                  <a:solidFill>
                                    <a:schemeClr val="tx2"/>
                                  </a:solidFill>
                                  <a:latin typeface="Cambria Math"/>
                                  <a:ea typeface="Cambria Math"/>
                                </a:rPr>
                              </m:ctrlPr>
                            </m:sSupPr>
                            <m:e>
                              <m:r>
                                <m:rPr>
                                  <m:sty m:val="p"/>
                                </m:rPr>
                                <a:rPr lang="el-GR" sz="2400" b="0" i="1" smtClean="0">
                                  <a:solidFill>
                                    <a:schemeClr val="tx2"/>
                                  </a:solidFill>
                                  <a:latin typeface="Cambria Math"/>
                                  <a:ea typeface="Cambria Math"/>
                                </a:rPr>
                                <m:t>Σ</m:t>
                              </m:r>
                            </m:e>
                            <m:sup>
                              <m:r>
                                <a:rPr lang="es-MX" sz="2400" b="0" i="1" smtClean="0">
                                  <a:solidFill>
                                    <a:schemeClr val="tx2"/>
                                  </a:solidFill>
                                  <a:latin typeface="Cambria Math"/>
                                  <a:ea typeface="Cambria Math"/>
                                </a:rPr>
                                <m:t>𝑣𝑜</m:t>
                              </m:r>
                            </m:sup>
                          </m:sSup>
                        </m:e>
                      </m:d>
                    </m:oMath>
                  </m:oMathPara>
                </a14:m>
                <a:endParaRPr lang="en-US" sz="2400" dirty="0">
                  <a:solidFill>
                    <a:schemeClr val="tx2"/>
                  </a:solidFill>
                </a:endParaRPr>
              </a:p>
              <a:p>
                <a:pPr marL="0" indent="0" algn="just">
                  <a:buNone/>
                </a:pPr>
                <a:endParaRPr lang="en-US" sz="2200" dirty="0">
                  <a:solidFill>
                    <a:schemeClr val="bg1"/>
                  </a:solidFill>
                </a:endParaRPr>
              </a:p>
              <a:p>
                <a:pPr algn="just"/>
                <a:r>
                  <a:rPr lang="en-US" dirty="0" err="1" smtClean="0">
                    <a:solidFill>
                      <a:schemeClr val="bg1"/>
                    </a:solidFill>
                  </a:rPr>
                  <a:t>w</a:t>
                </a:r>
                <a:r>
                  <a:rPr lang="en-US" dirty="0" err="1" smtClean="0">
                    <a:solidFill>
                      <a:schemeClr val="tx2"/>
                    </a:solidFill>
                  </a:rPr>
                  <a:t>where</a:t>
                </a:r>
                <a:r>
                  <a:rPr lang="en-US" dirty="0" smtClean="0">
                    <a:solidFill>
                      <a:schemeClr val="tx2"/>
                    </a:solidFill>
                  </a:rPr>
                  <a:t> </a:t>
                </a:r>
                <a14:m>
                  <m:oMath xmlns:m="http://schemas.openxmlformats.org/officeDocument/2006/math">
                    <m:sSup>
                      <m:sSupPr>
                        <m:ctrlPr>
                          <a:rPr lang="en-US" i="1" smtClean="0">
                            <a:solidFill>
                              <a:schemeClr val="tx2"/>
                            </a:solidFill>
                            <a:latin typeface="Cambria Math"/>
                          </a:rPr>
                        </m:ctrlPr>
                      </m:sSupPr>
                      <m:e>
                        <m:r>
                          <a:rPr lang="en-US" i="1" smtClean="0">
                            <a:solidFill>
                              <a:schemeClr val="tx2"/>
                            </a:solidFill>
                            <a:latin typeface="Cambria Math"/>
                            <a:ea typeface="Cambria Math"/>
                          </a:rPr>
                          <m:t>𝜉</m:t>
                        </m:r>
                      </m:e>
                      <m:sup>
                        <m:r>
                          <a:rPr lang="es-MX" b="0" i="1" smtClean="0">
                            <a:solidFill>
                              <a:schemeClr val="tx2"/>
                            </a:solidFill>
                            <a:latin typeface="Cambria Math"/>
                          </a:rPr>
                          <m:t>𝑠𝑝</m:t>
                        </m:r>
                      </m:sup>
                    </m:sSup>
                  </m:oMath>
                </a14:m>
                <a:r>
                  <a:rPr lang="en-US" dirty="0" smtClean="0">
                    <a:solidFill>
                      <a:schemeClr val="tx2"/>
                    </a:solidFill>
                  </a:rPr>
                  <a:t> and </a:t>
                </a:r>
                <a14:m>
                  <m:oMath xmlns:m="http://schemas.openxmlformats.org/officeDocument/2006/math">
                    <m:sSup>
                      <m:sSupPr>
                        <m:ctrlPr>
                          <a:rPr lang="en-US" i="1">
                            <a:solidFill>
                              <a:schemeClr val="tx2"/>
                            </a:solidFill>
                            <a:latin typeface="Cambria Math"/>
                          </a:rPr>
                        </m:ctrlPr>
                      </m:sSupPr>
                      <m:e>
                        <m:r>
                          <a:rPr lang="en-US" i="1">
                            <a:solidFill>
                              <a:schemeClr val="tx2"/>
                            </a:solidFill>
                            <a:latin typeface="Cambria Math"/>
                            <a:ea typeface="Cambria Math"/>
                          </a:rPr>
                          <m:t>𝜉</m:t>
                        </m:r>
                      </m:e>
                      <m:sup>
                        <m:r>
                          <a:rPr lang="es-MX" b="0" i="1" smtClean="0">
                            <a:solidFill>
                              <a:schemeClr val="tx2"/>
                            </a:solidFill>
                            <a:latin typeface="Cambria Math"/>
                            <a:ea typeface="Cambria Math"/>
                          </a:rPr>
                          <m:t>𝑣𝑜</m:t>
                        </m:r>
                      </m:sup>
                    </m:sSup>
                  </m:oMath>
                </a14:m>
                <a:r>
                  <a:rPr lang="en-US" dirty="0" smtClean="0">
                    <a:solidFill>
                      <a:schemeClr val="tx2"/>
                    </a:solidFill>
                  </a:rPr>
                  <a:t> are Markov chains for the structural parameters and volatilities and the matrices </a:t>
                </a:r>
                <a14:m>
                  <m:oMath xmlns:m="http://schemas.openxmlformats.org/officeDocument/2006/math">
                    <m:sSub>
                      <m:sSubPr>
                        <m:ctrlPr>
                          <a:rPr lang="en-US" i="1">
                            <a:solidFill>
                              <a:schemeClr val="tx2"/>
                            </a:solidFill>
                            <a:latin typeface="Cambria Math"/>
                          </a:rPr>
                        </m:ctrlPr>
                      </m:sSubPr>
                      <m:e>
                        <m:r>
                          <a:rPr lang="es-MX" i="1">
                            <a:solidFill>
                              <a:schemeClr val="tx2"/>
                            </a:solidFill>
                            <a:latin typeface="Cambria Math"/>
                          </a:rPr>
                          <m:t>𝐵</m:t>
                        </m:r>
                      </m:e>
                      <m:sub>
                        <m:r>
                          <a:rPr lang="es-MX" i="1">
                            <a:solidFill>
                              <a:schemeClr val="tx2"/>
                            </a:solidFill>
                            <a:latin typeface="Cambria Math"/>
                          </a:rPr>
                          <m:t>1</m:t>
                        </m:r>
                      </m:sub>
                    </m:sSub>
                    <m:d>
                      <m:dPr>
                        <m:ctrlPr>
                          <a:rPr lang="en-US" i="1">
                            <a:solidFill>
                              <a:schemeClr val="tx2"/>
                            </a:solidFill>
                            <a:latin typeface="Cambria Math"/>
                          </a:rPr>
                        </m:ctrlPr>
                      </m:dPr>
                      <m:e>
                        <m:sSubSup>
                          <m:sSubSupPr>
                            <m:ctrlPr>
                              <a:rPr lang="en-US" i="1">
                                <a:solidFill>
                                  <a:schemeClr val="tx2"/>
                                </a:solidFill>
                                <a:latin typeface="Cambria Math"/>
                              </a:rPr>
                            </m:ctrlPr>
                          </m:sSubSupPr>
                          <m:e>
                            <m:r>
                              <a:rPr lang="en-US" i="1">
                                <a:solidFill>
                                  <a:schemeClr val="tx2"/>
                                </a:solidFill>
                                <a:latin typeface="Cambria Math"/>
                                <a:ea typeface="Cambria Math"/>
                              </a:rPr>
                              <m:t>𝜉</m:t>
                            </m:r>
                          </m:e>
                          <m:sub>
                            <m:r>
                              <a:rPr lang="es-MX" i="1">
                                <a:solidFill>
                                  <a:schemeClr val="tx2"/>
                                </a:solidFill>
                                <a:latin typeface="Cambria Math"/>
                              </a:rPr>
                              <m:t>𝑡</m:t>
                            </m:r>
                          </m:sub>
                          <m:sup>
                            <m:r>
                              <a:rPr lang="es-MX" i="1">
                                <a:solidFill>
                                  <a:schemeClr val="tx2"/>
                                </a:solidFill>
                                <a:latin typeface="Cambria Math"/>
                              </a:rPr>
                              <m:t>𝑠𝑝</m:t>
                            </m:r>
                          </m:sup>
                        </m:sSubSup>
                      </m:e>
                    </m:d>
                  </m:oMath>
                </a14:m>
                <a:r>
                  <a:rPr lang="en-US" dirty="0" smtClean="0">
                    <a:solidFill>
                      <a:schemeClr val="tx2"/>
                    </a:solidFill>
                  </a:rPr>
                  <a:t>, </a:t>
                </a:r>
                <a14:m>
                  <m:oMath xmlns:m="http://schemas.openxmlformats.org/officeDocument/2006/math">
                    <m:sSub>
                      <m:sSubPr>
                        <m:ctrlPr>
                          <a:rPr lang="en-US" i="1">
                            <a:solidFill>
                              <a:schemeClr val="tx2"/>
                            </a:solidFill>
                            <a:latin typeface="Cambria Math"/>
                          </a:rPr>
                        </m:ctrlPr>
                      </m:sSubPr>
                      <m:e>
                        <m:r>
                          <a:rPr lang="es-MX" i="1">
                            <a:solidFill>
                              <a:schemeClr val="tx2"/>
                            </a:solidFill>
                            <a:latin typeface="Cambria Math"/>
                          </a:rPr>
                          <m:t> </m:t>
                        </m:r>
                        <m:r>
                          <a:rPr lang="es-MX" i="1">
                            <a:solidFill>
                              <a:schemeClr val="tx2"/>
                            </a:solidFill>
                            <a:latin typeface="Cambria Math"/>
                          </a:rPr>
                          <m:t>𝐴</m:t>
                        </m:r>
                      </m:e>
                      <m:sub>
                        <m:r>
                          <a:rPr lang="es-MX" i="1">
                            <a:solidFill>
                              <a:schemeClr val="tx2"/>
                            </a:solidFill>
                            <a:latin typeface="Cambria Math"/>
                          </a:rPr>
                          <m:t>1</m:t>
                        </m:r>
                      </m:sub>
                    </m:sSub>
                    <m:d>
                      <m:dPr>
                        <m:ctrlPr>
                          <a:rPr lang="en-US" i="1">
                            <a:solidFill>
                              <a:schemeClr val="tx2"/>
                            </a:solidFill>
                            <a:latin typeface="Cambria Math"/>
                          </a:rPr>
                        </m:ctrlPr>
                      </m:dPr>
                      <m:e>
                        <m:sSubSup>
                          <m:sSubSupPr>
                            <m:ctrlPr>
                              <a:rPr lang="en-US" i="1">
                                <a:solidFill>
                                  <a:schemeClr val="tx2"/>
                                </a:solidFill>
                                <a:latin typeface="Cambria Math"/>
                              </a:rPr>
                            </m:ctrlPr>
                          </m:sSubSupPr>
                          <m:e>
                            <m:r>
                              <a:rPr lang="en-US" i="1">
                                <a:solidFill>
                                  <a:schemeClr val="tx2"/>
                                </a:solidFill>
                                <a:latin typeface="Cambria Math"/>
                                <a:ea typeface="Cambria Math"/>
                              </a:rPr>
                              <m:t>𝜉</m:t>
                            </m:r>
                          </m:e>
                          <m:sub>
                            <m:r>
                              <a:rPr lang="es-MX" i="1">
                                <a:solidFill>
                                  <a:schemeClr val="tx2"/>
                                </a:solidFill>
                                <a:latin typeface="Cambria Math"/>
                              </a:rPr>
                              <m:t>𝑡</m:t>
                            </m:r>
                          </m:sub>
                          <m:sup>
                            <m:r>
                              <a:rPr lang="es-MX" i="1">
                                <a:solidFill>
                                  <a:schemeClr val="tx2"/>
                                </a:solidFill>
                                <a:latin typeface="Cambria Math"/>
                              </a:rPr>
                              <m:t>𝑠𝑝</m:t>
                            </m:r>
                          </m:sup>
                        </m:sSubSup>
                        <m:r>
                          <a:rPr lang="es-MX" i="1">
                            <a:solidFill>
                              <a:schemeClr val="tx2"/>
                            </a:solidFill>
                            <a:latin typeface="Cambria Math"/>
                          </a:rPr>
                          <m:t>,</m:t>
                        </m:r>
                        <m:sSubSup>
                          <m:sSubSupPr>
                            <m:ctrlPr>
                              <a:rPr lang="en-US" i="1">
                                <a:solidFill>
                                  <a:schemeClr val="tx2"/>
                                </a:solidFill>
                                <a:latin typeface="Cambria Math"/>
                              </a:rPr>
                            </m:ctrlPr>
                          </m:sSubSupPr>
                          <m:e>
                            <m:r>
                              <a:rPr lang="en-US" i="1">
                                <a:solidFill>
                                  <a:schemeClr val="tx2"/>
                                </a:solidFill>
                                <a:latin typeface="Cambria Math"/>
                                <a:ea typeface="Cambria Math"/>
                              </a:rPr>
                              <m:t>𝜉</m:t>
                            </m:r>
                          </m:e>
                          <m:sub>
                            <m:r>
                              <a:rPr lang="es-MX" i="1">
                                <a:solidFill>
                                  <a:schemeClr val="tx2"/>
                                </a:solidFill>
                                <a:latin typeface="Cambria Math"/>
                              </a:rPr>
                              <m:t>𝑡</m:t>
                            </m:r>
                            <m:r>
                              <a:rPr lang="es-MX" i="1">
                                <a:solidFill>
                                  <a:schemeClr val="tx2"/>
                                </a:solidFill>
                                <a:latin typeface="Cambria Math"/>
                              </a:rPr>
                              <m:t>+1</m:t>
                            </m:r>
                          </m:sub>
                          <m:sup>
                            <m:r>
                              <a:rPr lang="es-MX" i="1">
                                <a:solidFill>
                                  <a:schemeClr val="tx2"/>
                                </a:solidFill>
                                <a:latin typeface="Cambria Math"/>
                              </a:rPr>
                              <m:t>𝑠𝑝</m:t>
                            </m:r>
                          </m:sup>
                        </m:sSubSup>
                      </m:e>
                    </m:d>
                  </m:oMath>
                </a14:m>
                <a:r>
                  <a:rPr lang="en-US" dirty="0" smtClean="0">
                    <a:solidFill>
                      <a:schemeClr val="tx2"/>
                    </a:solidFill>
                  </a:rPr>
                  <a:t>, </a:t>
                </a:r>
                <a14:m>
                  <m:oMath xmlns:m="http://schemas.openxmlformats.org/officeDocument/2006/math">
                    <m:r>
                      <a:rPr lang="es-MX" i="1">
                        <a:solidFill>
                          <a:schemeClr val="tx2"/>
                        </a:solidFill>
                        <a:latin typeface="Cambria Math"/>
                      </a:rPr>
                      <m:t>,</m:t>
                    </m:r>
                    <m:sSub>
                      <m:sSubPr>
                        <m:ctrlPr>
                          <a:rPr lang="en-US" i="1">
                            <a:solidFill>
                              <a:schemeClr val="tx2"/>
                            </a:solidFill>
                            <a:latin typeface="Cambria Math"/>
                          </a:rPr>
                        </m:ctrlPr>
                      </m:sSubPr>
                      <m:e>
                        <m:r>
                          <a:rPr lang="es-MX" i="1">
                            <a:solidFill>
                              <a:schemeClr val="tx2"/>
                            </a:solidFill>
                            <a:latin typeface="Cambria Math"/>
                          </a:rPr>
                          <m:t> </m:t>
                        </m:r>
                        <m:r>
                          <a:rPr lang="es-MX" i="1">
                            <a:solidFill>
                              <a:schemeClr val="tx2"/>
                            </a:solidFill>
                            <a:latin typeface="Cambria Math"/>
                          </a:rPr>
                          <m:t>𝐵</m:t>
                        </m:r>
                      </m:e>
                      <m:sub>
                        <m:r>
                          <a:rPr lang="es-MX" i="1">
                            <a:solidFill>
                              <a:schemeClr val="tx2"/>
                            </a:solidFill>
                            <a:latin typeface="Cambria Math"/>
                          </a:rPr>
                          <m:t>2</m:t>
                        </m:r>
                      </m:sub>
                    </m:sSub>
                    <m:d>
                      <m:dPr>
                        <m:ctrlPr>
                          <a:rPr lang="en-US" i="1">
                            <a:solidFill>
                              <a:schemeClr val="tx2"/>
                            </a:solidFill>
                            <a:latin typeface="Cambria Math"/>
                          </a:rPr>
                        </m:ctrlPr>
                      </m:dPr>
                      <m:e>
                        <m:sSubSup>
                          <m:sSubSupPr>
                            <m:ctrlPr>
                              <a:rPr lang="en-US" i="1">
                                <a:solidFill>
                                  <a:schemeClr val="tx2"/>
                                </a:solidFill>
                                <a:latin typeface="Cambria Math"/>
                              </a:rPr>
                            </m:ctrlPr>
                          </m:sSubSupPr>
                          <m:e>
                            <m:r>
                              <a:rPr lang="en-US" i="1">
                                <a:solidFill>
                                  <a:schemeClr val="tx2"/>
                                </a:solidFill>
                                <a:latin typeface="Cambria Math"/>
                                <a:ea typeface="Cambria Math"/>
                              </a:rPr>
                              <m:t>𝜉</m:t>
                            </m:r>
                          </m:e>
                          <m:sub>
                            <m:r>
                              <a:rPr lang="es-MX" i="1">
                                <a:solidFill>
                                  <a:schemeClr val="tx2"/>
                                </a:solidFill>
                                <a:latin typeface="Cambria Math"/>
                              </a:rPr>
                              <m:t>𝑡</m:t>
                            </m:r>
                          </m:sub>
                          <m:sup>
                            <m:r>
                              <a:rPr lang="es-MX" i="1">
                                <a:solidFill>
                                  <a:schemeClr val="tx2"/>
                                </a:solidFill>
                                <a:latin typeface="Cambria Math"/>
                              </a:rPr>
                              <m:t>𝑠𝑝</m:t>
                            </m:r>
                          </m:sup>
                        </m:sSubSup>
                      </m:e>
                    </m:d>
                  </m:oMath>
                </a14:m>
                <a:r>
                  <a:rPr lang="en-US" dirty="0" smtClean="0">
                    <a:solidFill>
                      <a:schemeClr val="tx2"/>
                    </a:solidFill>
                  </a:rPr>
                  <a:t>, </a:t>
                </a:r>
                <a14:m>
                  <m:oMath xmlns:m="http://schemas.openxmlformats.org/officeDocument/2006/math">
                    <m:sSub>
                      <m:sSubPr>
                        <m:ctrlPr>
                          <a:rPr lang="en-US" i="1">
                            <a:solidFill>
                              <a:schemeClr val="tx2"/>
                            </a:solidFill>
                            <a:latin typeface="Cambria Math"/>
                          </a:rPr>
                        </m:ctrlPr>
                      </m:sSubPr>
                      <m:e>
                        <m:r>
                          <a:rPr lang="es-MX" i="1">
                            <a:solidFill>
                              <a:schemeClr val="tx2"/>
                            </a:solidFill>
                            <a:latin typeface="Cambria Math"/>
                          </a:rPr>
                          <m:t>𝐶</m:t>
                        </m:r>
                      </m:e>
                      <m:sub>
                        <m:r>
                          <a:rPr lang="es-MX" i="1">
                            <a:solidFill>
                              <a:schemeClr val="tx2"/>
                            </a:solidFill>
                            <a:latin typeface="Cambria Math"/>
                          </a:rPr>
                          <m:t>1</m:t>
                        </m:r>
                      </m:sub>
                    </m:sSub>
                    <m:d>
                      <m:dPr>
                        <m:ctrlPr>
                          <a:rPr lang="en-US" i="1">
                            <a:solidFill>
                              <a:schemeClr val="tx2"/>
                            </a:solidFill>
                            <a:latin typeface="Cambria Math"/>
                          </a:rPr>
                        </m:ctrlPr>
                      </m:dPr>
                      <m:e>
                        <m:sSubSup>
                          <m:sSubSupPr>
                            <m:ctrlPr>
                              <a:rPr lang="en-US" i="1">
                                <a:solidFill>
                                  <a:schemeClr val="tx2"/>
                                </a:solidFill>
                                <a:latin typeface="Cambria Math"/>
                              </a:rPr>
                            </m:ctrlPr>
                          </m:sSubSupPr>
                          <m:e>
                            <m:r>
                              <a:rPr lang="en-US" i="1">
                                <a:solidFill>
                                  <a:schemeClr val="tx2"/>
                                </a:solidFill>
                                <a:latin typeface="Cambria Math"/>
                                <a:ea typeface="Cambria Math"/>
                              </a:rPr>
                              <m:t>𝜉</m:t>
                            </m:r>
                          </m:e>
                          <m:sub>
                            <m:r>
                              <a:rPr lang="es-MX" i="1">
                                <a:solidFill>
                                  <a:schemeClr val="tx2"/>
                                </a:solidFill>
                                <a:latin typeface="Cambria Math"/>
                              </a:rPr>
                              <m:t>𝑡</m:t>
                            </m:r>
                          </m:sub>
                          <m:sup>
                            <m:r>
                              <a:rPr lang="es-MX" i="1">
                                <a:solidFill>
                                  <a:schemeClr val="tx2"/>
                                </a:solidFill>
                                <a:latin typeface="Cambria Math"/>
                              </a:rPr>
                              <m:t>𝑠𝑝</m:t>
                            </m:r>
                          </m:sup>
                        </m:sSubSup>
                      </m:e>
                    </m:d>
                    <m:r>
                      <a:rPr lang="es-MX" i="1">
                        <a:solidFill>
                          <a:schemeClr val="tx2"/>
                        </a:solidFill>
                        <a:latin typeface="Cambria Math"/>
                      </a:rPr>
                      <m:t> </m:t>
                    </m:r>
                  </m:oMath>
                </a14:m>
                <a:r>
                  <a:rPr lang="en-US" dirty="0" smtClean="0">
                    <a:solidFill>
                      <a:schemeClr val="tx2"/>
                    </a:solidFill>
                  </a:rPr>
                  <a:t>and </a:t>
                </a:r>
                <a14:m>
                  <m:oMath xmlns:m="http://schemas.openxmlformats.org/officeDocument/2006/math">
                    <m:r>
                      <a:rPr lang="es-MX" i="1">
                        <a:solidFill>
                          <a:schemeClr val="tx2"/>
                        </a:solidFill>
                        <a:latin typeface="Cambria Math"/>
                      </a:rPr>
                      <m:t>𝑅</m:t>
                    </m:r>
                    <m:d>
                      <m:dPr>
                        <m:ctrlPr>
                          <a:rPr lang="en-US" i="1">
                            <a:solidFill>
                              <a:schemeClr val="tx2"/>
                            </a:solidFill>
                            <a:latin typeface="Cambria Math"/>
                          </a:rPr>
                        </m:ctrlPr>
                      </m:dPr>
                      <m:e>
                        <m:sSubSup>
                          <m:sSubSupPr>
                            <m:ctrlPr>
                              <a:rPr lang="en-US" i="1">
                                <a:solidFill>
                                  <a:schemeClr val="tx2"/>
                                </a:solidFill>
                                <a:latin typeface="Cambria Math"/>
                              </a:rPr>
                            </m:ctrlPr>
                          </m:sSubSupPr>
                          <m:e>
                            <m:r>
                              <a:rPr lang="en-US" i="1">
                                <a:solidFill>
                                  <a:schemeClr val="tx2"/>
                                </a:solidFill>
                                <a:latin typeface="Cambria Math"/>
                                <a:ea typeface="Cambria Math"/>
                              </a:rPr>
                              <m:t>𝜉</m:t>
                            </m:r>
                          </m:e>
                          <m:sub>
                            <m:r>
                              <a:rPr lang="es-MX" i="1">
                                <a:solidFill>
                                  <a:schemeClr val="tx2"/>
                                </a:solidFill>
                                <a:latin typeface="Cambria Math"/>
                              </a:rPr>
                              <m:t>𝑡</m:t>
                            </m:r>
                          </m:sub>
                          <m:sup>
                            <m:r>
                              <a:rPr lang="es-MX" i="1">
                                <a:solidFill>
                                  <a:schemeClr val="tx2"/>
                                </a:solidFill>
                                <a:latin typeface="Cambria Math"/>
                              </a:rPr>
                              <m:t>𝑠𝑝</m:t>
                            </m:r>
                          </m:sup>
                        </m:sSubSup>
                      </m:e>
                    </m:d>
                  </m:oMath>
                </a14:m>
                <a:r>
                  <a:rPr lang="en-US" dirty="0" smtClean="0">
                    <a:solidFill>
                      <a:schemeClr val="tx2"/>
                    </a:solidFill>
                  </a:rPr>
                  <a:t> are function of the model parameters.</a:t>
                </a:r>
              </a:p>
              <a:p>
                <a:pPr algn="just"/>
                <a:endParaRPr lang="en-US" sz="1900" dirty="0" smtClean="0">
                  <a:solidFill>
                    <a:schemeClr val="tx2"/>
                  </a:solidFill>
                </a:endParaRPr>
              </a:p>
              <a:p>
                <a:pPr algn="just"/>
                <a:r>
                  <a:rPr lang="en-US" dirty="0" smtClean="0">
                    <a:solidFill>
                      <a:schemeClr val="tx2"/>
                    </a:solidFill>
                  </a:rPr>
                  <a:t>To solve the system we use the Newton methods developed in </a:t>
                </a:r>
                <a:r>
                  <a:rPr lang="en-US" dirty="0" err="1" smtClean="0">
                    <a:solidFill>
                      <a:schemeClr val="tx2"/>
                    </a:solidFill>
                  </a:rPr>
                  <a:t>Maih</a:t>
                </a:r>
                <a:r>
                  <a:rPr lang="en-US" dirty="0" smtClean="0">
                    <a:solidFill>
                      <a:schemeClr val="tx2"/>
                    </a:solidFill>
                  </a:rPr>
                  <a:t> (2015) which extend the one proposed by Farmer, Waggoner and </a:t>
                </a:r>
                <a:r>
                  <a:rPr lang="en-US" dirty="0" err="1" smtClean="0">
                    <a:solidFill>
                      <a:schemeClr val="tx2"/>
                    </a:solidFill>
                  </a:rPr>
                  <a:t>Zha</a:t>
                </a:r>
                <a:r>
                  <a:rPr lang="en-US" dirty="0" smtClean="0">
                    <a:solidFill>
                      <a:schemeClr val="tx2"/>
                    </a:solidFill>
                  </a:rPr>
                  <a:t> (2011) and concentrates in minimum state variable solutions of the form:</a:t>
                </a:r>
              </a:p>
              <a:p>
                <a:pPr algn="just"/>
                <a:endParaRPr lang="en-US" sz="1900" dirty="0" smtClean="0">
                  <a:solidFill>
                    <a:schemeClr val="tx2"/>
                  </a:solidFill>
                </a:endParaRPr>
              </a:p>
              <a:p>
                <a:pPr marL="0" indent="0" algn="just">
                  <a:buNone/>
                </a:pPr>
                <a14:m>
                  <m:oMathPara xmlns:m="http://schemas.openxmlformats.org/officeDocument/2006/math">
                    <m:oMathParaPr>
                      <m:jc m:val="centerGroup"/>
                    </m:oMathParaPr>
                    <m:oMath xmlns:m="http://schemas.openxmlformats.org/officeDocument/2006/math">
                      <m:sSub>
                        <m:sSubPr>
                          <m:ctrlPr>
                            <a:rPr lang="en-US" i="1" smtClean="0">
                              <a:solidFill>
                                <a:schemeClr val="tx2"/>
                              </a:solidFill>
                              <a:latin typeface="Cambria Math"/>
                            </a:rPr>
                          </m:ctrlPr>
                        </m:sSubPr>
                        <m:e>
                          <m:r>
                            <a:rPr lang="es-MX" b="0" i="1" smtClean="0">
                              <a:solidFill>
                                <a:schemeClr val="tx2"/>
                              </a:solidFill>
                              <a:latin typeface="Cambria Math"/>
                            </a:rPr>
                            <m:t>𝑋</m:t>
                          </m:r>
                        </m:e>
                        <m:sub>
                          <m:r>
                            <a:rPr lang="es-MX" b="0" i="1" smtClean="0">
                              <a:solidFill>
                                <a:schemeClr val="tx2"/>
                              </a:solidFill>
                              <a:latin typeface="Cambria Math"/>
                            </a:rPr>
                            <m:t>𝑡</m:t>
                          </m:r>
                        </m:sub>
                      </m:sSub>
                      <m:r>
                        <a:rPr lang="es-MX" b="0" i="1" smtClean="0">
                          <a:solidFill>
                            <a:schemeClr val="tx2"/>
                          </a:solidFill>
                          <a:latin typeface="Cambria Math"/>
                        </a:rPr>
                        <m:t>=</m:t>
                      </m:r>
                      <m:sSup>
                        <m:sSupPr>
                          <m:ctrlPr>
                            <a:rPr lang="es-MX" b="0" i="1" smtClean="0">
                              <a:solidFill>
                                <a:schemeClr val="tx2"/>
                              </a:solidFill>
                              <a:latin typeface="Cambria Math"/>
                            </a:rPr>
                          </m:ctrlPr>
                        </m:sSupPr>
                        <m:e>
                          <m:r>
                            <m:rPr>
                              <m:sty m:val="p"/>
                            </m:rPr>
                            <a:rPr lang="el-GR" b="0" i="1" smtClean="0">
                              <a:solidFill>
                                <a:schemeClr val="tx2"/>
                              </a:solidFill>
                              <a:latin typeface="Cambria Math"/>
                              <a:ea typeface="Cambria Math"/>
                            </a:rPr>
                            <m:t>Ω</m:t>
                          </m:r>
                        </m:e>
                        <m:sup>
                          <m:r>
                            <a:rPr lang="es-MX" b="0" i="1" smtClean="0">
                              <a:solidFill>
                                <a:schemeClr val="tx2"/>
                              </a:solidFill>
                              <a:latin typeface="Cambria Math"/>
                            </a:rPr>
                            <m:t>∗</m:t>
                          </m:r>
                        </m:sup>
                      </m:sSup>
                      <m:d>
                        <m:dPr>
                          <m:ctrlPr>
                            <a:rPr lang="es-MX" b="0" i="1" smtClean="0">
                              <a:solidFill>
                                <a:schemeClr val="tx2"/>
                              </a:solidFill>
                              <a:latin typeface="Cambria Math"/>
                            </a:rPr>
                          </m:ctrlPr>
                        </m:dPr>
                        <m:e>
                          <m:sSup>
                            <m:sSupPr>
                              <m:ctrlPr>
                                <a:rPr lang="es-MX" b="0" i="1" smtClean="0">
                                  <a:solidFill>
                                    <a:schemeClr val="tx2"/>
                                  </a:solidFill>
                                  <a:latin typeface="Cambria Math"/>
                                </a:rPr>
                              </m:ctrlPr>
                            </m:sSupPr>
                            <m:e>
                              <m:r>
                                <a:rPr lang="es-MX" b="0" i="1" smtClean="0">
                                  <a:solidFill>
                                    <a:schemeClr val="tx2"/>
                                  </a:solidFill>
                                  <a:latin typeface="Cambria Math"/>
                                  <a:ea typeface="Cambria Math"/>
                                </a:rPr>
                                <m:t>𝜉</m:t>
                              </m:r>
                            </m:e>
                            <m:sup>
                              <m:r>
                                <a:rPr lang="es-MX" b="0" i="1" smtClean="0">
                                  <a:solidFill>
                                    <a:schemeClr val="tx2"/>
                                  </a:solidFill>
                                  <a:latin typeface="Cambria Math"/>
                                </a:rPr>
                                <m:t>𝑠𝑝</m:t>
                              </m:r>
                            </m:sup>
                          </m:sSup>
                          <m:r>
                            <a:rPr lang="es-MX" b="0" i="1" smtClean="0">
                              <a:solidFill>
                                <a:schemeClr val="tx2"/>
                              </a:solidFill>
                              <a:latin typeface="Cambria Math"/>
                            </a:rPr>
                            <m:t>,</m:t>
                          </m:r>
                          <m:sSup>
                            <m:sSupPr>
                              <m:ctrlPr>
                                <a:rPr lang="es-MX" b="0" i="1" smtClean="0">
                                  <a:solidFill>
                                    <a:schemeClr val="tx2"/>
                                  </a:solidFill>
                                  <a:latin typeface="Cambria Math"/>
                                </a:rPr>
                              </m:ctrlPr>
                            </m:sSupPr>
                            <m:e>
                              <m:r>
                                <a:rPr lang="es-MX" b="0" i="1" smtClean="0">
                                  <a:solidFill>
                                    <a:schemeClr val="tx2"/>
                                  </a:solidFill>
                                  <a:latin typeface="Cambria Math"/>
                                  <a:ea typeface="Cambria Math"/>
                                </a:rPr>
                                <m:t>𝜃</m:t>
                              </m:r>
                            </m:e>
                            <m:sup>
                              <m:r>
                                <a:rPr lang="es-MX" b="0" i="1" smtClean="0">
                                  <a:solidFill>
                                    <a:schemeClr val="tx2"/>
                                  </a:solidFill>
                                  <a:latin typeface="Cambria Math"/>
                                </a:rPr>
                                <m:t>𝑠𝑝</m:t>
                              </m:r>
                            </m:sup>
                          </m:sSup>
                          <m:r>
                            <a:rPr lang="es-MX" b="0" i="1" smtClean="0">
                              <a:solidFill>
                                <a:schemeClr val="tx2"/>
                              </a:solidFill>
                              <a:latin typeface="Cambria Math"/>
                            </a:rPr>
                            <m:t>,</m:t>
                          </m:r>
                          <m:r>
                            <a:rPr lang="es-MX" b="0" i="1" smtClean="0">
                              <a:solidFill>
                                <a:schemeClr val="tx2"/>
                              </a:solidFill>
                              <a:latin typeface="Cambria Math"/>
                            </a:rPr>
                            <m:t>𝐻</m:t>
                          </m:r>
                        </m:e>
                      </m:d>
                      <m:sSub>
                        <m:sSubPr>
                          <m:ctrlPr>
                            <a:rPr lang="es-MX" b="0" i="1" smtClean="0">
                              <a:solidFill>
                                <a:schemeClr val="tx2"/>
                              </a:solidFill>
                              <a:latin typeface="Cambria Math"/>
                            </a:rPr>
                          </m:ctrlPr>
                        </m:sSubPr>
                        <m:e>
                          <m:r>
                            <a:rPr lang="es-MX" b="0" i="1" smtClean="0">
                              <a:solidFill>
                                <a:schemeClr val="tx2"/>
                              </a:solidFill>
                              <a:latin typeface="Cambria Math"/>
                            </a:rPr>
                            <m:t>𝑋</m:t>
                          </m:r>
                        </m:e>
                        <m:sub>
                          <m:r>
                            <a:rPr lang="es-MX" b="0" i="1" smtClean="0">
                              <a:solidFill>
                                <a:schemeClr val="tx2"/>
                              </a:solidFill>
                              <a:latin typeface="Cambria Math"/>
                            </a:rPr>
                            <m:t>𝑡</m:t>
                          </m:r>
                          <m:r>
                            <a:rPr lang="es-MX" b="0" i="1" smtClean="0">
                              <a:solidFill>
                                <a:schemeClr val="tx2"/>
                              </a:solidFill>
                              <a:latin typeface="Cambria Math"/>
                            </a:rPr>
                            <m:t>−1</m:t>
                          </m:r>
                        </m:sub>
                      </m:sSub>
                      <m:r>
                        <a:rPr lang="es-MX" b="0" i="1" smtClean="0">
                          <a:solidFill>
                            <a:schemeClr val="tx2"/>
                          </a:solidFill>
                          <a:latin typeface="Cambria Math"/>
                        </a:rPr>
                        <m:t>+</m:t>
                      </m:r>
                      <m:sSup>
                        <m:sSupPr>
                          <m:ctrlPr>
                            <a:rPr lang="es-MX" b="0" i="1" smtClean="0">
                              <a:solidFill>
                                <a:schemeClr val="tx2"/>
                              </a:solidFill>
                              <a:latin typeface="Cambria Math"/>
                            </a:rPr>
                          </m:ctrlPr>
                        </m:sSupPr>
                        <m:e>
                          <m:r>
                            <m:rPr>
                              <m:sty m:val="p"/>
                            </m:rPr>
                            <a:rPr lang="el-GR" b="0" i="1" smtClean="0">
                              <a:solidFill>
                                <a:schemeClr val="tx2"/>
                              </a:solidFill>
                              <a:latin typeface="Cambria Math"/>
                              <a:ea typeface="Cambria Math"/>
                            </a:rPr>
                            <m:t>Γ</m:t>
                          </m:r>
                        </m:e>
                        <m:sup>
                          <m:r>
                            <a:rPr lang="es-MX" b="0" i="1" smtClean="0">
                              <a:solidFill>
                                <a:schemeClr val="tx2"/>
                              </a:solidFill>
                              <a:latin typeface="Cambria Math"/>
                            </a:rPr>
                            <m:t>∗</m:t>
                          </m:r>
                        </m:sup>
                      </m:sSup>
                      <m:d>
                        <m:dPr>
                          <m:ctrlPr>
                            <a:rPr lang="es-MX" i="1">
                              <a:solidFill>
                                <a:schemeClr val="tx2"/>
                              </a:solidFill>
                              <a:latin typeface="Cambria Math"/>
                            </a:rPr>
                          </m:ctrlPr>
                        </m:dPr>
                        <m:e>
                          <m:sSup>
                            <m:sSupPr>
                              <m:ctrlPr>
                                <a:rPr lang="es-MX" i="1">
                                  <a:solidFill>
                                    <a:schemeClr val="tx2"/>
                                  </a:solidFill>
                                  <a:latin typeface="Cambria Math"/>
                                </a:rPr>
                              </m:ctrlPr>
                            </m:sSupPr>
                            <m:e>
                              <m:r>
                                <a:rPr lang="es-MX" i="1">
                                  <a:solidFill>
                                    <a:schemeClr val="tx2"/>
                                  </a:solidFill>
                                  <a:latin typeface="Cambria Math"/>
                                  <a:ea typeface="Cambria Math"/>
                                </a:rPr>
                                <m:t>𝜉</m:t>
                              </m:r>
                            </m:e>
                            <m:sup>
                              <m:r>
                                <a:rPr lang="es-MX" i="1">
                                  <a:solidFill>
                                    <a:schemeClr val="tx2"/>
                                  </a:solidFill>
                                  <a:latin typeface="Cambria Math"/>
                                </a:rPr>
                                <m:t>𝑠𝑝</m:t>
                              </m:r>
                            </m:sup>
                          </m:sSup>
                          <m:r>
                            <a:rPr lang="es-MX" i="1">
                              <a:solidFill>
                                <a:schemeClr val="tx2"/>
                              </a:solidFill>
                              <a:latin typeface="Cambria Math"/>
                            </a:rPr>
                            <m:t>,</m:t>
                          </m:r>
                          <m:sSup>
                            <m:sSupPr>
                              <m:ctrlPr>
                                <a:rPr lang="es-MX" i="1">
                                  <a:solidFill>
                                    <a:schemeClr val="tx2"/>
                                  </a:solidFill>
                                  <a:latin typeface="Cambria Math"/>
                                </a:rPr>
                              </m:ctrlPr>
                            </m:sSupPr>
                            <m:e>
                              <m:r>
                                <a:rPr lang="es-MX" i="1">
                                  <a:solidFill>
                                    <a:schemeClr val="tx2"/>
                                  </a:solidFill>
                                  <a:latin typeface="Cambria Math"/>
                                  <a:ea typeface="Cambria Math"/>
                                </a:rPr>
                                <m:t>𝜃</m:t>
                              </m:r>
                            </m:e>
                            <m:sup>
                              <m:r>
                                <a:rPr lang="es-MX" i="1">
                                  <a:solidFill>
                                    <a:schemeClr val="tx2"/>
                                  </a:solidFill>
                                  <a:latin typeface="Cambria Math"/>
                                </a:rPr>
                                <m:t>𝑠𝑝</m:t>
                              </m:r>
                            </m:sup>
                          </m:sSup>
                          <m:r>
                            <a:rPr lang="es-MX" i="1">
                              <a:solidFill>
                                <a:schemeClr val="tx2"/>
                              </a:solidFill>
                              <a:latin typeface="Cambria Math"/>
                            </a:rPr>
                            <m:t>,</m:t>
                          </m:r>
                          <m:r>
                            <a:rPr lang="es-MX" i="1">
                              <a:solidFill>
                                <a:schemeClr val="tx2"/>
                              </a:solidFill>
                              <a:latin typeface="Cambria Math"/>
                            </a:rPr>
                            <m:t>𝐻</m:t>
                          </m:r>
                        </m:e>
                      </m:d>
                      <m:sSub>
                        <m:sSubPr>
                          <m:ctrlPr>
                            <a:rPr lang="es-MX" i="1">
                              <a:solidFill>
                                <a:schemeClr val="tx2"/>
                              </a:solidFill>
                              <a:latin typeface="Cambria Math"/>
                            </a:rPr>
                          </m:ctrlPr>
                        </m:sSubPr>
                        <m:e>
                          <m:r>
                            <a:rPr lang="es-MX" b="0" i="1" smtClean="0">
                              <a:solidFill>
                                <a:schemeClr val="tx2"/>
                              </a:solidFill>
                              <a:latin typeface="Cambria Math"/>
                            </a:rPr>
                            <m:t>𝑍</m:t>
                          </m:r>
                        </m:e>
                        <m:sub>
                          <m:r>
                            <a:rPr lang="es-MX" i="1">
                              <a:solidFill>
                                <a:schemeClr val="tx2"/>
                              </a:solidFill>
                              <a:latin typeface="Cambria Math"/>
                            </a:rPr>
                            <m:t>𝑡</m:t>
                          </m:r>
                        </m:sub>
                      </m:sSub>
                      <m:d>
                        <m:dPr>
                          <m:ctrlPr>
                            <a:rPr lang="es-MX" i="1" smtClean="0">
                              <a:solidFill>
                                <a:schemeClr val="tx2"/>
                              </a:solidFill>
                              <a:latin typeface="Cambria Math"/>
                            </a:rPr>
                          </m:ctrlPr>
                        </m:dPr>
                        <m:e>
                          <m:sSup>
                            <m:sSupPr>
                              <m:ctrlPr>
                                <a:rPr lang="es-MX" i="1" smtClean="0">
                                  <a:solidFill>
                                    <a:schemeClr val="tx2"/>
                                  </a:solidFill>
                                  <a:latin typeface="Cambria Math"/>
                                </a:rPr>
                              </m:ctrlPr>
                            </m:sSupPr>
                            <m:e>
                              <m:r>
                                <a:rPr lang="es-MX" i="1" smtClean="0">
                                  <a:solidFill>
                                    <a:schemeClr val="tx2"/>
                                  </a:solidFill>
                                  <a:latin typeface="Cambria Math"/>
                                  <a:ea typeface="Cambria Math"/>
                                </a:rPr>
                                <m:t>𝜉</m:t>
                              </m:r>
                            </m:e>
                            <m:sup>
                              <m:r>
                                <a:rPr lang="es-MX" b="0" i="1" smtClean="0">
                                  <a:solidFill>
                                    <a:schemeClr val="tx2"/>
                                  </a:solidFill>
                                  <a:latin typeface="Cambria Math"/>
                                </a:rPr>
                                <m:t>𝑣𝑜</m:t>
                              </m:r>
                            </m:sup>
                          </m:sSup>
                          <m:r>
                            <a:rPr lang="es-MX" b="0" i="1" smtClean="0">
                              <a:solidFill>
                                <a:schemeClr val="tx2"/>
                              </a:solidFill>
                              <a:latin typeface="Cambria Math"/>
                            </a:rPr>
                            <m:t>,</m:t>
                          </m:r>
                          <m:sSup>
                            <m:sSupPr>
                              <m:ctrlPr>
                                <a:rPr lang="es-MX" b="0" i="1" smtClean="0">
                                  <a:solidFill>
                                    <a:schemeClr val="tx2"/>
                                  </a:solidFill>
                                  <a:latin typeface="Cambria Math"/>
                                </a:rPr>
                              </m:ctrlPr>
                            </m:sSupPr>
                            <m:e>
                              <m:r>
                                <a:rPr lang="es-MX" b="0" i="1" smtClean="0">
                                  <a:solidFill>
                                    <a:schemeClr val="tx2"/>
                                  </a:solidFill>
                                  <a:latin typeface="Cambria Math"/>
                                  <a:ea typeface="Cambria Math"/>
                                </a:rPr>
                                <m:t>𝜃</m:t>
                              </m:r>
                            </m:e>
                            <m:sup>
                              <m:r>
                                <a:rPr lang="es-MX" b="0" i="1" smtClean="0">
                                  <a:solidFill>
                                    <a:schemeClr val="tx2"/>
                                  </a:solidFill>
                                  <a:latin typeface="Cambria Math"/>
                                </a:rPr>
                                <m:t>𝑣𝑜</m:t>
                              </m:r>
                            </m:sup>
                          </m:sSup>
                        </m:e>
                      </m:d>
                    </m:oMath>
                  </m:oMathPara>
                </a14:m>
                <a:endParaRPr lang="en-US" dirty="0">
                  <a:solidFill>
                    <a:schemeClr val="tx2"/>
                  </a:solidFill>
                </a:endParaRPr>
              </a:p>
              <a:p>
                <a:pPr algn="just"/>
                <a:endParaRPr lang="en-US" sz="1900" dirty="0" smtClean="0">
                  <a:solidFill>
                    <a:schemeClr val="tx2"/>
                  </a:solidFill>
                </a:endParaRPr>
              </a:p>
              <a:p>
                <a:pPr algn="just"/>
                <a:r>
                  <a:rPr lang="en-US" dirty="0" smtClean="0">
                    <a:solidFill>
                      <a:schemeClr val="tx2"/>
                    </a:solidFill>
                  </a:rPr>
                  <a:t>The presence of </a:t>
                </a:r>
                <a:r>
                  <a:rPr lang="en-US" dirty="0">
                    <a:solidFill>
                      <a:schemeClr val="tx2"/>
                    </a:solidFill>
                  </a:rPr>
                  <a:t>unobserved variables and unobserved Markov states of the Markov </a:t>
                </a:r>
                <a:r>
                  <a:rPr lang="en-US" dirty="0" smtClean="0">
                    <a:solidFill>
                      <a:schemeClr val="tx2"/>
                    </a:solidFill>
                  </a:rPr>
                  <a:t>chains implies that the standard Kalman filter cannot be used to compute the likelihood, so we use the Kim and Nelson (1999) filter.</a:t>
                </a:r>
                <a:endParaRPr lang="en-US" dirty="0">
                  <a:solidFill>
                    <a:schemeClr val="tx2"/>
                  </a:solidFill>
                </a:endParaRPr>
              </a:p>
              <a:p>
                <a:pPr marL="0" indent="0" algn="just">
                  <a:buNone/>
                </a:pPr>
                <a:endParaRPr lang="en-US" dirty="0">
                  <a:solidFill>
                    <a:schemeClr val="tx2"/>
                  </a:solidFill>
                </a:endParaRPr>
              </a:p>
              <a:p>
                <a:pPr marL="0" indent="0">
                  <a:buNone/>
                </a:pPr>
                <a:endParaRPr lang="es-ES" dirty="0"/>
              </a:p>
            </p:txBody>
          </p:sp>
        </mc:Choice>
        <mc:Fallback xmlns="">
          <p:sp>
            <p:nvSpPr>
              <p:cNvPr id="3" name="Marcador de contenido 2"/>
              <p:cNvSpPr>
                <a:spLocks noGrp="1" noRot="1" noChangeAspect="1" noMove="1" noResize="1" noEditPoints="1" noAdjustHandles="1" noChangeArrowheads="1" noChangeShapeType="1" noTextEdit="1"/>
              </p:cNvSpPr>
              <p:nvPr>
                <p:ph idx="1"/>
              </p:nvPr>
            </p:nvSpPr>
            <p:spPr>
              <a:xfrm>
                <a:off x="251520" y="1357298"/>
                <a:ext cx="8712968" cy="5312062"/>
              </a:xfrm>
              <a:blipFill rotWithShape="1">
                <a:blip r:embed="rId2"/>
                <a:stretch>
                  <a:fillRect l="-420" t="-1607" r="-559"/>
                </a:stretch>
              </a:blipFill>
            </p:spPr>
            <p:txBody>
              <a:bodyPr/>
              <a:lstStyle/>
              <a:p>
                <a:r>
                  <a:rPr lang="es-MX">
                    <a:noFill/>
                  </a:rPr>
                  <a:t> </a:t>
                </a:r>
              </a:p>
            </p:txBody>
          </p:sp>
        </mc:Fallback>
      </mc:AlternateContent>
    </p:spTree>
    <p:extLst>
      <p:ext uri="{BB962C8B-B14F-4D97-AF65-F5344CB8AC3E}">
        <p14:creationId xmlns:p14="http://schemas.microsoft.com/office/powerpoint/2010/main" val="159656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0" end="10"/>
                                            </p:txEl>
                                          </p:spTgt>
                                        </p:tgtEl>
                                        <p:attrNameLst>
                                          <p:attrName>style.visibility</p:attrName>
                                        </p:attrNameLst>
                                      </p:cBhvr>
                                      <p:to>
                                        <p:strVal val="visible"/>
                                      </p:to>
                                    </p:set>
                                    <p:animEffect transition="in" filter="fade">
                                      <p:cBhvr>
                                        <p:cTn id="10" dur="500"/>
                                        <p:tgtEl>
                                          <p:spTgt spid="3">
                                            <p:txEl>
                                              <p:pRg st="10" end="1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animEffect transition="in" filter="fade">
                                      <p:cBhvr>
                                        <p:cTn id="13"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142852"/>
            <a:ext cx="8856984" cy="857256"/>
          </a:xfrm>
        </p:spPr>
        <p:txBody>
          <a:bodyPr/>
          <a:lstStyle/>
          <a:p>
            <a:r>
              <a:rPr lang="en-US" dirty="0" smtClean="0"/>
              <a:t>2.3 Solving and estimating (cont.)</a:t>
            </a:r>
            <a:endParaRPr lang="en-US" dirty="0"/>
          </a:p>
        </p:txBody>
      </p:sp>
      <p:sp>
        <p:nvSpPr>
          <p:cNvPr id="3" name="Marcador de contenido 2"/>
          <p:cNvSpPr>
            <a:spLocks noGrp="1"/>
          </p:cNvSpPr>
          <p:nvPr>
            <p:ph idx="1"/>
          </p:nvPr>
        </p:nvSpPr>
        <p:spPr>
          <a:xfrm>
            <a:off x="251520" y="1357298"/>
            <a:ext cx="8712968" cy="5312062"/>
          </a:xfrm>
        </p:spPr>
        <p:txBody>
          <a:bodyPr>
            <a:normAutofit fontScale="85000" lnSpcReduction="20000"/>
          </a:bodyPr>
          <a:lstStyle/>
          <a:p>
            <a:pPr algn="just"/>
            <a:r>
              <a:rPr lang="en-US" dirty="0" smtClean="0">
                <a:solidFill>
                  <a:schemeClr val="tx2"/>
                </a:solidFill>
              </a:rPr>
              <a:t>We use the Bayesian approach to estimate the model:</a:t>
            </a:r>
          </a:p>
          <a:p>
            <a:pPr marL="914400" lvl="1" indent="-457200" algn="just">
              <a:buFont typeface="+mj-lt"/>
              <a:buAutoNum type="arabicPeriod"/>
            </a:pPr>
            <a:r>
              <a:rPr lang="en-US" sz="2100" dirty="0" smtClean="0">
                <a:solidFill>
                  <a:schemeClr val="tx2"/>
                </a:solidFill>
              </a:rPr>
              <a:t>Use Farmer, Waggoner and </a:t>
            </a:r>
            <a:r>
              <a:rPr lang="en-US" sz="2100" dirty="0" err="1" smtClean="0">
                <a:solidFill>
                  <a:schemeClr val="tx2"/>
                </a:solidFill>
              </a:rPr>
              <a:t>Zha</a:t>
            </a:r>
            <a:r>
              <a:rPr lang="en-US" sz="2100" dirty="0" smtClean="0">
                <a:solidFill>
                  <a:schemeClr val="tx2"/>
                </a:solidFill>
              </a:rPr>
              <a:t> (2011) algorithm to compute the likelihood introducing non-</a:t>
            </a:r>
            <a:r>
              <a:rPr lang="en-US" sz="2100" dirty="0" err="1" smtClean="0">
                <a:solidFill>
                  <a:schemeClr val="tx2"/>
                </a:solidFill>
              </a:rPr>
              <a:t>linearities</a:t>
            </a:r>
            <a:r>
              <a:rPr lang="en-US" sz="2100" dirty="0" smtClean="0">
                <a:solidFill>
                  <a:schemeClr val="tx2"/>
                </a:solidFill>
              </a:rPr>
              <a:t> and unobserved chains employing the Kim and Nelson (1999) filter to compute the likelihood with prior distribution of the parameters.</a:t>
            </a:r>
          </a:p>
          <a:p>
            <a:pPr marL="914400" lvl="1" indent="-457200" algn="just">
              <a:buFont typeface="+mj-lt"/>
              <a:buAutoNum type="arabicPeriod"/>
            </a:pPr>
            <a:r>
              <a:rPr lang="en-US" sz="2100" dirty="0" smtClean="0">
                <a:solidFill>
                  <a:schemeClr val="tx2"/>
                </a:solidFill>
              </a:rPr>
              <a:t>Construct the posterior kernel with the estimates from the Bee-gate optimizer routine.</a:t>
            </a:r>
          </a:p>
          <a:p>
            <a:pPr marL="914400" lvl="1" indent="-457200" algn="just">
              <a:buFont typeface="+mj-lt"/>
              <a:buAutoNum type="arabicPeriod"/>
            </a:pPr>
            <a:r>
              <a:rPr lang="en-US" sz="2100" dirty="0" smtClean="0">
                <a:solidFill>
                  <a:schemeClr val="tx2"/>
                </a:solidFill>
              </a:rPr>
              <a:t>We use the posterior mode as the initial value for the Metropolis Hastings algorithm with 200,000 iterations.</a:t>
            </a:r>
          </a:p>
          <a:p>
            <a:pPr marL="914400" lvl="1" indent="-457200" algn="just">
              <a:buFont typeface="+mj-lt"/>
              <a:buAutoNum type="arabicPeriod"/>
            </a:pPr>
            <a:r>
              <a:rPr lang="en-US" sz="2100" dirty="0" smtClean="0">
                <a:solidFill>
                  <a:schemeClr val="tx2"/>
                </a:solidFill>
              </a:rPr>
              <a:t>Utilize mean and variance of the last 100,000 iterations from (3) to run the main Metropolis Hastings algorithm.</a:t>
            </a:r>
          </a:p>
          <a:p>
            <a:pPr algn="just"/>
            <a:r>
              <a:rPr lang="en-US" dirty="0" smtClean="0">
                <a:solidFill>
                  <a:schemeClr val="tx2"/>
                </a:solidFill>
              </a:rPr>
              <a:t>Observables</a:t>
            </a:r>
            <a:r>
              <a:rPr lang="en-US" dirty="0">
                <a:solidFill>
                  <a:schemeClr val="tx2"/>
                </a:solidFill>
              </a:rPr>
              <a:t>: </a:t>
            </a:r>
            <a:endParaRPr lang="en-US" dirty="0" smtClean="0">
              <a:solidFill>
                <a:schemeClr val="tx2"/>
              </a:solidFill>
            </a:endParaRPr>
          </a:p>
          <a:p>
            <a:pPr lvl="1" algn="just"/>
            <a:r>
              <a:rPr lang="en-US" sz="2100" dirty="0" smtClean="0">
                <a:solidFill>
                  <a:schemeClr val="tx2"/>
                </a:solidFill>
              </a:rPr>
              <a:t>Real </a:t>
            </a:r>
            <a:r>
              <a:rPr lang="en-US" sz="2100" dirty="0">
                <a:solidFill>
                  <a:schemeClr val="tx2"/>
                </a:solidFill>
              </a:rPr>
              <a:t>GDP </a:t>
            </a:r>
            <a:r>
              <a:rPr lang="en-US" sz="2100" dirty="0" smtClean="0">
                <a:solidFill>
                  <a:schemeClr val="tx2"/>
                </a:solidFill>
              </a:rPr>
              <a:t>growth</a:t>
            </a:r>
          </a:p>
          <a:p>
            <a:pPr lvl="1" algn="just"/>
            <a:r>
              <a:rPr lang="en-US" sz="2100" dirty="0" smtClean="0">
                <a:solidFill>
                  <a:schemeClr val="tx2"/>
                </a:solidFill>
              </a:rPr>
              <a:t>Annualized inflation</a:t>
            </a:r>
          </a:p>
          <a:p>
            <a:pPr lvl="1" algn="just"/>
            <a:r>
              <a:rPr lang="en-US" sz="2100" dirty="0" smtClean="0">
                <a:solidFill>
                  <a:schemeClr val="tx2"/>
                </a:solidFill>
              </a:rPr>
              <a:t>Interest rate</a:t>
            </a:r>
          </a:p>
          <a:p>
            <a:pPr lvl="1" algn="just"/>
            <a:r>
              <a:rPr lang="en-US" sz="2100" dirty="0" smtClean="0">
                <a:solidFill>
                  <a:schemeClr val="tx2"/>
                </a:solidFill>
              </a:rPr>
              <a:t>Annualized </a:t>
            </a:r>
            <a:r>
              <a:rPr lang="en-US" sz="2100" dirty="0">
                <a:solidFill>
                  <a:schemeClr val="tx2"/>
                </a:solidFill>
              </a:rPr>
              <a:t>Debt to GDP </a:t>
            </a:r>
            <a:r>
              <a:rPr lang="en-US" sz="2100" dirty="0" smtClean="0">
                <a:solidFill>
                  <a:schemeClr val="tx2"/>
                </a:solidFill>
              </a:rPr>
              <a:t>ratio</a:t>
            </a:r>
          </a:p>
          <a:p>
            <a:pPr lvl="1" algn="just"/>
            <a:r>
              <a:rPr lang="en-US" sz="2100" dirty="0" smtClean="0">
                <a:solidFill>
                  <a:schemeClr val="tx2"/>
                </a:solidFill>
              </a:rPr>
              <a:t>Fiscal </a:t>
            </a:r>
            <a:r>
              <a:rPr lang="en-US" sz="2100" dirty="0">
                <a:solidFill>
                  <a:schemeClr val="tx2"/>
                </a:solidFill>
              </a:rPr>
              <a:t>income: Federal tax and non-tax revenues  (</a:t>
            </a:r>
            <a:r>
              <a:rPr lang="en-US" sz="2100" dirty="0" smtClean="0">
                <a:solidFill>
                  <a:schemeClr val="tx2"/>
                </a:solidFill>
              </a:rPr>
              <a:t>GDP fraction)</a:t>
            </a:r>
          </a:p>
          <a:p>
            <a:pPr lvl="1" algn="just"/>
            <a:r>
              <a:rPr lang="en-US" sz="2100" dirty="0" smtClean="0">
                <a:solidFill>
                  <a:schemeClr val="tx2"/>
                </a:solidFill>
              </a:rPr>
              <a:t>Debt </a:t>
            </a:r>
            <a:r>
              <a:rPr lang="en-US" sz="2100" dirty="0">
                <a:solidFill>
                  <a:schemeClr val="tx2"/>
                </a:solidFill>
              </a:rPr>
              <a:t>and federal expenditure (GDP fraction</a:t>
            </a:r>
            <a:r>
              <a:rPr lang="en-US" sz="2100" dirty="0" smtClean="0">
                <a:solidFill>
                  <a:schemeClr val="tx2"/>
                </a:solidFill>
              </a:rPr>
              <a:t>)</a:t>
            </a:r>
            <a:endParaRPr lang="en-US" sz="2100" dirty="0">
              <a:solidFill>
                <a:schemeClr val="tx2"/>
              </a:solidFill>
            </a:endParaRPr>
          </a:p>
        </p:txBody>
      </p:sp>
    </p:spTree>
    <p:extLst>
      <p:ext uri="{BB962C8B-B14F-4D97-AF65-F5344CB8AC3E}">
        <p14:creationId xmlns:p14="http://schemas.microsoft.com/office/powerpoint/2010/main" val="18081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500"/>
                                        <p:tgtEl>
                                          <p:spTgt spid="3">
                                            <p:txEl>
                                              <p:pRg st="10" end="1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Effect transition="in" filter="fade">
                                      <p:cBhvr>
                                        <p:cTn id="25"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3.1 Parameter estimates</a:t>
            </a:r>
            <a:endParaRPr lang="en-US" dirty="0"/>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251520" y="1357298"/>
                <a:ext cx="8712968" cy="4768865"/>
              </a:xfrm>
            </p:spPr>
            <p:txBody>
              <a:bodyPr>
                <a:normAutofit/>
              </a:bodyPr>
              <a:lstStyle/>
              <a:p>
                <a:r>
                  <a:rPr lang="en-US" dirty="0" smtClean="0">
                    <a:solidFill>
                      <a:schemeClr val="tx2"/>
                    </a:solidFill>
                  </a:rPr>
                  <a:t>Monetary Policy Rule</a:t>
                </a:r>
              </a:p>
              <a:p>
                <a:pPr lvl="1"/>
                <a:r>
                  <a:rPr lang="en-US" dirty="0" smtClean="0">
                    <a:solidFill>
                      <a:schemeClr val="tx2"/>
                    </a:solidFill>
                  </a:rPr>
                  <a:t>Passive</a:t>
                </a:r>
              </a:p>
              <a:p>
                <a:pPr marL="457200" lvl="1" indent="0">
                  <a:buNone/>
                </a:pPr>
                <a14:m>
                  <m:oMathPara xmlns:m="http://schemas.openxmlformats.org/officeDocument/2006/math">
                    <m:oMathParaPr>
                      <m:jc m:val="centerGroup"/>
                    </m:oMathParaPr>
                    <m:oMath xmlns:m="http://schemas.openxmlformats.org/officeDocument/2006/math">
                      <m:sSub>
                        <m:sSubPr>
                          <m:ctrlPr>
                            <a:rPr lang="en-US" sz="2000" i="1">
                              <a:solidFill>
                                <a:schemeClr val="tx2"/>
                              </a:solidFill>
                              <a:latin typeface="Cambria Math"/>
                            </a:rPr>
                          </m:ctrlPr>
                        </m:sSubPr>
                        <m:e>
                          <m:r>
                            <a:rPr lang="es-MX" sz="2000" i="1">
                              <a:solidFill>
                                <a:schemeClr val="tx2"/>
                              </a:solidFill>
                              <a:latin typeface="Cambria Math"/>
                            </a:rPr>
                            <m:t>𝑅</m:t>
                          </m:r>
                        </m:e>
                        <m:sub>
                          <m:r>
                            <a:rPr lang="es-MX" sz="2000" i="1">
                              <a:solidFill>
                                <a:schemeClr val="tx2"/>
                              </a:solidFill>
                              <a:latin typeface="Cambria Math"/>
                            </a:rPr>
                            <m:t>𝑡</m:t>
                          </m:r>
                        </m:sub>
                      </m:sSub>
                      <m:r>
                        <a:rPr lang="en-US" sz="2000" i="1">
                          <a:solidFill>
                            <a:schemeClr val="tx2"/>
                          </a:solidFill>
                          <a:latin typeface="Cambria Math"/>
                        </a:rPr>
                        <m:t>=</m:t>
                      </m:r>
                      <m:r>
                        <a:rPr lang="es-MX" sz="2000" i="1">
                          <a:solidFill>
                            <a:schemeClr val="tx2"/>
                          </a:solidFill>
                          <a:latin typeface="Cambria Math"/>
                        </a:rPr>
                        <m:t>0.75</m:t>
                      </m:r>
                      <m:sSub>
                        <m:sSubPr>
                          <m:ctrlPr>
                            <a:rPr lang="en-US" sz="2000" i="1">
                              <a:solidFill>
                                <a:schemeClr val="tx2"/>
                              </a:solidFill>
                              <a:latin typeface="Cambria Math"/>
                            </a:rPr>
                          </m:ctrlPr>
                        </m:sSubPr>
                        <m:e>
                          <m:r>
                            <a:rPr lang="es-MX" sz="2000" i="1">
                              <a:solidFill>
                                <a:schemeClr val="tx2"/>
                              </a:solidFill>
                              <a:latin typeface="Cambria Math"/>
                            </a:rPr>
                            <m:t>𝑅</m:t>
                          </m:r>
                        </m:e>
                        <m:sub>
                          <m:r>
                            <a:rPr lang="es-MX" sz="2000" i="1">
                              <a:solidFill>
                                <a:schemeClr val="tx2"/>
                              </a:solidFill>
                              <a:latin typeface="Cambria Math"/>
                            </a:rPr>
                            <m:t>𝑡</m:t>
                          </m:r>
                          <m:r>
                            <a:rPr lang="es-MX" sz="2000" i="1">
                              <a:solidFill>
                                <a:schemeClr val="tx2"/>
                              </a:solidFill>
                              <a:latin typeface="Cambria Math"/>
                            </a:rPr>
                            <m:t>−1</m:t>
                          </m:r>
                        </m:sub>
                      </m:sSub>
                      <m:r>
                        <a:rPr lang="es-MX" sz="2000" i="1">
                          <a:solidFill>
                            <a:schemeClr val="tx2"/>
                          </a:solidFill>
                          <a:latin typeface="Cambria Math"/>
                        </a:rPr>
                        <m:t>+</m:t>
                      </m:r>
                      <m:d>
                        <m:dPr>
                          <m:ctrlPr>
                            <a:rPr lang="es-MX" sz="2000" i="1">
                              <a:solidFill>
                                <a:schemeClr val="tx2"/>
                              </a:solidFill>
                              <a:latin typeface="Cambria Math"/>
                            </a:rPr>
                          </m:ctrlPr>
                        </m:dPr>
                        <m:e>
                          <m:r>
                            <a:rPr lang="es-MX" sz="2000" i="1">
                              <a:solidFill>
                                <a:schemeClr val="tx2"/>
                              </a:solidFill>
                              <a:latin typeface="Cambria Math"/>
                            </a:rPr>
                            <m:t>1−0.75</m:t>
                          </m:r>
                        </m:e>
                      </m:d>
                      <m:d>
                        <m:dPr>
                          <m:begChr m:val="["/>
                          <m:endChr m:val="]"/>
                          <m:ctrlPr>
                            <a:rPr lang="es-MX" sz="2000" i="1">
                              <a:solidFill>
                                <a:schemeClr val="tx2"/>
                              </a:solidFill>
                              <a:latin typeface="Cambria Math"/>
                            </a:rPr>
                          </m:ctrlPr>
                        </m:dPr>
                        <m:e>
                          <m:r>
                            <a:rPr lang="es-MX" sz="2000" i="1">
                              <a:solidFill>
                                <a:schemeClr val="tx2"/>
                              </a:solidFill>
                              <a:latin typeface="Cambria Math"/>
                            </a:rPr>
                            <m:t>0.91</m:t>
                          </m:r>
                          <m:sSub>
                            <m:sSubPr>
                              <m:ctrlPr>
                                <a:rPr lang="en-US" sz="2000" i="1">
                                  <a:solidFill>
                                    <a:schemeClr val="tx2"/>
                                  </a:solidFill>
                                  <a:latin typeface="Cambria Math"/>
                                  <a:ea typeface="Cambria Math"/>
                                </a:rPr>
                              </m:ctrlPr>
                            </m:sSubPr>
                            <m:e>
                              <m:r>
                                <a:rPr lang="en-US" sz="2000" i="1">
                                  <a:solidFill>
                                    <a:schemeClr val="tx2"/>
                                  </a:solidFill>
                                  <a:latin typeface="Cambria Math"/>
                                  <a:ea typeface="Cambria Math"/>
                                </a:rPr>
                                <m:t>𝜋</m:t>
                              </m:r>
                            </m:e>
                            <m:sub>
                              <m:r>
                                <a:rPr lang="en-US" sz="2000" i="1">
                                  <a:solidFill>
                                    <a:schemeClr val="tx2"/>
                                  </a:solidFill>
                                  <a:latin typeface="Cambria Math"/>
                                  <a:ea typeface="Cambria Math"/>
                                </a:rPr>
                                <m:t>𝑡</m:t>
                              </m:r>
                            </m:sub>
                          </m:sSub>
                          <m:r>
                            <a:rPr lang="es-MX" sz="2000" i="1">
                              <a:solidFill>
                                <a:schemeClr val="tx2"/>
                              </a:solidFill>
                              <a:latin typeface="Cambria Math"/>
                              <a:ea typeface="Cambria Math"/>
                            </a:rPr>
                            <m:t>+</m:t>
                          </m:r>
                          <m:r>
                            <a:rPr lang="es-MX" sz="2000" i="1">
                              <a:solidFill>
                                <a:schemeClr val="tx2"/>
                              </a:solidFill>
                              <a:latin typeface="Cambria Math"/>
                            </a:rPr>
                            <m:t>0.87</m:t>
                          </m:r>
                          <m:d>
                            <m:dPr>
                              <m:ctrlPr>
                                <a:rPr lang="es-MX" sz="2000" i="1">
                                  <a:solidFill>
                                    <a:schemeClr val="tx2"/>
                                  </a:solidFill>
                                  <a:latin typeface="Cambria Math"/>
                                </a:rPr>
                              </m:ctrlPr>
                            </m:dPr>
                            <m:e>
                              <m:sSub>
                                <m:sSubPr>
                                  <m:ctrlPr>
                                    <a:rPr lang="en-US" sz="2000" i="1">
                                      <a:solidFill>
                                        <a:schemeClr val="tx2"/>
                                      </a:solidFill>
                                      <a:latin typeface="Cambria Math"/>
                                      <a:ea typeface="Cambria Math"/>
                                    </a:rPr>
                                  </m:ctrlPr>
                                </m:sSubPr>
                                <m:e>
                                  <m:r>
                                    <a:rPr lang="es-MX" sz="2000" i="1">
                                      <a:solidFill>
                                        <a:schemeClr val="tx2"/>
                                      </a:solidFill>
                                      <a:latin typeface="Cambria Math"/>
                                      <a:ea typeface="Cambria Math"/>
                                    </a:rPr>
                                    <m:t>𝑦</m:t>
                                  </m:r>
                                </m:e>
                                <m:sub>
                                  <m:r>
                                    <a:rPr lang="en-US" sz="2000" i="1">
                                      <a:solidFill>
                                        <a:schemeClr val="tx2"/>
                                      </a:solidFill>
                                      <a:latin typeface="Cambria Math"/>
                                      <a:ea typeface="Cambria Math"/>
                                    </a:rPr>
                                    <m:t>𝑡</m:t>
                                  </m:r>
                                </m:sub>
                              </m:sSub>
                              <m:r>
                                <a:rPr lang="es-MX" sz="2000" i="1">
                                  <a:solidFill>
                                    <a:schemeClr val="tx2"/>
                                  </a:solidFill>
                                  <a:latin typeface="Cambria Math"/>
                                  <a:ea typeface="Cambria Math"/>
                                </a:rPr>
                                <m:t>−</m:t>
                              </m:r>
                              <m:sSubSup>
                                <m:sSubSupPr>
                                  <m:ctrlPr>
                                    <a:rPr lang="es-MX" sz="2000" i="1">
                                      <a:solidFill>
                                        <a:schemeClr val="tx2"/>
                                      </a:solidFill>
                                      <a:latin typeface="Cambria Math"/>
                                      <a:ea typeface="Cambria Math"/>
                                    </a:rPr>
                                  </m:ctrlPr>
                                </m:sSubSupPr>
                                <m:e>
                                  <m:r>
                                    <a:rPr lang="es-MX" sz="2000" i="1">
                                      <a:solidFill>
                                        <a:schemeClr val="tx2"/>
                                      </a:solidFill>
                                      <a:latin typeface="Cambria Math"/>
                                      <a:ea typeface="Cambria Math"/>
                                    </a:rPr>
                                    <m:t>𝑦</m:t>
                                  </m:r>
                                </m:e>
                                <m:sub>
                                  <m:r>
                                    <a:rPr lang="es-MX" sz="2000" i="1">
                                      <a:solidFill>
                                        <a:schemeClr val="tx2"/>
                                      </a:solidFill>
                                      <a:latin typeface="Cambria Math"/>
                                      <a:ea typeface="Cambria Math"/>
                                    </a:rPr>
                                    <m:t>𝑡</m:t>
                                  </m:r>
                                </m:sub>
                                <m:sup>
                                  <m:r>
                                    <a:rPr lang="es-MX" sz="2000" i="1">
                                      <a:solidFill>
                                        <a:schemeClr val="tx2"/>
                                      </a:solidFill>
                                      <a:latin typeface="Cambria Math"/>
                                      <a:ea typeface="Cambria Math"/>
                                    </a:rPr>
                                    <m:t>𝑛</m:t>
                                  </m:r>
                                </m:sup>
                              </m:sSubSup>
                            </m:e>
                          </m:d>
                        </m:e>
                      </m:d>
                    </m:oMath>
                  </m:oMathPara>
                </a14:m>
                <a:endParaRPr lang="en-US" sz="2000" dirty="0" smtClean="0">
                  <a:solidFill>
                    <a:schemeClr val="tx2"/>
                  </a:solidFill>
                </a:endParaRPr>
              </a:p>
              <a:p>
                <a:pPr lvl="1"/>
                <a:r>
                  <a:rPr lang="en-US" dirty="0" smtClean="0">
                    <a:solidFill>
                      <a:schemeClr val="tx2"/>
                    </a:solidFill>
                  </a:rPr>
                  <a:t>Active</a:t>
                </a:r>
                <a:endParaRPr lang="es-MX" sz="2000" dirty="0" smtClean="0">
                  <a:solidFill>
                    <a:schemeClr val="tx2"/>
                  </a:solidFill>
                </a:endParaRPr>
              </a:p>
              <a:p>
                <a:pPr marL="0" indent="0">
                  <a:buNone/>
                </a:pPr>
                <a14:m>
                  <m:oMathPara xmlns:m="http://schemas.openxmlformats.org/officeDocument/2006/math">
                    <m:oMathParaPr>
                      <m:jc m:val="centerGroup"/>
                    </m:oMathParaPr>
                    <m:oMath xmlns:m="http://schemas.openxmlformats.org/officeDocument/2006/math">
                      <m:sSub>
                        <m:sSubPr>
                          <m:ctrlPr>
                            <a:rPr lang="en-US" sz="2000" i="1">
                              <a:solidFill>
                                <a:schemeClr val="tx2"/>
                              </a:solidFill>
                              <a:latin typeface="Cambria Math"/>
                            </a:rPr>
                          </m:ctrlPr>
                        </m:sSubPr>
                        <m:e>
                          <m:r>
                            <a:rPr lang="es-MX" sz="2000" i="1">
                              <a:solidFill>
                                <a:schemeClr val="tx2"/>
                              </a:solidFill>
                              <a:latin typeface="Cambria Math"/>
                            </a:rPr>
                            <m:t>𝑅</m:t>
                          </m:r>
                        </m:e>
                        <m:sub>
                          <m:r>
                            <a:rPr lang="es-MX" sz="2000" i="1">
                              <a:solidFill>
                                <a:schemeClr val="tx2"/>
                              </a:solidFill>
                              <a:latin typeface="Cambria Math"/>
                            </a:rPr>
                            <m:t>𝑡</m:t>
                          </m:r>
                        </m:sub>
                      </m:sSub>
                      <m:r>
                        <a:rPr lang="en-US" sz="2000" i="1">
                          <a:solidFill>
                            <a:schemeClr val="tx2"/>
                          </a:solidFill>
                          <a:latin typeface="Cambria Math"/>
                        </a:rPr>
                        <m:t>=</m:t>
                      </m:r>
                      <m:r>
                        <a:rPr lang="es-MX" sz="2000" i="1">
                          <a:solidFill>
                            <a:schemeClr val="tx2"/>
                          </a:solidFill>
                          <a:latin typeface="Cambria Math"/>
                        </a:rPr>
                        <m:t>0.7</m:t>
                      </m:r>
                      <m:r>
                        <a:rPr lang="es-MX" sz="2000" b="0" i="1" smtClean="0">
                          <a:solidFill>
                            <a:schemeClr val="tx2"/>
                          </a:solidFill>
                          <a:latin typeface="Cambria Math"/>
                        </a:rPr>
                        <m:t>7</m:t>
                      </m:r>
                      <m:sSub>
                        <m:sSubPr>
                          <m:ctrlPr>
                            <a:rPr lang="en-US" sz="2000" i="1">
                              <a:solidFill>
                                <a:schemeClr val="tx2"/>
                              </a:solidFill>
                              <a:latin typeface="Cambria Math"/>
                            </a:rPr>
                          </m:ctrlPr>
                        </m:sSubPr>
                        <m:e>
                          <m:r>
                            <a:rPr lang="es-MX" sz="2000" i="1">
                              <a:solidFill>
                                <a:schemeClr val="tx2"/>
                              </a:solidFill>
                              <a:latin typeface="Cambria Math"/>
                            </a:rPr>
                            <m:t>𝑅</m:t>
                          </m:r>
                        </m:e>
                        <m:sub>
                          <m:r>
                            <a:rPr lang="es-MX" sz="2000" i="1">
                              <a:solidFill>
                                <a:schemeClr val="tx2"/>
                              </a:solidFill>
                              <a:latin typeface="Cambria Math"/>
                            </a:rPr>
                            <m:t>𝑡</m:t>
                          </m:r>
                          <m:r>
                            <a:rPr lang="es-MX" sz="2000" i="1">
                              <a:solidFill>
                                <a:schemeClr val="tx2"/>
                              </a:solidFill>
                              <a:latin typeface="Cambria Math"/>
                            </a:rPr>
                            <m:t>−1</m:t>
                          </m:r>
                        </m:sub>
                      </m:sSub>
                      <m:r>
                        <a:rPr lang="es-MX" sz="2000" i="1">
                          <a:solidFill>
                            <a:schemeClr val="tx2"/>
                          </a:solidFill>
                          <a:latin typeface="Cambria Math"/>
                        </a:rPr>
                        <m:t>+</m:t>
                      </m:r>
                      <m:d>
                        <m:dPr>
                          <m:ctrlPr>
                            <a:rPr lang="es-MX" sz="2000" i="1">
                              <a:solidFill>
                                <a:schemeClr val="tx2"/>
                              </a:solidFill>
                              <a:latin typeface="Cambria Math"/>
                            </a:rPr>
                          </m:ctrlPr>
                        </m:dPr>
                        <m:e>
                          <m:r>
                            <a:rPr lang="es-MX" sz="2000" i="1">
                              <a:solidFill>
                                <a:schemeClr val="tx2"/>
                              </a:solidFill>
                              <a:latin typeface="Cambria Math"/>
                            </a:rPr>
                            <m:t>1−0.7</m:t>
                          </m:r>
                          <m:r>
                            <a:rPr lang="es-MX" sz="2000" b="0" i="1" smtClean="0">
                              <a:solidFill>
                                <a:schemeClr val="tx2"/>
                              </a:solidFill>
                              <a:latin typeface="Cambria Math"/>
                            </a:rPr>
                            <m:t>7</m:t>
                          </m:r>
                        </m:e>
                      </m:d>
                      <m:d>
                        <m:dPr>
                          <m:begChr m:val="["/>
                          <m:endChr m:val="]"/>
                          <m:ctrlPr>
                            <a:rPr lang="es-MX" sz="2000" i="1">
                              <a:solidFill>
                                <a:schemeClr val="tx2"/>
                              </a:solidFill>
                              <a:latin typeface="Cambria Math"/>
                            </a:rPr>
                          </m:ctrlPr>
                        </m:dPr>
                        <m:e>
                          <m:r>
                            <a:rPr lang="es-MX" sz="2000" b="0" i="1" smtClean="0">
                              <a:solidFill>
                                <a:schemeClr val="tx2"/>
                              </a:solidFill>
                              <a:latin typeface="Cambria Math"/>
                            </a:rPr>
                            <m:t>1</m:t>
                          </m:r>
                          <m:r>
                            <a:rPr lang="es-MX" sz="2000" i="1">
                              <a:solidFill>
                                <a:schemeClr val="tx2"/>
                              </a:solidFill>
                              <a:latin typeface="Cambria Math"/>
                            </a:rPr>
                            <m:t>.</m:t>
                          </m:r>
                          <m:r>
                            <a:rPr lang="es-MX" sz="2000" b="0" i="1" smtClean="0">
                              <a:solidFill>
                                <a:schemeClr val="tx2"/>
                              </a:solidFill>
                              <a:latin typeface="Cambria Math"/>
                            </a:rPr>
                            <m:t>83</m:t>
                          </m:r>
                          <m:sSub>
                            <m:sSubPr>
                              <m:ctrlPr>
                                <a:rPr lang="en-US" sz="2000" i="1">
                                  <a:solidFill>
                                    <a:schemeClr val="tx2"/>
                                  </a:solidFill>
                                  <a:latin typeface="Cambria Math"/>
                                  <a:ea typeface="Cambria Math"/>
                                </a:rPr>
                              </m:ctrlPr>
                            </m:sSubPr>
                            <m:e>
                              <m:r>
                                <a:rPr lang="en-US" sz="2000" i="1">
                                  <a:solidFill>
                                    <a:schemeClr val="tx2"/>
                                  </a:solidFill>
                                  <a:latin typeface="Cambria Math"/>
                                  <a:ea typeface="Cambria Math"/>
                                </a:rPr>
                                <m:t>𝜋</m:t>
                              </m:r>
                            </m:e>
                            <m:sub>
                              <m:r>
                                <a:rPr lang="en-US" sz="2000" i="1">
                                  <a:solidFill>
                                    <a:schemeClr val="tx2"/>
                                  </a:solidFill>
                                  <a:latin typeface="Cambria Math"/>
                                  <a:ea typeface="Cambria Math"/>
                                </a:rPr>
                                <m:t>𝑡</m:t>
                              </m:r>
                            </m:sub>
                          </m:sSub>
                          <m:r>
                            <a:rPr lang="es-MX" sz="2000" i="1">
                              <a:solidFill>
                                <a:schemeClr val="tx2"/>
                              </a:solidFill>
                              <a:latin typeface="Cambria Math"/>
                              <a:ea typeface="Cambria Math"/>
                            </a:rPr>
                            <m:t>+</m:t>
                          </m:r>
                          <m:r>
                            <a:rPr lang="es-MX" sz="2000" i="1">
                              <a:solidFill>
                                <a:schemeClr val="tx2"/>
                              </a:solidFill>
                              <a:latin typeface="Cambria Math"/>
                            </a:rPr>
                            <m:t>0.</m:t>
                          </m:r>
                          <m:r>
                            <a:rPr lang="es-MX" sz="2000" b="0" i="1" smtClean="0">
                              <a:solidFill>
                                <a:schemeClr val="tx2"/>
                              </a:solidFill>
                              <a:latin typeface="Cambria Math"/>
                            </a:rPr>
                            <m:t>53</m:t>
                          </m:r>
                          <m:d>
                            <m:dPr>
                              <m:ctrlPr>
                                <a:rPr lang="es-MX" sz="2000" i="1">
                                  <a:solidFill>
                                    <a:schemeClr val="tx2"/>
                                  </a:solidFill>
                                  <a:latin typeface="Cambria Math"/>
                                </a:rPr>
                              </m:ctrlPr>
                            </m:dPr>
                            <m:e>
                              <m:sSub>
                                <m:sSubPr>
                                  <m:ctrlPr>
                                    <a:rPr lang="en-US" sz="2000" i="1">
                                      <a:solidFill>
                                        <a:schemeClr val="tx2"/>
                                      </a:solidFill>
                                      <a:latin typeface="Cambria Math"/>
                                      <a:ea typeface="Cambria Math"/>
                                    </a:rPr>
                                  </m:ctrlPr>
                                </m:sSubPr>
                                <m:e>
                                  <m:r>
                                    <a:rPr lang="es-MX" sz="2000" i="1">
                                      <a:solidFill>
                                        <a:schemeClr val="tx2"/>
                                      </a:solidFill>
                                      <a:latin typeface="Cambria Math"/>
                                      <a:ea typeface="Cambria Math"/>
                                    </a:rPr>
                                    <m:t>𝑦</m:t>
                                  </m:r>
                                </m:e>
                                <m:sub>
                                  <m:r>
                                    <a:rPr lang="en-US" sz="2000" i="1">
                                      <a:solidFill>
                                        <a:schemeClr val="tx2"/>
                                      </a:solidFill>
                                      <a:latin typeface="Cambria Math"/>
                                      <a:ea typeface="Cambria Math"/>
                                    </a:rPr>
                                    <m:t>𝑡</m:t>
                                  </m:r>
                                </m:sub>
                              </m:sSub>
                              <m:r>
                                <a:rPr lang="es-MX" sz="2000" i="1">
                                  <a:solidFill>
                                    <a:schemeClr val="tx2"/>
                                  </a:solidFill>
                                  <a:latin typeface="Cambria Math"/>
                                  <a:ea typeface="Cambria Math"/>
                                </a:rPr>
                                <m:t>−</m:t>
                              </m:r>
                              <m:sSubSup>
                                <m:sSubSupPr>
                                  <m:ctrlPr>
                                    <a:rPr lang="es-MX" sz="2000" i="1">
                                      <a:solidFill>
                                        <a:schemeClr val="tx2"/>
                                      </a:solidFill>
                                      <a:latin typeface="Cambria Math"/>
                                      <a:ea typeface="Cambria Math"/>
                                    </a:rPr>
                                  </m:ctrlPr>
                                </m:sSubSupPr>
                                <m:e>
                                  <m:r>
                                    <a:rPr lang="es-MX" sz="2000" i="1">
                                      <a:solidFill>
                                        <a:schemeClr val="tx2"/>
                                      </a:solidFill>
                                      <a:latin typeface="Cambria Math"/>
                                      <a:ea typeface="Cambria Math"/>
                                    </a:rPr>
                                    <m:t>𝑦</m:t>
                                  </m:r>
                                </m:e>
                                <m:sub>
                                  <m:r>
                                    <a:rPr lang="es-MX" sz="2000" i="1">
                                      <a:solidFill>
                                        <a:schemeClr val="tx2"/>
                                      </a:solidFill>
                                      <a:latin typeface="Cambria Math"/>
                                      <a:ea typeface="Cambria Math"/>
                                    </a:rPr>
                                    <m:t>𝑡</m:t>
                                  </m:r>
                                </m:sub>
                                <m:sup>
                                  <m:r>
                                    <a:rPr lang="es-MX" sz="2000" i="1">
                                      <a:solidFill>
                                        <a:schemeClr val="tx2"/>
                                      </a:solidFill>
                                      <a:latin typeface="Cambria Math"/>
                                      <a:ea typeface="Cambria Math"/>
                                    </a:rPr>
                                    <m:t>𝑛</m:t>
                                  </m:r>
                                </m:sup>
                              </m:sSubSup>
                            </m:e>
                          </m:d>
                        </m:e>
                      </m:d>
                    </m:oMath>
                  </m:oMathPara>
                </a14:m>
                <a:endParaRPr lang="es-MX" sz="2000" dirty="0" smtClean="0"/>
              </a:p>
              <a:p>
                <a:endParaRPr lang="en-US" dirty="0" smtClean="0">
                  <a:solidFill>
                    <a:schemeClr val="tx2"/>
                  </a:solidFill>
                </a:endParaRPr>
              </a:p>
              <a:p>
                <a:r>
                  <a:rPr lang="en-US" dirty="0" smtClean="0">
                    <a:solidFill>
                      <a:schemeClr val="tx2"/>
                    </a:solidFill>
                  </a:rPr>
                  <a:t>Fiscal Policy </a:t>
                </a:r>
                <a:r>
                  <a:rPr lang="en-US" dirty="0">
                    <a:solidFill>
                      <a:schemeClr val="tx2"/>
                    </a:solidFill>
                  </a:rPr>
                  <a:t>Rule</a:t>
                </a:r>
              </a:p>
              <a:p>
                <a:pPr lvl="1"/>
                <a:r>
                  <a:rPr lang="en-US" dirty="0">
                    <a:solidFill>
                      <a:schemeClr val="tx2"/>
                    </a:solidFill>
                  </a:rPr>
                  <a:t>Passive</a:t>
                </a:r>
                <a:endParaRPr lang="en-US" dirty="0" smtClean="0">
                  <a:solidFill>
                    <a:schemeClr val="tx2"/>
                  </a:solidFill>
                </a:endParaRPr>
              </a:p>
              <a:p>
                <a:pPr marL="457200" lvl="1" indent="0">
                  <a:buNone/>
                </a:pPr>
                <a14:m>
                  <m:oMathPara xmlns:m="http://schemas.openxmlformats.org/officeDocument/2006/math">
                    <m:oMathParaPr>
                      <m:jc m:val="centerGroup"/>
                    </m:oMathParaPr>
                    <m:oMath xmlns:m="http://schemas.openxmlformats.org/officeDocument/2006/math">
                      <m:sSubSup>
                        <m:sSubSupPr>
                          <m:ctrlPr>
                            <a:rPr lang="en-US" sz="2000" i="1">
                              <a:solidFill>
                                <a:schemeClr val="tx2"/>
                              </a:solidFill>
                              <a:latin typeface="Cambria Math"/>
                            </a:rPr>
                          </m:ctrlPr>
                        </m:sSubSupPr>
                        <m:e>
                          <m:acc>
                            <m:accPr>
                              <m:chr m:val="̃"/>
                              <m:ctrlPr>
                                <a:rPr lang="en-US" sz="2000" i="1">
                                  <a:solidFill>
                                    <a:schemeClr val="tx2"/>
                                  </a:solidFill>
                                  <a:latin typeface="Cambria Math"/>
                                </a:rPr>
                              </m:ctrlPr>
                            </m:accPr>
                            <m:e>
                              <m:r>
                                <a:rPr lang="en-US" sz="2000" i="1">
                                  <a:solidFill>
                                    <a:schemeClr val="tx2"/>
                                  </a:solidFill>
                                  <a:latin typeface="Cambria Math" panose="02040503050406030204" pitchFamily="18" charset="0"/>
                                  <a:ea typeface="Cambria Math" panose="02040503050406030204" pitchFamily="18" charset="0"/>
                                </a:rPr>
                                <m:t>𝜏</m:t>
                              </m:r>
                            </m:e>
                          </m:acc>
                        </m:e>
                        <m:sub>
                          <m:r>
                            <a:rPr lang="es-MX" sz="2000" i="1">
                              <a:solidFill>
                                <a:schemeClr val="tx2"/>
                              </a:solidFill>
                              <a:latin typeface="Cambria Math" panose="02040503050406030204" pitchFamily="18" charset="0"/>
                            </a:rPr>
                            <m:t>𝑡</m:t>
                          </m:r>
                        </m:sub>
                        <m:sup>
                          <m:r>
                            <a:rPr lang="es-MX" sz="2000" i="1">
                              <a:solidFill>
                                <a:schemeClr val="tx2"/>
                              </a:solidFill>
                              <a:latin typeface="Cambria Math" panose="02040503050406030204" pitchFamily="18" charset="0"/>
                            </a:rPr>
                            <m:t>𝑡𝑎𝑥</m:t>
                          </m:r>
                        </m:sup>
                      </m:sSubSup>
                      <m:r>
                        <a:rPr lang="en-US" sz="2000" i="1">
                          <a:solidFill>
                            <a:schemeClr val="tx2"/>
                          </a:solidFill>
                          <a:latin typeface="Cambria Math"/>
                        </a:rPr>
                        <m:t>=</m:t>
                      </m:r>
                      <m:r>
                        <a:rPr lang="es-MX" sz="2000" b="0" i="1" smtClean="0">
                          <a:solidFill>
                            <a:schemeClr val="tx2"/>
                          </a:solidFill>
                          <a:latin typeface="Cambria Math"/>
                        </a:rPr>
                        <m:t>0.22</m:t>
                      </m:r>
                      <m:sSubSup>
                        <m:sSubSupPr>
                          <m:ctrlPr>
                            <a:rPr lang="en-US" sz="2000" i="1">
                              <a:solidFill>
                                <a:schemeClr val="tx2"/>
                              </a:solidFill>
                              <a:latin typeface="Cambria Math"/>
                            </a:rPr>
                          </m:ctrlPr>
                        </m:sSubSupPr>
                        <m:e>
                          <m:acc>
                            <m:accPr>
                              <m:chr m:val="̃"/>
                              <m:ctrlPr>
                                <a:rPr lang="en-US" sz="2000" i="1">
                                  <a:solidFill>
                                    <a:schemeClr val="tx2"/>
                                  </a:solidFill>
                                  <a:latin typeface="Cambria Math"/>
                                </a:rPr>
                              </m:ctrlPr>
                            </m:accPr>
                            <m:e>
                              <m:r>
                                <a:rPr lang="en-US" sz="2000" i="1">
                                  <a:solidFill>
                                    <a:schemeClr val="tx2"/>
                                  </a:solidFill>
                                  <a:latin typeface="Cambria Math" panose="02040503050406030204" pitchFamily="18" charset="0"/>
                                  <a:ea typeface="Cambria Math" panose="02040503050406030204" pitchFamily="18" charset="0"/>
                                </a:rPr>
                                <m:t>𝜏</m:t>
                              </m:r>
                            </m:e>
                          </m:acc>
                        </m:e>
                        <m:sub>
                          <m:r>
                            <a:rPr lang="es-MX" sz="2000" i="1">
                              <a:solidFill>
                                <a:schemeClr val="tx2"/>
                              </a:solidFill>
                              <a:latin typeface="Cambria Math" panose="02040503050406030204" pitchFamily="18" charset="0"/>
                            </a:rPr>
                            <m:t>𝑡</m:t>
                          </m:r>
                          <m:r>
                            <a:rPr lang="es-MX" sz="2000" i="1">
                              <a:solidFill>
                                <a:schemeClr val="tx2"/>
                              </a:solidFill>
                              <a:latin typeface="Cambria Math" panose="02040503050406030204" pitchFamily="18" charset="0"/>
                            </a:rPr>
                            <m:t>−1</m:t>
                          </m:r>
                        </m:sub>
                        <m:sup>
                          <m:r>
                            <a:rPr lang="es-MX" sz="2000" i="1">
                              <a:solidFill>
                                <a:schemeClr val="tx2"/>
                              </a:solidFill>
                              <a:latin typeface="Cambria Math" panose="02040503050406030204" pitchFamily="18" charset="0"/>
                            </a:rPr>
                            <m:t>𝑡𝑎𝑥</m:t>
                          </m:r>
                        </m:sup>
                      </m:sSubSup>
                      <m:r>
                        <a:rPr lang="es-MX" sz="2000" i="1">
                          <a:solidFill>
                            <a:schemeClr val="tx2"/>
                          </a:solidFill>
                          <a:latin typeface="Cambria Math"/>
                        </a:rPr>
                        <m:t>+</m:t>
                      </m:r>
                      <m:d>
                        <m:dPr>
                          <m:ctrlPr>
                            <a:rPr lang="es-MX" sz="2000" i="1">
                              <a:solidFill>
                                <a:schemeClr val="tx2"/>
                              </a:solidFill>
                              <a:latin typeface="Cambria Math"/>
                            </a:rPr>
                          </m:ctrlPr>
                        </m:dPr>
                        <m:e>
                          <m:r>
                            <a:rPr lang="es-MX" sz="2000" i="1">
                              <a:solidFill>
                                <a:schemeClr val="tx2"/>
                              </a:solidFill>
                              <a:latin typeface="Cambria Math"/>
                            </a:rPr>
                            <m:t>1−</m:t>
                          </m:r>
                          <m:r>
                            <a:rPr lang="es-MX" sz="2000" b="0" i="1" smtClean="0">
                              <a:solidFill>
                                <a:schemeClr val="tx2"/>
                              </a:solidFill>
                              <a:latin typeface="Cambria Math"/>
                            </a:rPr>
                            <m:t>0.22</m:t>
                          </m:r>
                        </m:e>
                      </m:d>
                      <m:d>
                        <m:dPr>
                          <m:begChr m:val="["/>
                          <m:endChr m:val="]"/>
                          <m:ctrlPr>
                            <a:rPr lang="es-MX" sz="2000" i="1">
                              <a:solidFill>
                                <a:schemeClr val="tx2"/>
                              </a:solidFill>
                              <a:latin typeface="Cambria Math"/>
                            </a:rPr>
                          </m:ctrlPr>
                        </m:dPr>
                        <m:e>
                          <m:r>
                            <a:rPr lang="es-MX" sz="2000" b="0" i="1" smtClean="0">
                              <a:solidFill>
                                <a:schemeClr val="tx2"/>
                              </a:solidFill>
                              <a:latin typeface="Cambria Math"/>
                            </a:rPr>
                            <m:t>0.07</m:t>
                          </m:r>
                          <m:sSub>
                            <m:sSubPr>
                              <m:ctrlPr>
                                <a:rPr lang="es-MX" sz="2000" i="1">
                                  <a:solidFill>
                                    <a:srgbClr val="003366"/>
                                  </a:solidFill>
                                  <a:latin typeface="Cambria Math"/>
                                </a:rPr>
                              </m:ctrlPr>
                            </m:sSubPr>
                            <m:e>
                              <m:acc>
                                <m:accPr>
                                  <m:chr m:val="̃"/>
                                  <m:ctrlPr>
                                    <a:rPr lang="es-MX" sz="2000" i="1">
                                      <a:solidFill>
                                        <a:srgbClr val="003366"/>
                                      </a:solidFill>
                                      <a:latin typeface="Cambria Math"/>
                                    </a:rPr>
                                  </m:ctrlPr>
                                </m:accPr>
                                <m:e>
                                  <m:r>
                                    <a:rPr lang="es-MX" sz="2000" i="1">
                                      <a:solidFill>
                                        <a:srgbClr val="003366"/>
                                      </a:solidFill>
                                      <a:latin typeface="Cambria Math" panose="02040503050406030204" pitchFamily="18" charset="0"/>
                                    </a:rPr>
                                    <m:t>𝑏</m:t>
                                  </m:r>
                                </m:e>
                              </m:acc>
                            </m:e>
                            <m:sub>
                              <m:r>
                                <a:rPr lang="es-MX" sz="2000" i="1">
                                  <a:solidFill>
                                    <a:srgbClr val="003366"/>
                                  </a:solidFill>
                                  <a:latin typeface="Cambria Math"/>
                                </a:rPr>
                                <m:t>𝑡</m:t>
                              </m:r>
                              <m:r>
                                <a:rPr lang="es-MX" sz="2000" i="1">
                                  <a:solidFill>
                                    <a:srgbClr val="003366"/>
                                  </a:solidFill>
                                  <a:latin typeface="Cambria Math"/>
                                </a:rPr>
                                <m:t>−1</m:t>
                              </m:r>
                            </m:sub>
                          </m:sSub>
                          <m:r>
                            <a:rPr lang="es-MX" sz="2000" b="0" i="1" smtClean="0">
                              <a:solidFill>
                                <a:srgbClr val="003366"/>
                              </a:solidFill>
                              <a:latin typeface="Cambria Math"/>
                            </a:rPr>
                            <m:t>−0.07</m:t>
                          </m:r>
                          <m:d>
                            <m:dPr>
                              <m:ctrlPr>
                                <a:rPr lang="es-MX" sz="2000" i="1">
                                  <a:solidFill>
                                    <a:schemeClr val="tx2"/>
                                  </a:solidFill>
                                  <a:latin typeface="Cambria Math"/>
                                  <a:ea typeface="Cambria Math"/>
                                </a:rPr>
                              </m:ctrlPr>
                            </m:dPr>
                            <m:e>
                              <m:sSub>
                                <m:sSubPr>
                                  <m:ctrlPr>
                                    <a:rPr lang="es-MX" sz="2000" i="1">
                                      <a:solidFill>
                                        <a:schemeClr val="tx2"/>
                                      </a:solidFill>
                                      <a:latin typeface="Cambria Math"/>
                                    </a:rPr>
                                  </m:ctrlPr>
                                </m:sSubPr>
                                <m:e>
                                  <m:r>
                                    <a:rPr lang="es-MX" sz="2000" i="1">
                                      <a:solidFill>
                                        <a:schemeClr val="tx2"/>
                                      </a:solidFill>
                                      <a:latin typeface="Cambria Math" panose="02040503050406030204" pitchFamily="18" charset="0"/>
                                    </a:rPr>
                                    <m:t>𝑒</m:t>
                                  </m:r>
                                  <m:acc>
                                    <m:accPr>
                                      <m:chr m:val="̃"/>
                                      <m:ctrlPr>
                                        <a:rPr lang="es-MX" sz="2000" i="1">
                                          <a:solidFill>
                                            <a:schemeClr val="tx2"/>
                                          </a:solidFill>
                                          <a:latin typeface="Cambria Math"/>
                                        </a:rPr>
                                      </m:ctrlPr>
                                    </m:accPr>
                                    <m:e>
                                      <m:r>
                                        <a:rPr lang="es-MX" sz="2000" i="1">
                                          <a:solidFill>
                                            <a:schemeClr val="tx2"/>
                                          </a:solidFill>
                                          <a:latin typeface="Cambria Math" panose="02040503050406030204" pitchFamily="18" charset="0"/>
                                        </a:rPr>
                                        <m:t>𝑥</m:t>
                                      </m:r>
                                    </m:e>
                                  </m:acc>
                                  <m:r>
                                    <a:rPr lang="es-MX" sz="2000" i="1">
                                      <a:solidFill>
                                        <a:schemeClr val="tx2"/>
                                      </a:solidFill>
                                      <a:latin typeface="Cambria Math" panose="02040503050406030204" pitchFamily="18" charset="0"/>
                                    </a:rPr>
                                    <m:t>𝑝</m:t>
                                  </m:r>
                                </m:e>
                                <m:sub>
                                  <m:r>
                                    <a:rPr lang="es-MX" sz="2000" i="1">
                                      <a:solidFill>
                                        <a:schemeClr val="tx2"/>
                                      </a:solidFill>
                                      <a:latin typeface="Cambria Math" panose="02040503050406030204" pitchFamily="18" charset="0"/>
                                    </a:rPr>
                                    <m:t>𝑡</m:t>
                                  </m:r>
                                </m:sub>
                              </m:sSub>
                            </m:e>
                          </m:d>
                          <m:r>
                            <a:rPr lang="es-MX" sz="2000" i="1">
                              <a:solidFill>
                                <a:schemeClr val="tx2"/>
                              </a:solidFill>
                              <a:latin typeface="Cambria Math"/>
                              <a:ea typeface="Cambria Math"/>
                            </a:rPr>
                            <m:t>+</m:t>
                          </m:r>
                          <m:r>
                            <a:rPr lang="es-MX" sz="2000" b="0" i="1" smtClean="0">
                              <a:solidFill>
                                <a:schemeClr val="tx2"/>
                              </a:solidFill>
                              <a:latin typeface="Cambria Math"/>
                            </a:rPr>
                            <m:t>0.14</m:t>
                          </m:r>
                          <m:d>
                            <m:dPr>
                              <m:ctrlPr>
                                <a:rPr lang="es-MX" sz="2000" i="1">
                                  <a:solidFill>
                                    <a:schemeClr val="tx2"/>
                                  </a:solidFill>
                                  <a:latin typeface="Cambria Math"/>
                                </a:rPr>
                              </m:ctrlPr>
                            </m:dPr>
                            <m:e>
                              <m:sSub>
                                <m:sSubPr>
                                  <m:ctrlPr>
                                    <a:rPr lang="en-US" sz="2000" i="1">
                                      <a:solidFill>
                                        <a:schemeClr val="tx2"/>
                                      </a:solidFill>
                                      <a:latin typeface="Cambria Math"/>
                                      <a:ea typeface="Cambria Math"/>
                                    </a:rPr>
                                  </m:ctrlPr>
                                </m:sSubPr>
                                <m:e>
                                  <m:acc>
                                    <m:accPr>
                                      <m:chr m:val="̂"/>
                                      <m:ctrlPr>
                                        <a:rPr lang="en-US" sz="2000" i="1">
                                          <a:solidFill>
                                            <a:schemeClr val="tx2"/>
                                          </a:solidFill>
                                          <a:latin typeface="Cambria Math"/>
                                          <a:ea typeface="Cambria Math"/>
                                        </a:rPr>
                                      </m:ctrlPr>
                                    </m:accPr>
                                    <m:e>
                                      <m:r>
                                        <a:rPr lang="es-MX" sz="2000" i="1">
                                          <a:solidFill>
                                            <a:schemeClr val="tx2"/>
                                          </a:solidFill>
                                          <a:latin typeface="Cambria Math" panose="02040503050406030204" pitchFamily="18" charset="0"/>
                                          <a:ea typeface="Cambria Math"/>
                                        </a:rPr>
                                        <m:t>𝑦</m:t>
                                      </m:r>
                                    </m:e>
                                  </m:acc>
                                </m:e>
                                <m:sub>
                                  <m:r>
                                    <a:rPr lang="en-US" sz="2000" i="1">
                                      <a:solidFill>
                                        <a:schemeClr val="tx2"/>
                                      </a:solidFill>
                                      <a:latin typeface="Cambria Math"/>
                                      <a:ea typeface="Cambria Math"/>
                                    </a:rPr>
                                    <m:t>𝑡</m:t>
                                  </m:r>
                                </m:sub>
                              </m:sSub>
                              <m:r>
                                <a:rPr lang="es-MX" sz="2000" i="1">
                                  <a:solidFill>
                                    <a:schemeClr val="tx2"/>
                                  </a:solidFill>
                                  <a:latin typeface="Cambria Math"/>
                                  <a:ea typeface="Cambria Math"/>
                                </a:rPr>
                                <m:t>−</m:t>
                              </m:r>
                              <m:sSubSup>
                                <m:sSubSupPr>
                                  <m:ctrlPr>
                                    <a:rPr lang="es-MX" sz="2000" i="1">
                                      <a:solidFill>
                                        <a:schemeClr val="tx2"/>
                                      </a:solidFill>
                                      <a:latin typeface="Cambria Math"/>
                                      <a:ea typeface="Cambria Math"/>
                                    </a:rPr>
                                  </m:ctrlPr>
                                </m:sSubSupPr>
                                <m:e>
                                  <m:acc>
                                    <m:accPr>
                                      <m:chr m:val="̂"/>
                                      <m:ctrlPr>
                                        <a:rPr lang="es-MX" sz="2000" i="1">
                                          <a:solidFill>
                                            <a:schemeClr val="tx2"/>
                                          </a:solidFill>
                                          <a:latin typeface="Cambria Math"/>
                                          <a:ea typeface="Cambria Math"/>
                                        </a:rPr>
                                      </m:ctrlPr>
                                    </m:accPr>
                                    <m:e>
                                      <m:r>
                                        <a:rPr lang="es-MX" sz="2000" i="1">
                                          <a:solidFill>
                                            <a:schemeClr val="tx2"/>
                                          </a:solidFill>
                                          <a:latin typeface="Cambria Math" panose="02040503050406030204" pitchFamily="18" charset="0"/>
                                          <a:ea typeface="Cambria Math"/>
                                        </a:rPr>
                                        <m:t>𝑦</m:t>
                                      </m:r>
                                    </m:e>
                                  </m:acc>
                                </m:e>
                                <m:sub>
                                  <m:r>
                                    <a:rPr lang="es-MX" sz="2000" i="1">
                                      <a:solidFill>
                                        <a:schemeClr val="tx2"/>
                                      </a:solidFill>
                                      <a:latin typeface="Cambria Math"/>
                                      <a:ea typeface="Cambria Math"/>
                                    </a:rPr>
                                    <m:t>𝑡</m:t>
                                  </m:r>
                                </m:sub>
                                <m:sup>
                                  <m:r>
                                    <a:rPr lang="es-MX" sz="2000" i="1">
                                      <a:solidFill>
                                        <a:schemeClr val="tx2"/>
                                      </a:solidFill>
                                      <a:latin typeface="Cambria Math"/>
                                      <a:ea typeface="Cambria Math"/>
                                    </a:rPr>
                                    <m:t>∗</m:t>
                                  </m:r>
                                </m:sup>
                              </m:sSubSup>
                            </m:e>
                          </m:d>
                        </m:e>
                      </m:d>
                    </m:oMath>
                  </m:oMathPara>
                </a14:m>
                <a:endParaRPr lang="en-US" sz="2000" dirty="0">
                  <a:solidFill>
                    <a:schemeClr val="tx2"/>
                  </a:solidFill>
                </a:endParaRPr>
              </a:p>
              <a:p>
                <a:pPr lvl="1"/>
                <a:r>
                  <a:rPr lang="en-US" dirty="0">
                    <a:solidFill>
                      <a:schemeClr val="tx2"/>
                    </a:solidFill>
                  </a:rPr>
                  <a:t>Active</a:t>
                </a:r>
                <a:endParaRPr lang="es-MX" sz="2000" dirty="0">
                  <a:solidFill>
                    <a:schemeClr val="tx2"/>
                  </a:solidFill>
                </a:endParaRPr>
              </a:p>
              <a:p>
                <a:pPr marL="457200" lvl="1" indent="0">
                  <a:buNone/>
                </a:pPr>
                <a14:m>
                  <m:oMathPara xmlns:m="http://schemas.openxmlformats.org/officeDocument/2006/math">
                    <m:oMathParaPr>
                      <m:jc m:val="centerGroup"/>
                    </m:oMathParaPr>
                    <m:oMath xmlns:m="http://schemas.openxmlformats.org/officeDocument/2006/math">
                      <m:sSubSup>
                        <m:sSubSupPr>
                          <m:ctrlPr>
                            <a:rPr lang="en-US" sz="2000" i="1">
                              <a:solidFill>
                                <a:schemeClr val="tx2"/>
                              </a:solidFill>
                              <a:latin typeface="Cambria Math"/>
                            </a:rPr>
                          </m:ctrlPr>
                        </m:sSubSupPr>
                        <m:e>
                          <m:acc>
                            <m:accPr>
                              <m:chr m:val="̃"/>
                              <m:ctrlPr>
                                <a:rPr lang="en-US" sz="2000" i="1">
                                  <a:solidFill>
                                    <a:schemeClr val="tx2"/>
                                  </a:solidFill>
                                  <a:latin typeface="Cambria Math"/>
                                </a:rPr>
                              </m:ctrlPr>
                            </m:accPr>
                            <m:e>
                              <m:r>
                                <a:rPr lang="en-US" sz="2000" i="1">
                                  <a:solidFill>
                                    <a:schemeClr val="tx2"/>
                                  </a:solidFill>
                                  <a:latin typeface="Cambria Math" panose="02040503050406030204" pitchFamily="18" charset="0"/>
                                  <a:ea typeface="Cambria Math" panose="02040503050406030204" pitchFamily="18" charset="0"/>
                                </a:rPr>
                                <m:t>𝜏</m:t>
                              </m:r>
                            </m:e>
                          </m:acc>
                        </m:e>
                        <m:sub>
                          <m:r>
                            <a:rPr lang="es-MX" sz="2000" i="1">
                              <a:solidFill>
                                <a:schemeClr val="tx2"/>
                              </a:solidFill>
                              <a:latin typeface="Cambria Math" panose="02040503050406030204" pitchFamily="18" charset="0"/>
                            </a:rPr>
                            <m:t>𝑡</m:t>
                          </m:r>
                        </m:sub>
                        <m:sup>
                          <m:r>
                            <a:rPr lang="es-MX" sz="2000" i="1">
                              <a:solidFill>
                                <a:schemeClr val="tx2"/>
                              </a:solidFill>
                              <a:latin typeface="Cambria Math" panose="02040503050406030204" pitchFamily="18" charset="0"/>
                            </a:rPr>
                            <m:t>𝑡𝑎𝑥</m:t>
                          </m:r>
                        </m:sup>
                      </m:sSubSup>
                      <m:r>
                        <a:rPr lang="en-US" sz="2000" i="1">
                          <a:solidFill>
                            <a:schemeClr val="tx2"/>
                          </a:solidFill>
                          <a:latin typeface="Cambria Math"/>
                        </a:rPr>
                        <m:t>=</m:t>
                      </m:r>
                      <m:r>
                        <a:rPr lang="es-MX" sz="2000" i="1">
                          <a:solidFill>
                            <a:schemeClr val="tx2"/>
                          </a:solidFill>
                          <a:latin typeface="Cambria Math"/>
                        </a:rPr>
                        <m:t>0.</m:t>
                      </m:r>
                      <m:r>
                        <a:rPr lang="es-MX" sz="2000" b="0" i="1" smtClean="0">
                          <a:solidFill>
                            <a:schemeClr val="tx2"/>
                          </a:solidFill>
                          <a:latin typeface="Cambria Math"/>
                        </a:rPr>
                        <m:t>88</m:t>
                      </m:r>
                      <m:sSubSup>
                        <m:sSubSupPr>
                          <m:ctrlPr>
                            <a:rPr lang="en-US" sz="2000" i="1">
                              <a:solidFill>
                                <a:schemeClr val="tx2"/>
                              </a:solidFill>
                              <a:latin typeface="Cambria Math"/>
                            </a:rPr>
                          </m:ctrlPr>
                        </m:sSubSupPr>
                        <m:e>
                          <m:acc>
                            <m:accPr>
                              <m:chr m:val="̃"/>
                              <m:ctrlPr>
                                <a:rPr lang="en-US" sz="2000" i="1">
                                  <a:solidFill>
                                    <a:schemeClr val="tx2"/>
                                  </a:solidFill>
                                  <a:latin typeface="Cambria Math"/>
                                </a:rPr>
                              </m:ctrlPr>
                            </m:accPr>
                            <m:e>
                              <m:r>
                                <a:rPr lang="en-US" sz="2000" i="1">
                                  <a:solidFill>
                                    <a:schemeClr val="tx2"/>
                                  </a:solidFill>
                                  <a:latin typeface="Cambria Math" panose="02040503050406030204" pitchFamily="18" charset="0"/>
                                  <a:ea typeface="Cambria Math" panose="02040503050406030204" pitchFamily="18" charset="0"/>
                                </a:rPr>
                                <m:t>𝜏</m:t>
                              </m:r>
                            </m:e>
                          </m:acc>
                        </m:e>
                        <m:sub>
                          <m:r>
                            <a:rPr lang="es-MX" sz="2000" i="1">
                              <a:solidFill>
                                <a:schemeClr val="tx2"/>
                              </a:solidFill>
                              <a:latin typeface="Cambria Math" panose="02040503050406030204" pitchFamily="18" charset="0"/>
                            </a:rPr>
                            <m:t>𝑡</m:t>
                          </m:r>
                          <m:r>
                            <a:rPr lang="es-MX" sz="2000" i="1">
                              <a:solidFill>
                                <a:schemeClr val="tx2"/>
                              </a:solidFill>
                              <a:latin typeface="Cambria Math" panose="02040503050406030204" pitchFamily="18" charset="0"/>
                            </a:rPr>
                            <m:t>−1</m:t>
                          </m:r>
                        </m:sub>
                        <m:sup>
                          <m:r>
                            <a:rPr lang="es-MX" sz="2000" i="1">
                              <a:solidFill>
                                <a:schemeClr val="tx2"/>
                              </a:solidFill>
                              <a:latin typeface="Cambria Math" panose="02040503050406030204" pitchFamily="18" charset="0"/>
                            </a:rPr>
                            <m:t>𝑡𝑎𝑥</m:t>
                          </m:r>
                        </m:sup>
                      </m:sSubSup>
                      <m:r>
                        <a:rPr lang="es-MX" sz="2000" i="1">
                          <a:solidFill>
                            <a:schemeClr val="tx2"/>
                          </a:solidFill>
                          <a:latin typeface="Cambria Math"/>
                        </a:rPr>
                        <m:t>+</m:t>
                      </m:r>
                      <m:d>
                        <m:dPr>
                          <m:ctrlPr>
                            <a:rPr lang="es-MX" sz="2000" i="1">
                              <a:solidFill>
                                <a:schemeClr val="tx2"/>
                              </a:solidFill>
                              <a:latin typeface="Cambria Math"/>
                            </a:rPr>
                          </m:ctrlPr>
                        </m:dPr>
                        <m:e>
                          <m:r>
                            <a:rPr lang="es-MX" sz="2000" i="1">
                              <a:solidFill>
                                <a:schemeClr val="tx2"/>
                              </a:solidFill>
                              <a:latin typeface="Cambria Math"/>
                            </a:rPr>
                            <m:t>1−0.</m:t>
                          </m:r>
                          <m:r>
                            <a:rPr lang="es-MX" sz="2000" b="0" i="1" smtClean="0">
                              <a:solidFill>
                                <a:schemeClr val="tx2"/>
                              </a:solidFill>
                              <a:latin typeface="Cambria Math"/>
                            </a:rPr>
                            <m:t>88</m:t>
                          </m:r>
                        </m:e>
                      </m:d>
                      <m:d>
                        <m:dPr>
                          <m:begChr m:val="["/>
                          <m:endChr m:val="]"/>
                          <m:ctrlPr>
                            <a:rPr lang="es-MX" sz="2000" i="1">
                              <a:solidFill>
                                <a:schemeClr val="tx2"/>
                              </a:solidFill>
                              <a:latin typeface="Cambria Math"/>
                            </a:rPr>
                          </m:ctrlPr>
                        </m:dPr>
                        <m:e>
                          <m:r>
                            <a:rPr lang="es-MX" sz="2000" i="1">
                              <a:solidFill>
                                <a:schemeClr val="tx2"/>
                              </a:solidFill>
                              <a:latin typeface="Cambria Math"/>
                            </a:rPr>
                            <m:t>0.0</m:t>
                          </m:r>
                          <m:r>
                            <a:rPr lang="es-MX" sz="2000" b="0" i="1" smtClean="0">
                              <a:solidFill>
                                <a:schemeClr val="tx2"/>
                              </a:solidFill>
                              <a:latin typeface="Cambria Math"/>
                            </a:rPr>
                            <m:t>04</m:t>
                          </m:r>
                          <m:sSub>
                            <m:sSubPr>
                              <m:ctrlPr>
                                <a:rPr lang="es-MX" sz="2000" i="1">
                                  <a:solidFill>
                                    <a:srgbClr val="003366"/>
                                  </a:solidFill>
                                  <a:latin typeface="Cambria Math"/>
                                </a:rPr>
                              </m:ctrlPr>
                            </m:sSubPr>
                            <m:e>
                              <m:acc>
                                <m:accPr>
                                  <m:chr m:val="̃"/>
                                  <m:ctrlPr>
                                    <a:rPr lang="es-MX" sz="2000" i="1">
                                      <a:solidFill>
                                        <a:srgbClr val="003366"/>
                                      </a:solidFill>
                                      <a:latin typeface="Cambria Math"/>
                                    </a:rPr>
                                  </m:ctrlPr>
                                </m:accPr>
                                <m:e>
                                  <m:r>
                                    <a:rPr lang="es-MX" sz="2000" i="1">
                                      <a:solidFill>
                                        <a:srgbClr val="003366"/>
                                      </a:solidFill>
                                      <a:latin typeface="Cambria Math" panose="02040503050406030204" pitchFamily="18" charset="0"/>
                                    </a:rPr>
                                    <m:t>𝑏</m:t>
                                  </m:r>
                                </m:e>
                              </m:acc>
                            </m:e>
                            <m:sub>
                              <m:r>
                                <a:rPr lang="es-MX" sz="2000" i="1">
                                  <a:solidFill>
                                    <a:srgbClr val="003366"/>
                                  </a:solidFill>
                                  <a:latin typeface="Cambria Math"/>
                                </a:rPr>
                                <m:t>𝑡</m:t>
                              </m:r>
                              <m:r>
                                <a:rPr lang="es-MX" sz="2000" i="1">
                                  <a:solidFill>
                                    <a:srgbClr val="003366"/>
                                  </a:solidFill>
                                  <a:latin typeface="Cambria Math"/>
                                </a:rPr>
                                <m:t>−1</m:t>
                              </m:r>
                            </m:sub>
                          </m:sSub>
                          <m:r>
                            <a:rPr lang="es-MX" sz="2000" i="1">
                              <a:solidFill>
                                <a:srgbClr val="003366"/>
                              </a:solidFill>
                              <a:latin typeface="Cambria Math"/>
                            </a:rPr>
                            <m:t>−0.07</m:t>
                          </m:r>
                          <m:d>
                            <m:dPr>
                              <m:ctrlPr>
                                <a:rPr lang="es-MX" sz="2000" i="1">
                                  <a:solidFill>
                                    <a:schemeClr val="tx2"/>
                                  </a:solidFill>
                                  <a:latin typeface="Cambria Math"/>
                                  <a:ea typeface="Cambria Math"/>
                                </a:rPr>
                              </m:ctrlPr>
                            </m:dPr>
                            <m:e>
                              <m:sSub>
                                <m:sSubPr>
                                  <m:ctrlPr>
                                    <a:rPr lang="es-MX" sz="2000" i="1">
                                      <a:solidFill>
                                        <a:schemeClr val="tx2"/>
                                      </a:solidFill>
                                      <a:latin typeface="Cambria Math"/>
                                    </a:rPr>
                                  </m:ctrlPr>
                                </m:sSubPr>
                                <m:e>
                                  <m:r>
                                    <a:rPr lang="es-MX" sz="2000" i="1">
                                      <a:solidFill>
                                        <a:schemeClr val="tx2"/>
                                      </a:solidFill>
                                      <a:latin typeface="Cambria Math" panose="02040503050406030204" pitchFamily="18" charset="0"/>
                                    </a:rPr>
                                    <m:t>𝑒</m:t>
                                  </m:r>
                                  <m:acc>
                                    <m:accPr>
                                      <m:chr m:val="̃"/>
                                      <m:ctrlPr>
                                        <a:rPr lang="es-MX" sz="2000" i="1">
                                          <a:solidFill>
                                            <a:schemeClr val="tx2"/>
                                          </a:solidFill>
                                          <a:latin typeface="Cambria Math"/>
                                        </a:rPr>
                                      </m:ctrlPr>
                                    </m:accPr>
                                    <m:e>
                                      <m:r>
                                        <a:rPr lang="es-MX" sz="2000" i="1">
                                          <a:solidFill>
                                            <a:schemeClr val="tx2"/>
                                          </a:solidFill>
                                          <a:latin typeface="Cambria Math" panose="02040503050406030204" pitchFamily="18" charset="0"/>
                                        </a:rPr>
                                        <m:t>𝑥</m:t>
                                      </m:r>
                                    </m:e>
                                  </m:acc>
                                  <m:r>
                                    <a:rPr lang="es-MX" sz="2000" i="1">
                                      <a:solidFill>
                                        <a:schemeClr val="tx2"/>
                                      </a:solidFill>
                                      <a:latin typeface="Cambria Math" panose="02040503050406030204" pitchFamily="18" charset="0"/>
                                    </a:rPr>
                                    <m:t>𝑝</m:t>
                                  </m:r>
                                </m:e>
                                <m:sub>
                                  <m:r>
                                    <a:rPr lang="es-MX" sz="2000" i="1">
                                      <a:solidFill>
                                        <a:schemeClr val="tx2"/>
                                      </a:solidFill>
                                      <a:latin typeface="Cambria Math" panose="02040503050406030204" pitchFamily="18" charset="0"/>
                                    </a:rPr>
                                    <m:t>𝑡</m:t>
                                  </m:r>
                                </m:sub>
                              </m:sSub>
                            </m:e>
                          </m:d>
                          <m:r>
                            <a:rPr lang="es-MX" sz="2000" i="1">
                              <a:solidFill>
                                <a:schemeClr val="tx2"/>
                              </a:solidFill>
                              <a:latin typeface="Cambria Math"/>
                              <a:ea typeface="Cambria Math"/>
                            </a:rPr>
                            <m:t>+</m:t>
                          </m:r>
                          <m:r>
                            <a:rPr lang="es-MX" sz="2000" i="1">
                              <a:solidFill>
                                <a:schemeClr val="tx2"/>
                              </a:solidFill>
                              <a:latin typeface="Cambria Math"/>
                            </a:rPr>
                            <m:t>0.14</m:t>
                          </m:r>
                          <m:d>
                            <m:dPr>
                              <m:ctrlPr>
                                <a:rPr lang="es-MX" sz="2000" i="1">
                                  <a:solidFill>
                                    <a:schemeClr val="tx2"/>
                                  </a:solidFill>
                                  <a:latin typeface="Cambria Math"/>
                                </a:rPr>
                              </m:ctrlPr>
                            </m:dPr>
                            <m:e>
                              <m:sSub>
                                <m:sSubPr>
                                  <m:ctrlPr>
                                    <a:rPr lang="en-US" sz="2000" i="1">
                                      <a:solidFill>
                                        <a:schemeClr val="tx2"/>
                                      </a:solidFill>
                                      <a:latin typeface="Cambria Math"/>
                                      <a:ea typeface="Cambria Math"/>
                                    </a:rPr>
                                  </m:ctrlPr>
                                </m:sSubPr>
                                <m:e>
                                  <m:acc>
                                    <m:accPr>
                                      <m:chr m:val="̂"/>
                                      <m:ctrlPr>
                                        <a:rPr lang="en-US" sz="2000" i="1">
                                          <a:solidFill>
                                            <a:schemeClr val="tx2"/>
                                          </a:solidFill>
                                          <a:latin typeface="Cambria Math"/>
                                          <a:ea typeface="Cambria Math"/>
                                        </a:rPr>
                                      </m:ctrlPr>
                                    </m:accPr>
                                    <m:e>
                                      <m:r>
                                        <a:rPr lang="es-MX" sz="2000" i="1">
                                          <a:solidFill>
                                            <a:schemeClr val="tx2"/>
                                          </a:solidFill>
                                          <a:latin typeface="Cambria Math" panose="02040503050406030204" pitchFamily="18" charset="0"/>
                                          <a:ea typeface="Cambria Math"/>
                                        </a:rPr>
                                        <m:t>𝑦</m:t>
                                      </m:r>
                                    </m:e>
                                  </m:acc>
                                </m:e>
                                <m:sub>
                                  <m:r>
                                    <a:rPr lang="en-US" sz="2000" i="1">
                                      <a:solidFill>
                                        <a:schemeClr val="tx2"/>
                                      </a:solidFill>
                                      <a:latin typeface="Cambria Math"/>
                                      <a:ea typeface="Cambria Math"/>
                                    </a:rPr>
                                    <m:t>𝑡</m:t>
                                  </m:r>
                                </m:sub>
                              </m:sSub>
                              <m:r>
                                <a:rPr lang="es-MX" sz="2000" i="1">
                                  <a:solidFill>
                                    <a:schemeClr val="tx2"/>
                                  </a:solidFill>
                                  <a:latin typeface="Cambria Math"/>
                                  <a:ea typeface="Cambria Math"/>
                                </a:rPr>
                                <m:t>−</m:t>
                              </m:r>
                              <m:sSubSup>
                                <m:sSubSupPr>
                                  <m:ctrlPr>
                                    <a:rPr lang="es-MX" sz="2000" i="1">
                                      <a:solidFill>
                                        <a:schemeClr val="tx2"/>
                                      </a:solidFill>
                                      <a:latin typeface="Cambria Math"/>
                                      <a:ea typeface="Cambria Math"/>
                                    </a:rPr>
                                  </m:ctrlPr>
                                </m:sSubSupPr>
                                <m:e>
                                  <m:acc>
                                    <m:accPr>
                                      <m:chr m:val="̂"/>
                                      <m:ctrlPr>
                                        <a:rPr lang="es-MX" sz="2000" i="1">
                                          <a:solidFill>
                                            <a:schemeClr val="tx2"/>
                                          </a:solidFill>
                                          <a:latin typeface="Cambria Math"/>
                                          <a:ea typeface="Cambria Math"/>
                                        </a:rPr>
                                      </m:ctrlPr>
                                    </m:accPr>
                                    <m:e>
                                      <m:r>
                                        <a:rPr lang="es-MX" sz="2000" i="1">
                                          <a:solidFill>
                                            <a:schemeClr val="tx2"/>
                                          </a:solidFill>
                                          <a:latin typeface="Cambria Math" panose="02040503050406030204" pitchFamily="18" charset="0"/>
                                          <a:ea typeface="Cambria Math"/>
                                        </a:rPr>
                                        <m:t>𝑦</m:t>
                                      </m:r>
                                    </m:e>
                                  </m:acc>
                                </m:e>
                                <m:sub>
                                  <m:r>
                                    <a:rPr lang="es-MX" sz="2000" i="1">
                                      <a:solidFill>
                                        <a:schemeClr val="tx2"/>
                                      </a:solidFill>
                                      <a:latin typeface="Cambria Math"/>
                                      <a:ea typeface="Cambria Math"/>
                                    </a:rPr>
                                    <m:t>𝑡</m:t>
                                  </m:r>
                                </m:sub>
                                <m:sup>
                                  <m:r>
                                    <a:rPr lang="es-MX" sz="2000" i="1">
                                      <a:solidFill>
                                        <a:schemeClr val="tx2"/>
                                      </a:solidFill>
                                      <a:latin typeface="Cambria Math"/>
                                      <a:ea typeface="Cambria Math"/>
                                    </a:rPr>
                                    <m:t>∗</m:t>
                                  </m:r>
                                </m:sup>
                              </m:sSubSup>
                            </m:e>
                          </m:d>
                        </m:e>
                      </m:d>
                    </m:oMath>
                  </m:oMathPara>
                </a14:m>
                <a:endParaRPr lang="es-MX" sz="2000" dirty="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251520" y="1357298"/>
                <a:ext cx="8712968" cy="4768865"/>
              </a:xfrm>
              <a:blipFill rotWithShape="1">
                <a:blip r:embed="rId2"/>
                <a:stretch>
                  <a:fillRect l="-1189" t="-1279"/>
                </a:stretch>
              </a:blipFill>
            </p:spPr>
            <p:txBody>
              <a:bodyPr/>
              <a:lstStyle/>
              <a:p>
                <a:r>
                  <a:rPr lang="es-MX">
                    <a:noFill/>
                  </a:rPr>
                  <a:t> </a:t>
                </a:r>
              </a:p>
            </p:txBody>
          </p:sp>
        </mc:Fallback>
      </mc:AlternateContent>
    </p:spTree>
    <p:extLst>
      <p:ext uri="{BB962C8B-B14F-4D97-AF65-F5344CB8AC3E}">
        <p14:creationId xmlns:p14="http://schemas.microsoft.com/office/powerpoint/2010/main" val="25406168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3.1 Parameter estimates (cont.)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1088335"/>
            <a:ext cx="3473550" cy="5653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3372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3.1 Parameter estimates (cont.)</a:t>
            </a: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238" y="1485900"/>
            <a:ext cx="6105525"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0474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3.2 Regime probabilities</a:t>
            </a:r>
            <a:endParaRPr lang="en-US" sz="1800" dirty="0"/>
          </a:p>
        </p:txBody>
      </p:sp>
      <p:pic>
        <p:nvPicPr>
          <p:cNvPr id="6" name="Imagen 5"/>
          <p:cNvPicPr>
            <a:picLocks/>
          </p:cNvPicPr>
          <p:nvPr/>
        </p:nvPicPr>
        <p:blipFill>
          <a:blip r:embed="rId2">
            <a:extLst>
              <a:ext uri="{28A0092B-C50C-407E-A947-70E740481C1C}">
                <a14:useLocalDpi xmlns:a14="http://schemas.microsoft.com/office/drawing/2010/main" val="0"/>
              </a:ext>
            </a:extLst>
          </a:blip>
          <a:stretch>
            <a:fillRect/>
          </a:stretch>
        </p:blipFill>
        <p:spPr>
          <a:xfrm>
            <a:off x="21061" y="1124744"/>
            <a:ext cx="9000000" cy="5040000"/>
          </a:xfrm>
          <a:prstGeom prst="rect">
            <a:avLst/>
          </a:prstGeom>
        </p:spPr>
      </p:pic>
    </p:spTree>
    <p:extLst>
      <p:ext uri="{BB962C8B-B14F-4D97-AF65-F5344CB8AC3E}">
        <p14:creationId xmlns:p14="http://schemas.microsoft.com/office/powerpoint/2010/main" val="22163895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3.2 Mexico: historical accounts</a:t>
            </a:r>
            <a:endParaRPr lang="en-US" dirty="0"/>
          </a:p>
        </p:txBody>
      </p:sp>
      <p:sp>
        <p:nvSpPr>
          <p:cNvPr id="3" name="2 Marcador de contenido"/>
          <p:cNvSpPr>
            <a:spLocks noGrp="1"/>
          </p:cNvSpPr>
          <p:nvPr>
            <p:ph idx="1"/>
          </p:nvPr>
        </p:nvSpPr>
        <p:spPr>
          <a:xfrm>
            <a:off x="107504" y="1357298"/>
            <a:ext cx="8928992" cy="5096038"/>
          </a:xfrm>
        </p:spPr>
        <p:txBody>
          <a:bodyPr>
            <a:normAutofit fontScale="55000" lnSpcReduction="20000"/>
          </a:bodyPr>
          <a:lstStyle/>
          <a:p>
            <a:pPr marL="0" indent="0" algn="just">
              <a:buNone/>
            </a:pPr>
            <a:r>
              <a:rPr lang="da-DK" sz="2700" dirty="0" smtClean="0">
                <a:solidFill>
                  <a:schemeClr val="tx2"/>
                </a:solidFill>
              </a:rPr>
              <a:t>1. </a:t>
            </a:r>
            <a:r>
              <a:rPr lang="da-DK" sz="2700" b="1" dirty="0" smtClean="0">
                <a:solidFill>
                  <a:schemeClr val="tx2"/>
                </a:solidFill>
              </a:rPr>
              <a:t>1981Q1 </a:t>
            </a:r>
            <a:r>
              <a:rPr lang="en-US" sz="2700" dirty="0">
                <a:solidFill>
                  <a:schemeClr val="tx2"/>
                </a:solidFill>
              </a:rPr>
              <a:t>–</a:t>
            </a:r>
            <a:r>
              <a:rPr lang="da-DK" sz="2700" b="1" dirty="0" smtClean="0">
                <a:solidFill>
                  <a:schemeClr val="tx2"/>
                </a:solidFill>
              </a:rPr>
              <a:t> 1988Q3.  PM and AF</a:t>
            </a:r>
            <a:r>
              <a:rPr lang="da-DK" sz="2700" dirty="0" smtClean="0">
                <a:solidFill>
                  <a:schemeClr val="tx2"/>
                </a:solidFill>
              </a:rPr>
              <a:t>.</a:t>
            </a:r>
          </a:p>
          <a:p>
            <a:pPr marL="0" indent="0" algn="just">
              <a:buNone/>
            </a:pPr>
            <a:r>
              <a:rPr lang="en-US" sz="2700" dirty="0">
                <a:solidFill>
                  <a:schemeClr val="tx2"/>
                </a:solidFill>
              </a:rPr>
              <a:t>P</a:t>
            </a:r>
            <a:r>
              <a:rPr lang="en-US" sz="2700" dirty="0" smtClean="0">
                <a:solidFill>
                  <a:schemeClr val="tx2"/>
                </a:solidFill>
              </a:rPr>
              <a:t>eriod </a:t>
            </a:r>
            <a:r>
              <a:rPr lang="en-US" sz="2700" dirty="0">
                <a:solidFill>
                  <a:schemeClr val="tx2"/>
                </a:solidFill>
              </a:rPr>
              <a:t>of economic instability characterized by high </a:t>
            </a:r>
            <a:r>
              <a:rPr lang="en-US" sz="2700" dirty="0" smtClean="0">
                <a:solidFill>
                  <a:schemeClr val="tx2"/>
                </a:solidFill>
              </a:rPr>
              <a:t>inflation, negative ex-post real interest rates and growing public debt. Bank nationalization and debt moratorium in 1982 and disastrous earthquake in 1985.</a:t>
            </a:r>
          </a:p>
          <a:p>
            <a:pPr marL="0" indent="0" algn="just">
              <a:buNone/>
            </a:pPr>
            <a:r>
              <a:rPr lang="en-US" sz="2700" b="1" dirty="0" smtClean="0">
                <a:solidFill>
                  <a:schemeClr val="tx2"/>
                </a:solidFill>
              </a:rPr>
              <a:t>Monetary policy</a:t>
            </a:r>
            <a:r>
              <a:rPr lang="en-US" sz="2700" dirty="0" smtClean="0">
                <a:solidFill>
                  <a:schemeClr val="tx2"/>
                </a:solidFill>
              </a:rPr>
              <a:t>: lack of central bank autonomy, high public deficits financed in part with money emission, fixed exchange rate regime, reserve requirements as the main instrument of monetary policy and weak interest rate response to inflation.</a:t>
            </a:r>
          </a:p>
          <a:p>
            <a:pPr marL="0" indent="0" algn="just">
              <a:buNone/>
            </a:pPr>
            <a:r>
              <a:rPr lang="en-US" sz="2700" b="1" dirty="0" smtClean="0">
                <a:solidFill>
                  <a:schemeClr val="tx2"/>
                </a:solidFill>
              </a:rPr>
              <a:t>Fiscal policy</a:t>
            </a:r>
            <a:r>
              <a:rPr lang="en-US" sz="2700" dirty="0" smtClean="0">
                <a:solidFill>
                  <a:schemeClr val="tx2"/>
                </a:solidFill>
              </a:rPr>
              <a:t>: despite efforts to make expenditure adjustment through </a:t>
            </a:r>
            <a:r>
              <a:rPr lang="es-MX" sz="2700" dirty="0" smtClean="0">
                <a:solidFill>
                  <a:schemeClr val="tx2"/>
                </a:solidFill>
              </a:rPr>
              <a:t>Programa Inmediato de Reordenamiento Económico</a:t>
            </a:r>
            <a:r>
              <a:rPr lang="en-US" sz="2700" dirty="0" smtClean="0">
                <a:solidFill>
                  <a:schemeClr val="tx2"/>
                </a:solidFill>
              </a:rPr>
              <a:t>, there were high deficits, elevated interest rate payments due to large and foreign denominated debt, exchange rate devaluations and low economic growth.</a:t>
            </a:r>
          </a:p>
          <a:p>
            <a:pPr marL="0" indent="0" algn="just">
              <a:buNone/>
            </a:pPr>
            <a:endParaRPr lang="en-US" sz="2700" dirty="0">
              <a:solidFill>
                <a:schemeClr val="tx2"/>
              </a:solidFill>
            </a:endParaRPr>
          </a:p>
          <a:p>
            <a:pPr marL="0" indent="0" algn="just">
              <a:buNone/>
            </a:pPr>
            <a:r>
              <a:rPr lang="en-US" sz="2700" dirty="0" smtClean="0">
                <a:solidFill>
                  <a:schemeClr val="tx2"/>
                </a:solidFill>
              </a:rPr>
              <a:t>2. </a:t>
            </a:r>
            <a:r>
              <a:rPr lang="da-DK" sz="2700" b="1" dirty="0" smtClean="0">
                <a:solidFill>
                  <a:schemeClr val="tx2"/>
                </a:solidFill>
              </a:rPr>
              <a:t>1989Q1 </a:t>
            </a:r>
            <a:r>
              <a:rPr lang="en-US" sz="2700" dirty="0">
                <a:solidFill>
                  <a:schemeClr val="tx2"/>
                </a:solidFill>
              </a:rPr>
              <a:t>–</a:t>
            </a:r>
            <a:r>
              <a:rPr lang="da-DK" sz="2700" b="1" dirty="0" smtClean="0">
                <a:solidFill>
                  <a:schemeClr val="tx2"/>
                </a:solidFill>
              </a:rPr>
              <a:t> 1995Q3.  AM </a:t>
            </a:r>
            <a:r>
              <a:rPr lang="da-DK" sz="2700" b="1" dirty="0">
                <a:solidFill>
                  <a:schemeClr val="tx2"/>
                </a:solidFill>
              </a:rPr>
              <a:t>and </a:t>
            </a:r>
            <a:r>
              <a:rPr lang="da-DK" sz="2700" b="1" dirty="0" smtClean="0">
                <a:solidFill>
                  <a:schemeClr val="tx2"/>
                </a:solidFill>
              </a:rPr>
              <a:t>PF</a:t>
            </a:r>
            <a:r>
              <a:rPr lang="da-DK" sz="2700" dirty="0">
                <a:solidFill>
                  <a:schemeClr val="tx2"/>
                </a:solidFill>
              </a:rPr>
              <a:t>.</a:t>
            </a:r>
          </a:p>
          <a:p>
            <a:pPr marL="0" indent="0" algn="just">
              <a:buNone/>
            </a:pPr>
            <a:r>
              <a:rPr lang="en-US" sz="2700" dirty="0" err="1" smtClean="0">
                <a:solidFill>
                  <a:schemeClr val="tx2"/>
                </a:solidFill>
              </a:rPr>
              <a:t>Pacto</a:t>
            </a:r>
            <a:r>
              <a:rPr lang="en-US" sz="2700" dirty="0" smtClean="0">
                <a:solidFill>
                  <a:schemeClr val="tx2"/>
                </a:solidFill>
              </a:rPr>
              <a:t> de </a:t>
            </a:r>
            <a:r>
              <a:rPr lang="en-US" sz="2700" dirty="0" err="1" smtClean="0">
                <a:solidFill>
                  <a:schemeClr val="tx2"/>
                </a:solidFill>
              </a:rPr>
              <a:t>Solidaridad</a:t>
            </a:r>
            <a:r>
              <a:rPr lang="en-US" sz="2700" dirty="0" smtClean="0">
                <a:solidFill>
                  <a:schemeClr val="tx2"/>
                </a:solidFill>
              </a:rPr>
              <a:t> and </a:t>
            </a:r>
            <a:r>
              <a:rPr lang="en-US" sz="2700" dirty="0" err="1" smtClean="0">
                <a:solidFill>
                  <a:schemeClr val="tx2"/>
                </a:solidFill>
              </a:rPr>
              <a:t>Estabilidad</a:t>
            </a:r>
            <a:r>
              <a:rPr lang="en-US" sz="2700" dirty="0" smtClean="0">
                <a:solidFill>
                  <a:schemeClr val="tx2"/>
                </a:solidFill>
              </a:rPr>
              <a:t> </a:t>
            </a:r>
            <a:r>
              <a:rPr lang="en-US" sz="2700" dirty="0" err="1" smtClean="0">
                <a:solidFill>
                  <a:schemeClr val="tx2"/>
                </a:solidFill>
              </a:rPr>
              <a:t>Económica</a:t>
            </a:r>
            <a:r>
              <a:rPr lang="en-US" sz="2700" dirty="0" smtClean="0">
                <a:solidFill>
                  <a:schemeClr val="tx2"/>
                </a:solidFill>
              </a:rPr>
              <a:t> efforts started taking effect, the process of structural reform deepened, inflation diminished and debt contracted. </a:t>
            </a:r>
            <a:r>
              <a:rPr lang="en-US" sz="2700" dirty="0">
                <a:solidFill>
                  <a:schemeClr val="tx2"/>
                </a:solidFill>
              </a:rPr>
              <a:t>Negotiation of NAFTA, financial liberalization, bank privatization and deeper sale process of public enterprises were among the most important reforms and generated a </a:t>
            </a:r>
            <a:r>
              <a:rPr lang="en-US" sz="2700" dirty="0" smtClean="0">
                <a:solidFill>
                  <a:schemeClr val="tx2"/>
                </a:solidFill>
              </a:rPr>
              <a:t>desire to invest in the Mexican </a:t>
            </a:r>
            <a:r>
              <a:rPr lang="en-US" sz="2700" dirty="0">
                <a:solidFill>
                  <a:schemeClr val="tx2"/>
                </a:solidFill>
              </a:rPr>
              <a:t>economy which led to capital inflows mostly of </a:t>
            </a:r>
            <a:r>
              <a:rPr lang="en-US" sz="2700" dirty="0" smtClean="0">
                <a:solidFill>
                  <a:schemeClr val="tx2"/>
                </a:solidFill>
              </a:rPr>
              <a:t>short-term.</a:t>
            </a:r>
          </a:p>
          <a:p>
            <a:pPr marL="0" indent="0" algn="just">
              <a:buNone/>
            </a:pPr>
            <a:r>
              <a:rPr lang="en-US" sz="2700" b="1" dirty="0" smtClean="0">
                <a:solidFill>
                  <a:schemeClr val="tx2"/>
                </a:solidFill>
              </a:rPr>
              <a:t>Monetary policy</a:t>
            </a:r>
            <a:r>
              <a:rPr lang="en-US" sz="2700" dirty="0" smtClean="0">
                <a:solidFill>
                  <a:schemeClr val="tx2"/>
                </a:solidFill>
              </a:rPr>
              <a:t>: in 1991 exchange rate policy changed from a fixed exchange rate to a band system with a floor and a ceiling both adjustable over time. By 1994, the </a:t>
            </a:r>
            <a:r>
              <a:rPr lang="en-US" sz="2700" dirty="0">
                <a:solidFill>
                  <a:schemeClr val="tx2"/>
                </a:solidFill>
              </a:rPr>
              <a:t>Constitution was reformed to grant legal autonomy to the Central Bank and it established that its main objective is to procure the stability of the purchasing power of the currency. The reform also recognized that none authority could force Central Bank to grant </a:t>
            </a:r>
            <a:r>
              <a:rPr lang="en-US" sz="2700" dirty="0" smtClean="0">
                <a:solidFill>
                  <a:schemeClr val="tx2"/>
                </a:solidFill>
              </a:rPr>
              <a:t>financing. Liquidity control through open market operations.</a:t>
            </a:r>
          </a:p>
          <a:p>
            <a:pPr marL="0" indent="0" algn="just">
              <a:buNone/>
            </a:pPr>
            <a:r>
              <a:rPr lang="en-US" sz="2700" b="1" dirty="0" smtClean="0">
                <a:solidFill>
                  <a:schemeClr val="tx2"/>
                </a:solidFill>
              </a:rPr>
              <a:t>Fiscal policy</a:t>
            </a:r>
            <a:r>
              <a:rPr lang="en-US" sz="2700" dirty="0" smtClean="0">
                <a:solidFill>
                  <a:schemeClr val="tx2"/>
                </a:solidFill>
              </a:rPr>
              <a:t>: a drastic reduction of public expenditure reduced the public deficit. The 1989 external debt Brady Plan allowed a sharp reduction in debt. From 1991 to 1994 there were fiscal surpluses.</a:t>
            </a:r>
          </a:p>
        </p:txBody>
      </p:sp>
    </p:spTree>
    <p:extLst>
      <p:ext uri="{BB962C8B-B14F-4D97-AF65-F5344CB8AC3E}">
        <p14:creationId xmlns:p14="http://schemas.microsoft.com/office/powerpoint/2010/main" val="347228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7715200" cy="857256"/>
          </a:xfrm>
        </p:spPr>
        <p:txBody>
          <a:bodyPr/>
          <a:lstStyle/>
          <a:p>
            <a:r>
              <a:rPr lang="en-US" dirty="0" smtClean="0"/>
              <a:t>3.2 Mexico: historical accounts (cont.)</a:t>
            </a:r>
            <a:endParaRPr lang="en-US" dirty="0"/>
          </a:p>
        </p:txBody>
      </p:sp>
      <p:sp>
        <p:nvSpPr>
          <p:cNvPr id="3" name="2 Marcador de contenido"/>
          <p:cNvSpPr>
            <a:spLocks noGrp="1"/>
          </p:cNvSpPr>
          <p:nvPr>
            <p:ph idx="1"/>
          </p:nvPr>
        </p:nvSpPr>
        <p:spPr>
          <a:xfrm>
            <a:off x="107504" y="1357298"/>
            <a:ext cx="8928992" cy="5096038"/>
          </a:xfrm>
        </p:spPr>
        <p:txBody>
          <a:bodyPr>
            <a:noAutofit/>
          </a:bodyPr>
          <a:lstStyle/>
          <a:p>
            <a:pPr marL="0" indent="0" algn="just">
              <a:buNone/>
            </a:pPr>
            <a:r>
              <a:rPr lang="en-US" sz="1500" b="1" dirty="0">
                <a:solidFill>
                  <a:schemeClr val="tx2"/>
                </a:solidFill>
              </a:rPr>
              <a:t>3. 1995Q4 – 2001 Q3. PM and AF</a:t>
            </a:r>
            <a:r>
              <a:rPr lang="en-US" sz="1500" dirty="0">
                <a:solidFill>
                  <a:schemeClr val="tx2"/>
                </a:solidFill>
              </a:rPr>
              <a:t>.</a:t>
            </a:r>
          </a:p>
          <a:p>
            <a:pPr marL="0" indent="0" algn="just">
              <a:buNone/>
            </a:pPr>
            <a:r>
              <a:rPr lang="en-US" sz="1500" dirty="0">
                <a:solidFill>
                  <a:schemeClr val="tx2"/>
                </a:solidFill>
              </a:rPr>
              <a:t>By 1994, Mexican economy was in stress again. Political domestic events and an accumulation of imbalances in the private and external sector undermine the credibility of agents in the exchange system. Those, along with increasing international rates, produced capital outflows, and the Central Bank was not able to defend anymore the exchange rate regime as the international reserves dropped considerably</a:t>
            </a:r>
            <a:r>
              <a:rPr lang="en-US" sz="1500" dirty="0" smtClean="0">
                <a:solidFill>
                  <a:schemeClr val="tx2"/>
                </a:solidFill>
              </a:rPr>
              <a:t>. After Mexican crisis, which required a restructure of the recently reprivatized banking industry, there was international financial turbulence in Russia (1998), </a:t>
            </a:r>
            <a:r>
              <a:rPr lang="en-US" sz="1500" dirty="0">
                <a:solidFill>
                  <a:schemeClr val="tx2"/>
                </a:solidFill>
              </a:rPr>
              <a:t>Brazil (1999)</a:t>
            </a:r>
            <a:r>
              <a:rPr lang="en-US" sz="1500" dirty="0" smtClean="0">
                <a:solidFill>
                  <a:schemeClr val="tx2"/>
                </a:solidFill>
              </a:rPr>
              <a:t> and Argentina (2001).</a:t>
            </a:r>
            <a:endParaRPr lang="en-US" sz="1500" dirty="0">
              <a:solidFill>
                <a:schemeClr val="tx2"/>
              </a:solidFill>
            </a:endParaRPr>
          </a:p>
          <a:p>
            <a:pPr marL="0" indent="0" algn="just">
              <a:buNone/>
            </a:pPr>
            <a:r>
              <a:rPr lang="en-US" sz="1500" b="1" dirty="0">
                <a:solidFill>
                  <a:schemeClr val="tx2"/>
                </a:solidFill>
              </a:rPr>
              <a:t>Monetary policy</a:t>
            </a:r>
            <a:r>
              <a:rPr lang="en-US" sz="1500" dirty="0">
                <a:solidFill>
                  <a:schemeClr val="tx2"/>
                </a:solidFill>
              </a:rPr>
              <a:t>: floating exchange rate regime after the 1994-1995 depreciation. In 1995 Banco de México set money aggregates objectives, setting a limit in the growth of the money base and open the possibility to modify the interest rates through the balances that commercial banks had in the Central Bank in an instrument called “</a:t>
            </a:r>
            <a:r>
              <a:rPr lang="en-US" sz="1500" dirty="0" err="1">
                <a:solidFill>
                  <a:schemeClr val="tx2"/>
                </a:solidFill>
              </a:rPr>
              <a:t>corto</a:t>
            </a:r>
            <a:r>
              <a:rPr lang="en-US" sz="1500" dirty="0" smtClean="0">
                <a:solidFill>
                  <a:schemeClr val="tx2"/>
                </a:solidFill>
              </a:rPr>
              <a:t>”.</a:t>
            </a:r>
            <a:endParaRPr lang="en-US" sz="1500" dirty="0">
              <a:solidFill>
                <a:schemeClr val="tx2"/>
              </a:solidFill>
            </a:endParaRPr>
          </a:p>
          <a:p>
            <a:pPr marL="0" indent="0" algn="just">
              <a:buNone/>
            </a:pPr>
            <a:r>
              <a:rPr lang="en-US" sz="1500" b="1" dirty="0">
                <a:solidFill>
                  <a:schemeClr val="tx2"/>
                </a:solidFill>
              </a:rPr>
              <a:t>Fiscal policy</a:t>
            </a:r>
            <a:r>
              <a:rPr lang="en-US" sz="1500" dirty="0">
                <a:solidFill>
                  <a:schemeClr val="tx2"/>
                </a:solidFill>
              </a:rPr>
              <a:t>: the fiscal response to 1994 crisis was orthodox: adjustment in public expenditure and implementation of measures to strengthen public revenues through a tax reform that included a rise in the VAT rate from 10% to 15%. The public balance was in deficit but in modest levels. However, with the weakness of peso at the beginning of this period and the importance of foreign exchange denominated debt, the public debt increased, although later the economic growth and the fiscal measures contributed to put debt in a sustainable path</a:t>
            </a:r>
            <a:r>
              <a:rPr lang="en-US" sz="1500" dirty="0" smtClean="0">
                <a:solidFill>
                  <a:schemeClr val="tx2"/>
                </a:solidFill>
              </a:rPr>
              <a:t>.</a:t>
            </a:r>
            <a:endParaRPr lang="en-US" sz="1500" dirty="0">
              <a:solidFill>
                <a:schemeClr val="tx2"/>
              </a:solidFill>
            </a:endParaRPr>
          </a:p>
        </p:txBody>
      </p:sp>
    </p:spTree>
    <p:extLst>
      <p:ext uri="{BB962C8B-B14F-4D97-AF65-F5344CB8AC3E}">
        <p14:creationId xmlns:p14="http://schemas.microsoft.com/office/powerpoint/2010/main" val="21315497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7499176" cy="857256"/>
          </a:xfrm>
        </p:spPr>
        <p:txBody>
          <a:bodyPr/>
          <a:lstStyle/>
          <a:p>
            <a:r>
              <a:rPr lang="en-US" dirty="0" smtClean="0"/>
              <a:t>3.2 Mexico: historical accounts (cont.)</a:t>
            </a:r>
            <a:endParaRPr lang="en-US" dirty="0"/>
          </a:p>
        </p:txBody>
      </p:sp>
      <p:sp>
        <p:nvSpPr>
          <p:cNvPr id="3" name="2 Marcador de contenido"/>
          <p:cNvSpPr>
            <a:spLocks noGrp="1"/>
          </p:cNvSpPr>
          <p:nvPr>
            <p:ph idx="1"/>
          </p:nvPr>
        </p:nvSpPr>
        <p:spPr>
          <a:xfrm>
            <a:off x="107504" y="1357298"/>
            <a:ext cx="8928992" cy="5096038"/>
          </a:xfrm>
        </p:spPr>
        <p:txBody>
          <a:bodyPr>
            <a:noAutofit/>
          </a:bodyPr>
          <a:lstStyle/>
          <a:p>
            <a:pPr marL="0" indent="0" algn="just">
              <a:buNone/>
            </a:pPr>
            <a:r>
              <a:rPr lang="en-US" sz="1400" dirty="0" smtClean="0">
                <a:solidFill>
                  <a:schemeClr val="tx2"/>
                </a:solidFill>
              </a:rPr>
              <a:t>4. </a:t>
            </a:r>
            <a:r>
              <a:rPr lang="da-DK" sz="1400" b="1" dirty="0" smtClean="0">
                <a:solidFill>
                  <a:schemeClr val="tx2"/>
                </a:solidFill>
              </a:rPr>
              <a:t>2001Q4 </a:t>
            </a:r>
            <a:r>
              <a:rPr lang="en-US" sz="1400" dirty="0">
                <a:solidFill>
                  <a:schemeClr val="tx2"/>
                </a:solidFill>
              </a:rPr>
              <a:t>–</a:t>
            </a:r>
            <a:r>
              <a:rPr lang="da-DK" sz="1400" b="1" dirty="0" smtClean="0">
                <a:solidFill>
                  <a:schemeClr val="tx2"/>
                </a:solidFill>
              </a:rPr>
              <a:t> 2008Q1.  AM </a:t>
            </a:r>
            <a:r>
              <a:rPr lang="da-DK" sz="1400" b="1" dirty="0">
                <a:solidFill>
                  <a:schemeClr val="tx2"/>
                </a:solidFill>
              </a:rPr>
              <a:t>and </a:t>
            </a:r>
            <a:r>
              <a:rPr lang="da-DK" sz="1400" b="1" dirty="0" smtClean="0">
                <a:solidFill>
                  <a:schemeClr val="tx2"/>
                </a:solidFill>
              </a:rPr>
              <a:t>PF</a:t>
            </a:r>
            <a:r>
              <a:rPr lang="da-DK" sz="1400" dirty="0">
                <a:solidFill>
                  <a:schemeClr val="tx2"/>
                </a:solidFill>
              </a:rPr>
              <a:t>.</a:t>
            </a:r>
          </a:p>
          <a:p>
            <a:pPr marL="0" indent="0" algn="just">
              <a:buNone/>
            </a:pPr>
            <a:r>
              <a:rPr lang="en-US" sz="1400" dirty="0" smtClean="0">
                <a:solidFill>
                  <a:schemeClr val="tx2"/>
                </a:solidFill>
              </a:rPr>
              <a:t>Sound </a:t>
            </a:r>
            <a:r>
              <a:rPr lang="en-US" sz="1400" dirty="0">
                <a:solidFill>
                  <a:schemeClr val="tx2"/>
                </a:solidFill>
              </a:rPr>
              <a:t>macroeconomic </a:t>
            </a:r>
            <a:r>
              <a:rPr lang="en-US" sz="1400" dirty="0" smtClean="0">
                <a:solidFill>
                  <a:schemeClr val="tx2"/>
                </a:solidFill>
              </a:rPr>
              <a:t>environment. Low, stable and predictable inflation. Low public deficit and </a:t>
            </a:r>
            <a:r>
              <a:rPr lang="en-US" sz="1400" dirty="0">
                <a:solidFill>
                  <a:schemeClr val="tx2"/>
                </a:solidFill>
              </a:rPr>
              <a:t>public debt reached historical minimum levels as percentage of GDP</a:t>
            </a:r>
            <a:r>
              <a:rPr lang="en-US" sz="1400" dirty="0" smtClean="0">
                <a:solidFill>
                  <a:schemeClr val="tx2"/>
                </a:solidFill>
              </a:rPr>
              <a:t>.</a:t>
            </a:r>
          </a:p>
          <a:p>
            <a:pPr marL="0" indent="0" algn="just">
              <a:buNone/>
            </a:pPr>
            <a:r>
              <a:rPr lang="en-US" sz="1400" b="1" dirty="0" smtClean="0">
                <a:solidFill>
                  <a:schemeClr val="tx2"/>
                </a:solidFill>
              </a:rPr>
              <a:t>Monetary policy</a:t>
            </a:r>
            <a:r>
              <a:rPr lang="en-US" sz="1400" dirty="0" smtClean="0">
                <a:solidFill>
                  <a:schemeClr val="tx2"/>
                </a:solidFill>
              </a:rPr>
              <a:t>: efficient </a:t>
            </a:r>
            <a:r>
              <a:rPr lang="en-US" sz="1400" dirty="0">
                <a:solidFill>
                  <a:schemeClr val="tx2"/>
                </a:solidFill>
              </a:rPr>
              <a:t>implementation of an inflation targeting regime by the Central Bank in 3% (with a margin of +/-1%), credibility in the macroeconomic policy and fundamentals, change in the instruments used to implement monetary policy (from “</a:t>
            </a:r>
            <a:r>
              <a:rPr lang="en-US" sz="1400" dirty="0" err="1">
                <a:solidFill>
                  <a:schemeClr val="tx2"/>
                </a:solidFill>
              </a:rPr>
              <a:t>corto</a:t>
            </a:r>
            <a:r>
              <a:rPr lang="en-US" sz="1400" dirty="0">
                <a:solidFill>
                  <a:schemeClr val="tx2"/>
                </a:solidFill>
              </a:rPr>
              <a:t>” to one day interbank interest rate), transparency and more active communication from the Central Bank and relative stability in the parity peso/dollar were ingredients that allow Mexico to converge to a low, less </a:t>
            </a:r>
            <a:r>
              <a:rPr lang="en-US" sz="1400" dirty="0" smtClean="0">
                <a:solidFill>
                  <a:schemeClr val="tx2"/>
                </a:solidFill>
              </a:rPr>
              <a:t>persistent, </a:t>
            </a:r>
            <a:r>
              <a:rPr lang="en-US" sz="1400" dirty="0">
                <a:solidFill>
                  <a:schemeClr val="tx2"/>
                </a:solidFill>
              </a:rPr>
              <a:t>stable and predictable level of inflation within the official </a:t>
            </a:r>
            <a:r>
              <a:rPr lang="en-US" sz="1400" dirty="0" smtClean="0">
                <a:solidFill>
                  <a:schemeClr val="tx2"/>
                </a:solidFill>
              </a:rPr>
              <a:t>target. </a:t>
            </a:r>
            <a:r>
              <a:rPr lang="en-US" sz="1400" dirty="0">
                <a:solidFill>
                  <a:schemeClr val="tx2"/>
                </a:solidFill>
              </a:rPr>
              <a:t>Moreover, it was also achieved to anchor medium and long terms inflation expectations </a:t>
            </a:r>
            <a:r>
              <a:rPr lang="en-US" sz="1400" dirty="0" smtClean="0">
                <a:solidFill>
                  <a:schemeClr val="tx2"/>
                </a:solidFill>
              </a:rPr>
              <a:t>and </a:t>
            </a:r>
            <a:r>
              <a:rPr lang="en-US" sz="1400" dirty="0">
                <a:solidFill>
                  <a:schemeClr val="tx2"/>
                </a:solidFill>
              </a:rPr>
              <a:t>reduce pass-through to inflation from fluctuations of the </a:t>
            </a:r>
            <a:r>
              <a:rPr lang="en-US" sz="1400" dirty="0" smtClean="0">
                <a:solidFill>
                  <a:schemeClr val="tx2"/>
                </a:solidFill>
              </a:rPr>
              <a:t>currency. Free </a:t>
            </a:r>
            <a:r>
              <a:rPr lang="en-US" sz="1400" dirty="0">
                <a:solidFill>
                  <a:schemeClr val="tx2"/>
                </a:solidFill>
              </a:rPr>
              <a:t>exchange market functioned correctly and capital inflows to the developing and deepening domestic financial markets both private and public were important to the stability of Mexican </a:t>
            </a:r>
            <a:r>
              <a:rPr lang="en-US" sz="1400" dirty="0" smtClean="0">
                <a:solidFill>
                  <a:schemeClr val="tx2"/>
                </a:solidFill>
              </a:rPr>
              <a:t>currency.</a:t>
            </a:r>
          </a:p>
          <a:p>
            <a:pPr marL="0" indent="0" algn="just">
              <a:buNone/>
            </a:pPr>
            <a:r>
              <a:rPr lang="en-US" sz="1400" b="1" dirty="0" smtClean="0">
                <a:solidFill>
                  <a:schemeClr val="tx2"/>
                </a:solidFill>
              </a:rPr>
              <a:t>Fiscal policy</a:t>
            </a:r>
            <a:r>
              <a:rPr lang="en-US" sz="1400" dirty="0" smtClean="0">
                <a:solidFill>
                  <a:schemeClr val="tx2"/>
                </a:solidFill>
              </a:rPr>
              <a:t>: Public </a:t>
            </a:r>
            <a:r>
              <a:rPr lang="en-US" sz="1400" dirty="0">
                <a:solidFill>
                  <a:schemeClr val="tx2"/>
                </a:solidFill>
              </a:rPr>
              <a:t>finances were favored by high oil international </a:t>
            </a:r>
            <a:r>
              <a:rPr lang="en-US" sz="1400" dirty="0" smtClean="0">
                <a:solidFill>
                  <a:schemeClr val="tx2"/>
                </a:solidFill>
              </a:rPr>
              <a:t>prices despite </a:t>
            </a:r>
            <a:r>
              <a:rPr lang="en-US" sz="1400" dirty="0">
                <a:solidFill>
                  <a:schemeClr val="tx2"/>
                </a:solidFill>
              </a:rPr>
              <a:t>low levels of tax </a:t>
            </a:r>
            <a:r>
              <a:rPr lang="en-US" sz="1400" dirty="0" smtClean="0">
                <a:solidFill>
                  <a:schemeClr val="tx2"/>
                </a:solidFill>
              </a:rPr>
              <a:t>revenues. </a:t>
            </a:r>
            <a:r>
              <a:rPr lang="en-US" sz="1400" dirty="0">
                <a:solidFill>
                  <a:schemeClr val="tx2"/>
                </a:solidFill>
              </a:rPr>
              <a:t>Oil revenues concentrated around one third of public revenues in this period, but it reached 45% in 2008. Oil revenues also helped boost international reserves. The excess of oil revenues allowed public sector to increase public expenditure without deteriorating fiscal equilibrium. In 2006, it is approved the Federal Budget and Fiscal Responsibility Law (LFPRH by its Spanish acronym), which among other topics, set a zero fiscal deficit rule, forcing public expenditure to be constrained by revenue, but with the provision that deficits could be incurred in exceptional circumstances. The Law was an important step to institutionalize the management of the public finances in a responsible and predictable way. Low deficits, reasonable GDP growth, and also a change in the composition of public debt to relied more on domestic currency and in longer maturities allowed debt to follow a declining path and be more resilient to volatility in the exchange market</a:t>
            </a:r>
            <a:r>
              <a:rPr lang="en-US" sz="1400" dirty="0" smtClean="0">
                <a:solidFill>
                  <a:schemeClr val="tx2"/>
                </a:solidFill>
              </a:rPr>
              <a:t>.</a:t>
            </a:r>
            <a:endParaRPr lang="en-US" sz="1500" dirty="0" smtClean="0">
              <a:solidFill>
                <a:schemeClr val="tx2"/>
              </a:solidFill>
            </a:endParaRPr>
          </a:p>
        </p:txBody>
      </p:sp>
    </p:spTree>
    <p:extLst>
      <p:ext uri="{BB962C8B-B14F-4D97-AF65-F5344CB8AC3E}">
        <p14:creationId xmlns:p14="http://schemas.microsoft.com/office/powerpoint/2010/main" val="33861322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Mexico: historical accounts (cont.)</a:t>
            </a:r>
            <a:endParaRPr lang="en-US" dirty="0"/>
          </a:p>
        </p:txBody>
      </p:sp>
      <p:sp>
        <p:nvSpPr>
          <p:cNvPr id="3" name="2 Marcador de contenido"/>
          <p:cNvSpPr>
            <a:spLocks noGrp="1"/>
          </p:cNvSpPr>
          <p:nvPr>
            <p:ph idx="1"/>
          </p:nvPr>
        </p:nvSpPr>
        <p:spPr>
          <a:xfrm>
            <a:off x="107504" y="1357298"/>
            <a:ext cx="8928992" cy="5096038"/>
          </a:xfrm>
        </p:spPr>
        <p:txBody>
          <a:bodyPr>
            <a:noAutofit/>
          </a:bodyPr>
          <a:lstStyle/>
          <a:p>
            <a:pPr marL="0" indent="0" algn="just">
              <a:buNone/>
            </a:pPr>
            <a:r>
              <a:rPr lang="en-US" sz="1300" dirty="0" smtClean="0">
                <a:solidFill>
                  <a:schemeClr val="tx2"/>
                </a:solidFill>
              </a:rPr>
              <a:t>5. </a:t>
            </a:r>
            <a:r>
              <a:rPr lang="da-DK" sz="1300" b="1" dirty="0" smtClean="0">
                <a:solidFill>
                  <a:schemeClr val="tx2"/>
                </a:solidFill>
              </a:rPr>
              <a:t>2008Q2 </a:t>
            </a:r>
            <a:r>
              <a:rPr lang="en-US" sz="1300" dirty="0">
                <a:solidFill>
                  <a:schemeClr val="tx2"/>
                </a:solidFill>
              </a:rPr>
              <a:t>–</a:t>
            </a:r>
            <a:r>
              <a:rPr lang="da-DK" sz="1300" b="1" dirty="0">
                <a:solidFill>
                  <a:schemeClr val="tx2"/>
                </a:solidFill>
              </a:rPr>
              <a:t> </a:t>
            </a:r>
            <a:r>
              <a:rPr lang="da-DK" sz="1300" b="1" dirty="0" smtClean="0">
                <a:solidFill>
                  <a:schemeClr val="tx2"/>
                </a:solidFill>
              </a:rPr>
              <a:t>2015Q4.  </a:t>
            </a:r>
            <a:r>
              <a:rPr lang="da-DK" sz="1300" b="1" dirty="0">
                <a:solidFill>
                  <a:schemeClr val="tx2"/>
                </a:solidFill>
              </a:rPr>
              <a:t>AM and </a:t>
            </a:r>
            <a:r>
              <a:rPr lang="da-DK" sz="1300" b="1" dirty="0" smtClean="0">
                <a:solidFill>
                  <a:schemeClr val="tx2"/>
                </a:solidFill>
              </a:rPr>
              <a:t>AF</a:t>
            </a:r>
            <a:r>
              <a:rPr lang="da-DK" sz="1300" dirty="0">
                <a:solidFill>
                  <a:schemeClr val="tx2"/>
                </a:solidFill>
              </a:rPr>
              <a:t>.</a:t>
            </a:r>
          </a:p>
          <a:p>
            <a:pPr marL="0" indent="0" algn="just">
              <a:buNone/>
            </a:pPr>
            <a:r>
              <a:rPr lang="en-US" sz="1300" dirty="0" smtClean="0">
                <a:solidFill>
                  <a:schemeClr val="tx2"/>
                </a:solidFill>
              </a:rPr>
              <a:t>2008/09 international financial crisis in the main trading and financial partner. Sharp drop of GDP in 2009. Reversal in terms of trade.</a:t>
            </a:r>
            <a:endParaRPr lang="en-US" sz="1300" dirty="0">
              <a:solidFill>
                <a:schemeClr val="tx2"/>
              </a:solidFill>
            </a:endParaRPr>
          </a:p>
          <a:p>
            <a:pPr marL="0" indent="0" algn="just">
              <a:buNone/>
            </a:pPr>
            <a:r>
              <a:rPr lang="en-US" sz="1300" b="1" dirty="0">
                <a:solidFill>
                  <a:schemeClr val="tx2"/>
                </a:solidFill>
              </a:rPr>
              <a:t>Monetary </a:t>
            </a:r>
            <a:r>
              <a:rPr lang="en-US" sz="1300" b="1" dirty="0" smtClean="0">
                <a:solidFill>
                  <a:schemeClr val="tx2"/>
                </a:solidFill>
              </a:rPr>
              <a:t>policy</a:t>
            </a:r>
            <a:r>
              <a:rPr lang="en-US" sz="1300" dirty="0" smtClean="0">
                <a:solidFill>
                  <a:schemeClr val="tx2"/>
                </a:solidFill>
              </a:rPr>
              <a:t>: the monetary </a:t>
            </a:r>
            <a:r>
              <a:rPr lang="en-US" sz="1300" dirty="0">
                <a:solidFill>
                  <a:schemeClr val="tx2"/>
                </a:solidFill>
              </a:rPr>
              <a:t>response to </a:t>
            </a:r>
            <a:r>
              <a:rPr lang="en-US" sz="1300" dirty="0" smtClean="0">
                <a:solidFill>
                  <a:schemeClr val="tx2"/>
                </a:solidFill>
              </a:rPr>
              <a:t>the financial </a:t>
            </a:r>
            <a:r>
              <a:rPr lang="en-US" sz="1300" dirty="0">
                <a:solidFill>
                  <a:schemeClr val="tx2"/>
                </a:solidFill>
              </a:rPr>
              <a:t>crisis was to reduce interest rates. However, in the following years of 2009 Mexico kept attracting capital due to the low international rates mainly in the US, confidence in the macroeconomic policy and access to the World Government Bond Index (WGBI). Although there were volatility episodes in the exchange market during and after crisis, peso was benefited from capital inflows and it was in a relative stable range between 2010 and 2014. Weakness in aggregate demand allowed Central Bank to keep low rates without provoking inflationary pressures. Inflation actually has been within the target range. In 2014 peso started a period of volatility and depreciation as some shocks showed up. Oil prices decline, uncertainty of the pace of monetary policy normalization in the US, downward revisions in the outlook of </a:t>
            </a:r>
            <a:r>
              <a:rPr lang="en-US" sz="1300" dirty="0" smtClean="0">
                <a:solidFill>
                  <a:schemeClr val="tx2"/>
                </a:solidFill>
              </a:rPr>
              <a:t>Mexico’s </a:t>
            </a:r>
            <a:r>
              <a:rPr lang="en-US" sz="1300" dirty="0">
                <a:solidFill>
                  <a:schemeClr val="tx2"/>
                </a:solidFill>
              </a:rPr>
              <a:t>credit rating due to the lack of fiscal consolidation as compromised and rising debt and uncertainty about the US electoral process and potential policy implications to Mexico of the new US presidential administration were factors that led to a important and apparently permanent depreciation of peso. At the beginning, in part due to the low pass through, inflation was not compromised, but by the end of the period we are covering inflation started peaking. Anticipating this process of higher inflation, which increased its expectation, Central Bank started increasing rates at December 2015.    </a:t>
            </a:r>
          </a:p>
          <a:p>
            <a:pPr marL="0" indent="0" algn="just">
              <a:buNone/>
            </a:pPr>
            <a:r>
              <a:rPr lang="en-US" sz="1300" b="1" dirty="0">
                <a:solidFill>
                  <a:schemeClr val="tx2"/>
                </a:solidFill>
              </a:rPr>
              <a:t>Fiscal policy</a:t>
            </a:r>
            <a:r>
              <a:rPr lang="en-US" sz="1300" dirty="0" smtClean="0">
                <a:solidFill>
                  <a:schemeClr val="tx2"/>
                </a:solidFill>
              </a:rPr>
              <a:t>: The fiscal authority responded to the international financial crisis with an expansionary expenditure, initially supposed to last a couple of years. The deficit relevant to fulfill the LFPRH had not been eliminated by 2016. Public revenue </a:t>
            </a:r>
            <a:r>
              <a:rPr lang="en-US" sz="1300" dirty="0">
                <a:solidFill>
                  <a:schemeClr val="tx2"/>
                </a:solidFill>
              </a:rPr>
              <a:t>had positive changes in its composition. Until 2014, around one third of the public income came from oil sources and around 40% from tax sources, the oil and tax shares went to 16% and 56%, respectively in 2016. While oil revenue was impacted by the declining oil production and prices, tax proceedings were boosted because of the 2014 Tax Reform. Deficits, along with exchange rate depreciation since 2014 and low growth since 2013, led to a sizeable increase in the debt to GDP ratio: after reaching a historical minimum level in 2007, debt has continuously grown and by the end of 2016 the ratio of the broadest definition of debt was almost 100% higher than the ratio of 2007</a:t>
            </a:r>
            <a:r>
              <a:rPr lang="en-US" sz="1300" dirty="0" smtClean="0">
                <a:solidFill>
                  <a:schemeClr val="tx2"/>
                </a:solidFill>
              </a:rPr>
              <a:t>.</a:t>
            </a:r>
            <a:endParaRPr lang="en-US" sz="1300" dirty="0">
              <a:solidFill>
                <a:schemeClr val="tx2"/>
              </a:solidFill>
            </a:endParaRPr>
          </a:p>
        </p:txBody>
      </p:sp>
    </p:spTree>
    <p:extLst>
      <p:ext uri="{BB962C8B-B14F-4D97-AF65-F5344CB8AC3E}">
        <p14:creationId xmlns:p14="http://schemas.microsoft.com/office/powerpoint/2010/main" val="3484595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291264" cy="857256"/>
          </a:xfrm>
        </p:spPr>
        <p:txBody>
          <a:bodyPr/>
          <a:lstStyle/>
          <a:p>
            <a:r>
              <a:rPr lang="en-US" dirty="0"/>
              <a:t>Inflation, central bank legislation, </a:t>
            </a:r>
            <a:br>
              <a:rPr lang="en-US" dirty="0"/>
            </a:br>
            <a:r>
              <a:rPr lang="en-US" dirty="0"/>
              <a:t>fiscal rules and fiscal councils</a:t>
            </a:r>
          </a:p>
        </p:txBody>
      </p:sp>
      <p:graphicFrame>
        <p:nvGraphicFramePr>
          <p:cNvPr id="4" name="3 Tabla"/>
          <p:cNvGraphicFramePr>
            <a:graphicFrameLocks noGrp="1"/>
          </p:cNvGraphicFramePr>
          <p:nvPr>
            <p:extLst>
              <p:ext uri="{D42A27DB-BD31-4B8C-83A1-F6EECF244321}">
                <p14:modId xmlns:p14="http://schemas.microsoft.com/office/powerpoint/2010/main" val="387165768"/>
              </p:ext>
            </p:extLst>
          </p:nvPr>
        </p:nvGraphicFramePr>
        <p:xfrm>
          <a:off x="107504" y="1124744"/>
          <a:ext cx="8928990" cy="2697690"/>
        </p:xfrm>
        <a:graphic>
          <a:graphicData uri="http://schemas.openxmlformats.org/drawingml/2006/table">
            <a:tbl>
              <a:tblPr firstRow="1" bandRow="1">
                <a:tableStyleId>{5C22544A-7EE6-4342-B048-85BDC9FD1C3A}</a:tableStyleId>
              </a:tblPr>
              <a:tblGrid>
                <a:gridCol w="1275570">
                  <a:extLst>
                    <a:ext uri="{9D8B030D-6E8A-4147-A177-3AD203B41FA5}">
                      <a16:colId xmlns="" xmlns:a16="http://schemas.microsoft.com/office/drawing/2014/main" val="20000"/>
                    </a:ext>
                  </a:extLst>
                </a:gridCol>
                <a:gridCol w="1275570">
                  <a:extLst>
                    <a:ext uri="{9D8B030D-6E8A-4147-A177-3AD203B41FA5}">
                      <a16:colId xmlns="" xmlns:a16="http://schemas.microsoft.com/office/drawing/2014/main" val="20001"/>
                    </a:ext>
                  </a:extLst>
                </a:gridCol>
                <a:gridCol w="1275570">
                  <a:extLst>
                    <a:ext uri="{9D8B030D-6E8A-4147-A177-3AD203B41FA5}">
                      <a16:colId xmlns="" xmlns:a16="http://schemas.microsoft.com/office/drawing/2014/main" val="20002"/>
                    </a:ext>
                  </a:extLst>
                </a:gridCol>
                <a:gridCol w="1275570">
                  <a:extLst>
                    <a:ext uri="{9D8B030D-6E8A-4147-A177-3AD203B41FA5}">
                      <a16:colId xmlns="" xmlns:a16="http://schemas.microsoft.com/office/drawing/2014/main" val="20003"/>
                    </a:ext>
                  </a:extLst>
                </a:gridCol>
                <a:gridCol w="1275570">
                  <a:extLst>
                    <a:ext uri="{9D8B030D-6E8A-4147-A177-3AD203B41FA5}">
                      <a16:colId xmlns="" xmlns:a16="http://schemas.microsoft.com/office/drawing/2014/main" val="20004"/>
                    </a:ext>
                  </a:extLst>
                </a:gridCol>
                <a:gridCol w="1275570">
                  <a:extLst>
                    <a:ext uri="{9D8B030D-6E8A-4147-A177-3AD203B41FA5}">
                      <a16:colId xmlns="" xmlns:a16="http://schemas.microsoft.com/office/drawing/2014/main" val="20005"/>
                    </a:ext>
                  </a:extLst>
                </a:gridCol>
                <a:gridCol w="1275570">
                  <a:extLst>
                    <a:ext uri="{9D8B030D-6E8A-4147-A177-3AD203B41FA5}">
                      <a16:colId xmlns="" xmlns:a16="http://schemas.microsoft.com/office/drawing/2014/main" val="20006"/>
                    </a:ext>
                  </a:extLst>
                </a:gridCol>
              </a:tblGrid>
              <a:tr h="575485">
                <a:tc>
                  <a:txBody>
                    <a:bodyPr/>
                    <a:lstStyle/>
                    <a:p>
                      <a:pPr algn="ctr"/>
                      <a:r>
                        <a:rPr lang="en-US" sz="1100" b="1" kern="1200" noProof="0" dirty="0">
                          <a:solidFill>
                            <a:schemeClr val="lt1"/>
                          </a:solidFill>
                          <a:latin typeface="+mn-lt"/>
                          <a:ea typeface="+mn-ea"/>
                          <a:cs typeface="+mn-cs"/>
                        </a:rPr>
                        <a:t>Average inflation</a:t>
                      </a:r>
                    </a:p>
                  </a:txBody>
                  <a:tcPr anchor="ctr"/>
                </a:tc>
                <a:tc>
                  <a:txBody>
                    <a:bodyPr/>
                    <a:lstStyle/>
                    <a:p>
                      <a:pPr algn="ctr"/>
                      <a:r>
                        <a:rPr lang="es-MX" sz="1200" dirty="0"/>
                        <a:t>1980-1989</a:t>
                      </a:r>
                    </a:p>
                  </a:txBody>
                  <a:tcPr anchor="ctr"/>
                </a:tc>
                <a:tc>
                  <a:txBody>
                    <a:bodyPr/>
                    <a:lstStyle/>
                    <a:p>
                      <a:pPr algn="ctr"/>
                      <a:r>
                        <a:rPr lang="es-MX" sz="1200" dirty="0"/>
                        <a:t>1990-1999</a:t>
                      </a:r>
                    </a:p>
                  </a:txBody>
                  <a:tcPr anchor="ctr"/>
                </a:tc>
                <a:tc>
                  <a:txBody>
                    <a:bodyPr/>
                    <a:lstStyle/>
                    <a:p>
                      <a:pPr algn="ctr"/>
                      <a:r>
                        <a:rPr lang="es-MX" sz="1200" dirty="0"/>
                        <a:t>2000-2009</a:t>
                      </a:r>
                    </a:p>
                  </a:txBody>
                  <a:tcPr anchor="ctr"/>
                </a:tc>
                <a:tc>
                  <a:txBody>
                    <a:bodyPr/>
                    <a:lstStyle/>
                    <a:p>
                      <a:pPr algn="ctr"/>
                      <a:r>
                        <a:rPr lang="es-MX" sz="1200" dirty="0"/>
                        <a:t>2010-2015</a:t>
                      </a:r>
                    </a:p>
                  </a:txBody>
                  <a:tcPr anchor="ctr"/>
                </a:tc>
                <a:tc>
                  <a:txBody>
                    <a:bodyPr/>
                    <a:lstStyle/>
                    <a:p>
                      <a:pPr algn="ctr"/>
                      <a:r>
                        <a:rPr lang="en-US" sz="1100" noProof="0" dirty="0"/>
                        <a:t>Year of new central banking legislation</a:t>
                      </a:r>
                    </a:p>
                  </a:txBody>
                  <a:tcPr anchor="ctr"/>
                </a:tc>
                <a:tc>
                  <a:txBody>
                    <a:bodyPr/>
                    <a:lstStyle/>
                    <a:p>
                      <a:pPr algn="ctr"/>
                      <a:r>
                        <a:rPr lang="en-US" sz="1100" noProof="0" dirty="0"/>
                        <a:t>Year of Inflation Targeting introduction</a:t>
                      </a:r>
                    </a:p>
                  </a:txBody>
                  <a:tcPr anchor="ctr"/>
                </a:tc>
                <a:extLst>
                  <a:ext uri="{0D108BD9-81ED-4DB2-BD59-A6C34878D82A}">
                    <a16:rowId xmlns="" xmlns:a16="http://schemas.microsoft.com/office/drawing/2014/main" val="10000"/>
                  </a:ext>
                </a:extLst>
              </a:tr>
              <a:tr h="442681">
                <a:tc>
                  <a:txBody>
                    <a:bodyPr/>
                    <a:lstStyle/>
                    <a:p>
                      <a:pPr algn="ctr"/>
                      <a:r>
                        <a:rPr lang="en-US" sz="1200" noProof="0" dirty="0">
                          <a:solidFill>
                            <a:schemeClr val="tx2"/>
                          </a:solidFill>
                        </a:rPr>
                        <a:t>Brazil</a:t>
                      </a:r>
                    </a:p>
                  </a:txBody>
                  <a:tcPr/>
                </a:tc>
                <a:tc>
                  <a:txBody>
                    <a:bodyPr/>
                    <a:lstStyle/>
                    <a:p>
                      <a:pPr algn="ctr"/>
                      <a:r>
                        <a:rPr lang="en-US" sz="1200" noProof="0" dirty="0">
                          <a:solidFill>
                            <a:schemeClr val="tx2"/>
                          </a:solidFill>
                        </a:rPr>
                        <a:t>121.7</a:t>
                      </a:r>
                    </a:p>
                  </a:txBody>
                  <a:tcPr/>
                </a:tc>
                <a:tc>
                  <a:txBody>
                    <a:bodyPr/>
                    <a:lstStyle/>
                    <a:p>
                      <a:pPr algn="ctr"/>
                      <a:r>
                        <a:rPr lang="en-US" sz="1200" noProof="0" dirty="0">
                          <a:solidFill>
                            <a:schemeClr val="tx2"/>
                          </a:solidFill>
                        </a:rPr>
                        <a:t>147.1</a:t>
                      </a:r>
                    </a:p>
                  </a:txBody>
                  <a:tcPr/>
                </a:tc>
                <a:tc>
                  <a:txBody>
                    <a:bodyPr/>
                    <a:lstStyle/>
                    <a:p>
                      <a:pPr algn="ctr"/>
                      <a:r>
                        <a:rPr lang="en-US" sz="1200" noProof="0" dirty="0">
                          <a:solidFill>
                            <a:schemeClr val="tx2"/>
                          </a:solidFill>
                        </a:rPr>
                        <a:t>6.6</a:t>
                      </a:r>
                    </a:p>
                  </a:txBody>
                  <a:tcPr/>
                </a:tc>
                <a:tc>
                  <a:txBody>
                    <a:bodyPr/>
                    <a:lstStyle/>
                    <a:p>
                      <a:pPr algn="ctr"/>
                      <a:r>
                        <a:rPr lang="en-US" sz="1200" noProof="0" dirty="0">
                          <a:solidFill>
                            <a:schemeClr val="tx2"/>
                          </a:solidFill>
                        </a:rPr>
                        <a:t>6.2</a:t>
                      </a:r>
                    </a:p>
                  </a:txBody>
                  <a:tcPr/>
                </a:tc>
                <a:tc>
                  <a:txBody>
                    <a:bodyPr/>
                    <a:lstStyle/>
                    <a:p>
                      <a:pPr algn="ctr"/>
                      <a:r>
                        <a:rPr lang="en-US" sz="1200" noProof="0" dirty="0">
                          <a:solidFill>
                            <a:schemeClr val="tx2"/>
                          </a:solidFill>
                        </a:rPr>
                        <a:t>No change since 1964</a:t>
                      </a:r>
                    </a:p>
                  </a:txBody>
                  <a:tcPr/>
                </a:tc>
                <a:tc>
                  <a:txBody>
                    <a:bodyPr/>
                    <a:lstStyle/>
                    <a:p>
                      <a:pPr algn="ctr"/>
                      <a:r>
                        <a:rPr lang="en-US" sz="1200" noProof="0" dirty="0">
                          <a:solidFill>
                            <a:schemeClr val="tx2"/>
                          </a:solidFill>
                        </a:rPr>
                        <a:t>1999</a:t>
                      </a:r>
                    </a:p>
                  </a:txBody>
                  <a:tcPr/>
                </a:tc>
                <a:extLst>
                  <a:ext uri="{0D108BD9-81ED-4DB2-BD59-A6C34878D82A}">
                    <a16:rowId xmlns="" xmlns:a16="http://schemas.microsoft.com/office/drawing/2014/main" val="10001"/>
                  </a:ext>
                </a:extLst>
              </a:tr>
              <a:tr h="329226">
                <a:tc>
                  <a:txBody>
                    <a:bodyPr/>
                    <a:lstStyle/>
                    <a:p>
                      <a:pPr algn="ctr"/>
                      <a:r>
                        <a:rPr lang="en-US" sz="1200" noProof="0" dirty="0">
                          <a:solidFill>
                            <a:schemeClr val="tx2"/>
                          </a:solidFill>
                        </a:rPr>
                        <a:t>Chile</a:t>
                      </a:r>
                    </a:p>
                  </a:txBody>
                  <a:tcPr/>
                </a:tc>
                <a:tc>
                  <a:txBody>
                    <a:bodyPr/>
                    <a:lstStyle/>
                    <a:p>
                      <a:pPr algn="ctr"/>
                      <a:r>
                        <a:rPr lang="en-US" sz="1200" noProof="0" dirty="0">
                          <a:solidFill>
                            <a:schemeClr val="tx2"/>
                          </a:solidFill>
                        </a:rPr>
                        <a:t>19.9</a:t>
                      </a:r>
                    </a:p>
                  </a:txBody>
                  <a:tcPr/>
                </a:tc>
                <a:tc>
                  <a:txBody>
                    <a:bodyPr/>
                    <a:lstStyle/>
                    <a:p>
                      <a:pPr algn="ctr"/>
                      <a:r>
                        <a:rPr lang="en-US" sz="1200" noProof="0" dirty="0">
                          <a:solidFill>
                            <a:schemeClr val="tx2"/>
                          </a:solidFill>
                        </a:rPr>
                        <a:t>11.8</a:t>
                      </a:r>
                    </a:p>
                  </a:txBody>
                  <a:tcPr/>
                </a:tc>
                <a:tc>
                  <a:txBody>
                    <a:bodyPr/>
                    <a:lstStyle/>
                    <a:p>
                      <a:pPr algn="ctr"/>
                      <a:r>
                        <a:rPr lang="en-US" sz="1200" noProof="0" dirty="0">
                          <a:solidFill>
                            <a:schemeClr val="tx2"/>
                          </a:solidFill>
                        </a:rPr>
                        <a:t>3.5</a:t>
                      </a:r>
                    </a:p>
                  </a:txBody>
                  <a:tcPr/>
                </a:tc>
                <a:tc>
                  <a:txBody>
                    <a:bodyPr/>
                    <a:lstStyle/>
                    <a:p>
                      <a:pPr algn="ctr"/>
                      <a:r>
                        <a:rPr lang="en-US" sz="1200" noProof="0" dirty="0">
                          <a:solidFill>
                            <a:schemeClr val="tx2"/>
                          </a:solidFill>
                        </a:rPr>
                        <a:t>3.0</a:t>
                      </a:r>
                    </a:p>
                  </a:txBody>
                  <a:tcPr/>
                </a:tc>
                <a:tc>
                  <a:txBody>
                    <a:bodyPr/>
                    <a:lstStyle/>
                    <a:p>
                      <a:pPr algn="ctr"/>
                      <a:r>
                        <a:rPr lang="en-US" sz="1200" noProof="0" dirty="0">
                          <a:solidFill>
                            <a:schemeClr val="tx2"/>
                          </a:solidFill>
                        </a:rPr>
                        <a:t>1989</a:t>
                      </a:r>
                    </a:p>
                  </a:txBody>
                  <a:tcPr/>
                </a:tc>
                <a:tc>
                  <a:txBody>
                    <a:bodyPr/>
                    <a:lstStyle/>
                    <a:p>
                      <a:pPr algn="ctr"/>
                      <a:r>
                        <a:rPr lang="en-US" sz="1200" noProof="0" dirty="0">
                          <a:solidFill>
                            <a:schemeClr val="tx2"/>
                          </a:solidFill>
                        </a:rPr>
                        <a:t>1999</a:t>
                      </a:r>
                    </a:p>
                  </a:txBody>
                  <a:tcPr/>
                </a:tc>
                <a:extLst>
                  <a:ext uri="{0D108BD9-81ED-4DB2-BD59-A6C34878D82A}">
                    <a16:rowId xmlns="" xmlns:a16="http://schemas.microsoft.com/office/drawing/2014/main" val="10002"/>
                  </a:ext>
                </a:extLst>
              </a:tr>
              <a:tr h="329226">
                <a:tc>
                  <a:txBody>
                    <a:bodyPr/>
                    <a:lstStyle/>
                    <a:p>
                      <a:pPr algn="ctr"/>
                      <a:r>
                        <a:rPr lang="en-US" sz="1200" noProof="0" dirty="0">
                          <a:solidFill>
                            <a:schemeClr val="tx2"/>
                          </a:solidFill>
                        </a:rPr>
                        <a:t>Colombia</a:t>
                      </a:r>
                    </a:p>
                  </a:txBody>
                  <a:tcPr/>
                </a:tc>
                <a:tc>
                  <a:txBody>
                    <a:bodyPr/>
                    <a:lstStyle/>
                    <a:p>
                      <a:pPr algn="ctr"/>
                      <a:r>
                        <a:rPr lang="en-US" sz="1200" noProof="0" dirty="0">
                          <a:solidFill>
                            <a:schemeClr val="tx2"/>
                          </a:solidFill>
                        </a:rPr>
                        <a:t>20.8</a:t>
                      </a:r>
                    </a:p>
                  </a:txBody>
                  <a:tcPr/>
                </a:tc>
                <a:tc>
                  <a:txBody>
                    <a:bodyPr/>
                    <a:lstStyle/>
                    <a:p>
                      <a:pPr algn="ctr"/>
                      <a:r>
                        <a:rPr lang="en-US" sz="1200" noProof="0" dirty="0">
                          <a:solidFill>
                            <a:schemeClr val="tx2"/>
                          </a:solidFill>
                        </a:rPr>
                        <a:t>19.9</a:t>
                      </a:r>
                    </a:p>
                  </a:txBody>
                  <a:tcPr/>
                </a:tc>
                <a:tc>
                  <a:txBody>
                    <a:bodyPr/>
                    <a:lstStyle/>
                    <a:p>
                      <a:pPr algn="ctr"/>
                      <a:r>
                        <a:rPr lang="en-US" sz="1200" noProof="0" dirty="0">
                          <a:solidFill>
                            <a:schemeClr val="tx2"/>
                          </a:solidFill>
                        </a:rPr>
                        <a:t>6.1</a:t>
                      </a:r>
                    </a:p>
                  </a:txBody>
                  <a:tcPr/>
                </a:tc>
                <a:tc>
                  <a:txBody>
                    <a:bodyPr/>
                    <a:lstStyle/>
                    <a:p>
                      <a:pPr algn="ctr"/>
                      <a:r>
                        <a:rPr lang="en-US" sz="1200" noProof="0" dirty="0">
                          <a:solidFill>
                            <a:schemeClr val="tx2"/>
                          </a:solidFill>
                        </a:rPr>
                        <a:t>3.1</a:t>
                      </a:r>
                    </a:p>
                  </a:txBody>
                  <a:tcPr/>
                </a:tc>
                <a:tc>
                  <a:txBody>
                    <a:bodyPr/>
                    <a:lstStyle/>
                    <a:p>
                      <a:pPr algn="ctr"/>
                      <a:r>
                        <a:rPr lang="en-US" sz="1200" noProof="0" dirty="0">
                          <a:solidFill>
                            <a:schemeClr val="tx2"/>
                          </a:solidFill>
                        </a:rPr>
                        <a:t>1992</a:t>
                      </a:r>
                    </a:p>
                  </a:txBody>
                  <a:tcPr/>
                </a:tc>
                <a:tc>
                  <a:txBody>
                    <a:bodyPr/>
                    <a:lstStyle/>
                    <a:p>
                      <a:pPr algn="ctr"/>
                      <a:r>
                        <a:rPr lang="en-US" sz="1200" noProof="0" dirty="0">
                          <a:solidFill>
                            <a:schemeClr val="tx2"/>
                          </a:solidFill>
                        </a:rPr>
                        <a:t>1999</a:t>
                      </a:r>
                    </a:p>
                  </a:txBody>
                  <a:tcPr/>
                </a:tc>
                <a:extLst>
                  <a:ext uri="{0D108BD9-81ED-4DB2-BD59-A6C34878D82A}">
                    <a16:rowId xmlns="" xmlns:a16="http://schemas.microsoft.com/office/drawing/2014/main" val="10003"/>
                  </a:ext>
                </a:extLst>
              </a:tr>
              <a:tr h="329226">
                <a:tc>
                  <a:txBody>
                    <a:bodyPr/>
                    <a:lstStyle/>
                    <a:p>
                      <a:pPr algn="ctr"/>
                      <a:r>
                        <a:rPr lang="en-US" sz="1200" noProof="0" dirty="0">
                          <a:solidFill>
                            <a:schemeClr val="tx2"/>
                          </a:solidFill>
                        </a:rPr>
                        <a:t>Mexico</a:t>
                      </a:r>
                    </a:p>
                  </a:txBody>
                  <a:tcPr/>
                </a:tc>
                <a:tc>
                  <a:txBody>
                    <a:bodyPr/>
                    <a:lstStyle/>
                    <a:p>
                      <a:pPr algn="ctr"/>
                      <a:r>
                        <a:rPr lang="en-US" sz="1200" noProof="0" dirty="0">
                          <a:solidFill>
                            <a:schemeClr val="tx2"/>
                          </a:solidFill>
                        </a:rPr>
                        <a:t>53.1</a:t>
                      </a:r>
                    </a:p>
                  </a:txBody>
                  <a:tcPr/>
                </a:tc>
                <a:tc>
                  <a:txBody>
                    <a:bodyPr/>
                    <a:lstStyle/>
                    <a:p>
                      <a:pPr algn="ctr"/>
                      <a:r>
                        <a:rPr lang="en-US" sz="1200" noProof="0" dirty="0">
                          <a:solidFill>
                            <a:schemeClr val="tx2"/>
                          </a:solidFill>
                        </a:rPr>
                        <a:t>18.3</a:t>
                      </a:r>
                    </a:p>
                  </a:txBody>
                  <a:tcPr/>
                </a:tc>
                <a:tc>
                  <a:txBody>
                    <a:bodyPr/>
                    <a:lstStyle/>
                    <a:p>
                      <a:pPr algn="ctr"/>
                      <a:r>
                        <a:rPr lang="en-US" sz="1200" noProof="0" dirty="0">
                          <a:solidFill>
                            <a:schemeClr val="tx2"/>
                          </a:solidFill>
                        </a:rPr>
                        <a:t>5.1</a:t>
                      </a:r>
                    </a:p>
                  </a:txBody>
                  <a:tcPr/>
                </a:tc>
                <a:tc>
                  <a:txBody>
                    <a:bodyPr/>
                    <a:lstStyle/>
                    <a:p>
                      <a:pPr algn="ctr"/>
                      <a:r>
                        <a:rPr lang="en-US" sz="1200" noProof="0" dirty="0">
                          <a:solidFill>
                            <a:schemeClr val="tx2"/>
                          </a:solidFill>
                        </a:rPr>
                        <a:t>3.6</a:t>
                      </a:r>
                    </a:p>
                  </a:txBody>
                  <a:tcPr/>
                </a:tc>
                <a:tc>
                  <a:txBody>
                    <a:bodyPr/>
                    <a:lstStyle/>
                    <a:p>
                      <a:pPr algn="ctr"/>
                      <a:r>
                        <a:rPr lang="en-US" sz="1200" noProof="0" dirty="0">
                          <a:solidFill>
                            <a:schemeClr val="tx2"/>
                          </a:solidFill>
                        </a:rPr>
                        <a:t>1993</a:t>
                      </a:r>
                    </a:p>
                  </a:txBody>
                  <a:tcPr/>
                </a:tc>
                <a:tc>
                  <a:txBody>
                    <a:bodyPr/>
                    <a:lstStyle/>
                    <a:p>
                      <a:pPr algn="ctr"/>
                      <a:r>
                        <a:rPr lang="en-US" sz="1200" noProof="0" dirty="0">
                          <a:solidFill>
                            <a:schemeClr val="tx2"/>
                          </a:solidFill>
                        </a:rPr>
                        <a:t>2001</a:t>
                      </a:r>
                    </a:p>
                  </a:txBody>
                  <a:tcPr/>
                </a:tc>
                <a:extLst>
                  <a:ext uri="{0D108BD9-81ED-4DB2-BD59-A6C34878D82A}">
                    <a16:rowId xmlns="" xmlns:a16="http://schemas.microsoft.com/office/drawing/2014/main" val="10004"/>
                  </a:ext>
                </a:extLst>
              </a:tr>
              <a:tr h="329226">
                <a:tc>
                  <a:txBody>
                    <a:bodyPr/>
                    <a:lstStyle/>
                    <a:p>
                      <a:pPr algn="ctr"/>
                      <a:r>
                        <a:rPr lang="en-US" sz="1200" noProof="0" dirty="0">
                          <a:solidFill>
                            <a:schemeClr val="tx2"/>
                          </a:solidFill>
                        </a:rPr>
                        <a:t>Peru</a:t>
                      </a:r>
                    </a:p>
                  </a:txBody>
                  <a:tcPr/>
                </a:tc>
                <a:tc>
                  <a:txBody>
                    <a:bodyPr/>
                    <a:lstStyle/>
                    <a:p>
                      <a:pPr algn="ctr"/>
                      <a:r>
                        <a:rPr lang="en-US" sz="1200" noProof="0" dirty="0">
                          <a:solidFill>
                            <a:schemeClr val="tx2"/>
                          </a:solidFill>
                        </a:rPr>
                        <a:t>111.0</a:t>
                      </a:r>
                    </a:p>
                  </a:txBody>
                  <a:tcPr/>
                </a:tc>
                <a:tc>
                  <a:txBody>
                    <a:bodyPr/>
                    <a:lstStyle/>
                    <a:p>
                      <a:pPr algn="ctr"/>
                      <a:r>
                        <a:rPr lang="en-US" sz="1200" noProof="0" dirty="0">
                          <a:solidFill>
                            <a:schemeClr val="tx2"/>
                          </a:solidFill>
                        </a:rPr>
                        <a:t>78.5</a:t>
                      </a:r>
                    </a:p>
                  </a:txBody>
                  <a:tcPr/>
                </a:tc>
                <a:tc>
                  <a:txBody>
                    <a:bodyPr/>
                    <a:lstStyle/>
                    <a:p>
                      <a:pPr algn="ctr"/>
                      <a:r>
                        <a:rPr lang="en-US" sz="1200" noProof="0" dirty="0">
                          <a:solidFill>
                            <a:schemeClr val="tx2"/>
                          </a:solidFill>
                        </a:rPr>
                        <a:t>2.6</a:t>
                      </a:r>
                    </a:p>
                  </a:txBody>
                  <a:tcPr/>
                </a:tc>
                <a:tc>
                  <a:txBody>
                    <a:bodyPr/>
                    <a:lstStyle/>
                    <a:p>
                      <a:pPr algn="ctr"/>
                      <a:r>
                        <a:rPr lang="en-US" sz="1200" noProof="0" dirty="0">
                          <a:solidFill>
                            <a:schemeClr val="tx2"/>
                          </a:solidFill>
                        </a:rPr>
                        <a:t>3.0</a:t>
                      </a:r>
                    </a:p>
                  </a:txBody>
                  <a:tcPr/>
                </a:tc>
                <a:tc>
                  <a:txBody>
                    <a:bodyPr/>
                    <a:lstStyle/>
                    <a:p>
                      <a:pPr algn="ctr"/>
                      <a:r>
                        <a:rPr lang="en-US" sz="1200" noProof="0" dirty="0">
                          <a:solidFill>
                            <a:schemeClr val="tx2"/>
                          </a:solidFill>
                        </a:rPr>
                        <a:t>1993</a:t>
                      </a:r>
                    </a:p>
                  </a:txBody>
                  <a:tcPr/>
                </a:tc>
                <a:tc>
                  <a:txBody>
                    <a:bodyPr/>
                    <a:lstStyle/>
                    <a:p>
                      <a:pPr algn="ctr"/>
                      <a:r>
                        <a:rPr lang="en-US" sz="1200" noProof="0" dirty="0">
                          <a:solidFill>
                            <a:schemeClr val="tx2"/>
                          </a:solidFill>
                        </a:rPr>
                        <a:t>2002</a:t>
                      </a:r>
                    </a:p>
                  </a:txBody>
                  <a:tcPr/>
                </a:tc>
                <a:extLst>
                  <a:ext uri="{0D108BD9-81ED-4DB2-BD59-A6C34878D82A}">
                    <a16:rowId xmlns="" xmlns:a16="http://schemas.microsoft.com/office/drawing/2014/main" val="10005"/>
                  </a:ext>
                </a:extLst>
              </a:tr>
              <a:tr h="329226">
                <a:tc>
                  <a:txBody>
                    <a:bodyPr/>
                    <a:lstStyle/>
                    <a:p>
                      <a:pPr algn="ctr"/>
                      <a:r>
                        <a:rPr lang="en-US" sz="1200" noProof="0" dirty="0">
                          <a:solidFill>
                            <a:schemeClr val="tx2"/>
                          </a:solidFill>
                        </a:rPr>
                        <a:t>USA</a:t>
                      </a:r>
                    </a:p>
                  </a:txBody>
                  <a:tcPr/>
                </a:tc>
                <a:tc>
                  <a:txBody>
                    <a:bodyPr/>
                    <a:lstStyle/>
                    <a:p>
                      <a:pPr algn="ctr"/>
                      <a:r>
                        <a:rPr lang="en-US" sz="1200" noProof="0" dirty="0">
                          <a:solidFill>
                            <a:schemeClr val="tx2"/>
                          </a:solidFill>
                        </a:rPr>
                        <a:t>3.1</a:t>
                      </a:r>
                    </a:p>
                  </a:txBody>
                  <a:tcPr/>
                </a:tc>
                <a:tc>
                  <a:txBody>
                    <a:bodyPr/>
                    <a:lstStyle/>
                    <a:p>
                      <a:pPr algn="ctr"/>
                      <a:r>
                        <a:rPr lang="en-US" sz="1200" noProof="0" dirty="0">
                          <a:solidFill>
                            <a:schemeClr val="tx2"/>
                          </a:solidFill>
                        </a:rPr>
                        <a:t>3.2</a:t>
                      </a:r>
                    </a:p>
                  </a:txBody>
                  <a:tcPr/>
                </a:tc>
                <a:tc>
                  <a:txBody>
                    <a:bodyPr/>
                    <a:lstStyle/>
                    <a:p>
                      <a:pPr algn="ctr"/>
                      <a:r>
                        <a:rPr lang="en-US" sz="1200" noProof="0" dirty="0">
                          <a:solidFill>
                            <a:schemeClr val="tx2"/>
                          </a:solidFill>
                        </a:rPr>
                        <a:t>1.8</a:t>
                      </a:r>
                    </a:p>
                  </a:txBody>
                  <a:tcPr/>
                </a:tc>
                <a:tc>
                  <a:txBody>
                    <a:bodyPr/>
                    <a:lstStyle/>
                    <a:p>
                      <a:pPr algn="ctr"/>
                      <a:r>
                        <a:rPr lang="en-US" sz="1200" noProof="0" dirty="0">
                          <a:solidFill>
                            <a:schemeClr val="tx2"/>
                          </a:solidFill>
                        </a:rPr>
                        <a:t>2.2</a:t>
                      </a:r>
                    </a:p>
                  </a:txBody>
                  <a:tcPr/>
                </a:tc>
                <a:tc>
                  <a:txBody>
                    <a:bodyPr/>
                    <a:lstStyle/>
                    <a:p>
                      <a:pPr algn="ctr"/>
                      <a:endParaRPr lang="en-US" sz="1200" noProof="0" dirty="0">
                        <a:solidFill>
                          <a:schemeClr val="tx2"/>
                        </a:solidFill>
                      </a:endParaRPr>
                    </a:p>
                  </a:txBody>
                  <a:tcPr/>
                </a:tc>
                <a:tc>
                  <a:txBody>
                    <a:bodyPr/>
                    <a:lstStyle/>
                    <a:p>
                      <a:pPr algn="ctr"/>
                      <a:endParaRPr lang="en-US" sz="1200" noProof="0" dirty="0">
                        <a:solidFill>
                          <a:schemeClr val="tx2"/>
                        </a:solidFill>
                      </a:endParaRPr>
                    </a:p>
                  </a:txBody>
                  <a:tcPr/>
                </a:tc>
                <a:extLst>
                  <a:ext uri="{0D108BD9-81ED-4DB2-BD59-A6C34878D82A}">
                    <a16:rowId xmlns="" xmlns:a16="http://schemas.microsoft.com/office/drawing/2014/main" val="10006"/>
                  </a:ext>
                </a:extLst>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1219844577"/>
              </p:ext>
            </p:extLst>
          </p:nvPr>
        </p:nvGraphicFramePr>
        <p:xfrm>
          <a:off x="35745" y="3933056"/>
          <a:ext cx="9000752" cy="2804095"/>
        </p:xfrm>
        <a:graphic>
          <a:graphicData uri="http://schemas.openxmlformats.org/drawingml/2006/table">
            <a:tbl>
              <a:tblPr firstRow="1" bandRow="1">
                <a:tableStyleId>{5C22544A-7EE6-4342-B048-85BDC9FD1C3A}</a:tableStyleId>
              </a:tblPr>
              <a:tblGrid>
                <a:gridCol w="1367903">
                  <a:extLst>
                    <a:ext uri="{9D8B030D-6E8A-4147-A177-3AD203B41FA5}">
                      <a16:colId xmlns="" xmlns:a16="http://schemas.microsoft.com/office/drawing/2014/main" val="20000"/>
                    </a:ext>
                  </a:extLst>
                </a:gridCol>
                <a:gridCol w="1753326">
                  <a:extLst>
                    <a:ext uri="{9D8B030D-6E8A-4147-A177-3AD203B41FA5}">
                      <a16:colId xmlns="" xmlns:a16="http://schemas.microsoft.com/office/drawing/2014/main" val="20001"/>
                    </a:ext>
                  </a:extLst>
                </a:gridCol>
                <a:gridCol w="2032428">
                  <a:extLst>
                    <a:ext uri="{9D8B030D-6E8A-4147-A177-3AD203B41FA5}">
                      <a16:colId xmlns="" xmlns:a16="http://schemas.microsoft.com/office/drawing/2014/main" val="20002"/>
                    </a:ext>
                  </a:extLst>
                </a:gridCol>
                <a:gridCol w="1524321">
                  <a:extLst>
                    <a:ext uri="{9D8B030D-6E8A-4147-A177-3AD203B41FA5}">
                      <a16:colId xmlns="" xmlns:a16="http://schemas.microsoft.com/office/drawing/2014/main" val="20003"/>
                    </a:ext>
                  </a:extLst>
                </a:gridCol>
                <a:gridCol w="2322774">
                  <a:extLst>
                    <a:ext uri="{9D8B030D-6E8A-4147-A177-3AD203B41FA5}">
                      <a16:colId xmlns="" xmlns:a16="http://schemas.microsoft.com/office/drawing/2014/main" val="20004"/>
                    </a:ext>
                  </a:extLst>
                </a:gridCol>
              </a:tblGrid>
              <a:tr h="263135">
                <a:tc rowSpan="2">
                  <a:txBody>
                    <a:bodyPr/>
                    <a:lstStyle/>
                    <a:p>
                      <a:pPr algn="ctr"/>
                      <a:endParaRPr lang="en-US" sz="1200" b="1" kern="1200" noProof="0" dirty="0">
                        <a:solidFill>
                          <a:schemeClr val="lt1"/>
                        </a:solidFill>
                        <a:latin typeface="+mn-lt"/>
                        <a:ea typeface="+mn-ea"/>
                        <a:cs typeface="+mn-cs"/>
                      </a:endParaRPr>
                    </a:p>
                  </a:txBody>
                  <a:tcPr anchor="ctr"/>
                </a:tc>
                <a:tc gridSpan="3">
                  <a:txBody>
                    <a:bodyPr/>
                    <a:lstStyle/>
                    <a:p>
                      <a:pPr algn="ctr"/>
                      <a:r>
                        <a:rPr lang="en-US" sz="1200" b="1" kern="1200" noProof="0" dirty="0">
                          <a:solidFill>
                            <a:schemeClr val="lt1"/>
                          </a:solidFill>
                          <a:latin typeface="+mn-lt"/>
                          <a:ea typeface="+mn-ea"/>
                          <a:cs typeface="+mn-cs"/>
                        </a:rPr>
                        <a:t>IMF Fiscal Rules Dataset,</a:t>
                      </a:r>
                      <a:r>
                        <a:rPr lang="en-US" sz="1200" b="1" kern="1200" baseline="0" noProof="0" dirty="0">
                          <a:solidFill>
                            <a:schemeClr val="lt1"/>
                          </a:solidFill>
                          <a:latin typeface="+mn-lt"/>
                          <a:ea typeface="+mn-ea"/>
                          <a:cs typeface="+mn-cs"/>
                        </a:rPr>
                        <a:t> </a:t>
                      </a:r>
                      <a:r>
                        <a:rPr lang="en-US" sz="1200" b="1" kern="1200" noProof="0" dirty="0">
                          <a:solidFill>
                            <a:schemeClr val="lt1"/>
                          </a:solidFill>
                          <a:latin typeface="+mn-lt"/>
                          <a:ea typeface="+mn-ea"/>
                          <a:cs typeface="+mn-cs"/>
                        </a:rPr>
                        <a:t>2016</a:t>
                      </a:r>
                    </a:p>
                  </a:txBody>
                  <a:tcPr anchor="ctr"/>
                </a:tc>
                <a:tc hMerge="1">
                  <a:txBody>
                    <a:bodyPr/>
                    <a:lstStyle/>
                    <a:p>
                      <a:pPr algn="ctr"/>
                      <a:endParaRPr lang="en-US" sz="1800" b="1" kern="1200" noProof="0" dirty="0">
                        <a:solidFill>
                          <a:schemeClr val="lt1"/>
                        </a:solidFill>
                        <a:latin typeface="+mn-lt"/>
                        <a:ea typeface="+mn-ea"/>
                        <a:cs typeface="+mn-cs"/>
                      </a:endParaRPr>
                    </a:p>
                  </a:txBody>
                  <a:tcPr anchor="ctr"/>
                </a:tc>
                <a:tc hMerge="1">
                  <a:txBody>
                    <a:bodyPr/>
                    <a:lstStyle/>
                    <a:p>
                      <a:pPr algn="ctr"/>
                      <a:endParaRPr lang="en-US" sz="1800" b="1" kern="1200" noProof="0" dirty="0">
                        <a:solidFill>
                          <a:schemeClr val="lt1"/>
                        </a:solidFill>
                        <a:latin typeface="+mn-lt"/>
                        <a:ea typeface="+mn-ea"/>
                        <a:cs typeface="+mn-cs"/>
                      </a:endParaRPr>
                    </a:p>
                  </a:txBody>
                  <a:tcPr anchor="ct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kern="1200" noProof="0" dirty="0">
                          <a:solidFill>
                            <a:schemeClr val="lt1"/>
                          </a:solidFill>
                          <a:latin typeface="+mn-lt"/>
                          <a:ea typeface="+mn-ea"/>
                          <a:cs typeface="+mn-cs"/>
                        </a:rPr>
                        <a:t>IMF Fiscal Council Dataset, 2017</a:t>
                      </a:r>
                    </a:p>
                  </a:txBody>
                  <a:tcPr anchor="ctr"/>
                </a:tc>
                <a:extLst>
                  <a:ext uri="{0D108BD9-81ED-4DB2-BD59-A6C34878D82A}">
                    <a16:rowId xmlns="" xmlns:a16="http://schemas.microsoft.com/office/drawing/2014/main" val="10000"/>
                  </a:ext>
                </a:extLst>
              </a:tr>
              <a:tr h="263135">
                <a:tc vMerge="1">
                  <a:txBody>
                    <a:bodyPr/>
                    <a:lstStyle/>
                    <a:p>
                      <a:endParaRPr lang="es-MX"/>
                    </a:p>
                  </a:txBody>
                  <a:tcPr/>
                </a:tc>
                <a:tc>
                  <a:txBody>
                    <a:bodyPr/>
                    <a:lstStyle/>
                    <a:p>
                      <a:pPr algn="ctr"/>
                      <a:r>
                        <a:rPr lang="en-US" sz="1200" b="1" kern="1200" noProof="0" dirty="0">
                          <a:solidFill>
                            <a:schemeClr val="tx2">
                              <a:lumMod val="60000"/>
                              <a:lumOff val="40000"/>
                            </a:schemeClr>
                          </a:solidFill>
                          <a:latin typeface="+mn-lt"/>
                          <a:ea typeface="+mn-ea"/>
                          <a:cs typeface="+mn-cs"/>
                        </a:rPr>
                        <a:t>Expenditure</a:t>
                      </a:r>
                    </a:p>
                  </a:txBody>
                  <a:tcPr anchor="ctr"/>
                </a:tc>
                <a:tc>
                  <a:txBody>
                    <a:bodyPr/>
                    <a:lstStyle/>
                    <a:p>
                      <a:pPr algn="ctr"/>
                      <a:r>
                        <a:rPr lang="en-US" sz="1200" b="1" kern="1200" noProof="0" dirty="0">
                          <a:solidFill>
                            <a:schemeClr val="tx2">
                              <a:lumMod val="60000"/>
                              <a:lumOff val="40000"/>
                            </a:schemeClr>
                          </a:solidFill>
                          <a:latin typeface="+mn-lt"/>
                          <a:ea typeface="+mn-ea"/>
                          <a:cs typeface="+mn-cs"/>
                        </a:rPr>
                        <a:t>Budget Balance</a:t>
                      </a:r>
                    </a:p>
                  </a:txBody>
                  <a:tcPr anchor="ctr"/>
                </a:tc>
                <a:tc>
                  <a:txBody>
                    <a:bodyPr/>
                    <a:lstStyle/>
                    <a:p>
                      <a:pPr algn="ctr"/>
                      <a:r>
                        <a:rPr lang="en-US" sz="1200" b="1" kern="1200" noProof="0" dirty="0">
                          <a:solidFill>
                            <a:schemeClr val="tx2">
                              <a:lumMod val="60000"/>
                              <a:lumOff val="40000"/>
                            </a:schemeClr>
                          </a:solidFill>
                          <a:latin typeface="+mn-lt"/>
                          <a:ea typeface="+mn-ea"/>
                          <a:cs typeface="+mn-cs"/>
                        </a:rPr>
                        <a:t>Debt</a:t>
                      </a:r>
                    </a:p>
                  </a:txBody>
                  <a:tcPr anchor="ctr"/>
                </a:tc>
                <a:tc vMerge="1">
                  <a:txBody>
                    <a:bodyPr/>
                    <a:lstStyle/>
                    <a:p>
                      <a:endParaRPr lang="es-MX"/>
                    </a:p>
                  </a:txBody>
                  <a:tcPr/>
                </a:tc>
                <a:extLst>
                  <a:ext uri="{0D108BD9-81ED-4DB2-BD59-A6C34878D82A}">
                    <a16:rowId xmlns="" xmlns:a16="http://schemas.microsoft.com/office/drawing/2014/main" val="10001"/>
                  </a:ext>
                </a:extLst>
              </a:tr>
              <a:tr h="263135">
                <a:tc>
                  <a:txBody>
                    <a:bodyPr/>
                    <a:lstStyle/>
                    <a:p>
                      <a:pPr algn="ctr"/>
                      <a:r>
                        <a:rPr lang="en-US" sz="1200" noProof="0" dirty="0">
                          <a:solidFill>
                            <a:schemeClr val="tx2"/>
                          </a:solidFill>
                        </a:rPr>
                        <a:t>Brazil</a:t>
                      </a:r>
                    </a:p>
                  </a:txBody>
                  <a:tcPr anchor="ctr"/>
                </a:tc>
                <a:tc>
                  <a:txBody>
                    <a:bodyPr/>
                    <a:lstStyle/>
                    <a:p>
                      <a:pPr algn="ctr"/>
                      <a:r>
                        <a:rPr lang="en-US" sz="1200" noProof="0" dirty="0">
                          <a:solidFill>
                            <a:schemeClr val="tx2"/>
                          </a:solidFill>
                        </a:rPr>
                        <a:t>2000</a:t>
                      </a:r>
                    </a:p>
                  </a:txBody>
                  <a:tcPr anchor="ctr"/>
                </a:tc>
                <a:tc>
                  <a:txBody>
                    <a:bodyPr/>
                    <a:lstStyle/>
                    <a:p>
                      <a:pPr algn="ctr"/>
                      <a:endParaRPr lang="en-US" sz="1200" noProof="0" dirty="0">
                        <a:solidFill>
                          <a:schemeClr val="tx2"/>
                        </a:solidFill>
                      </a:endParaRPr>
                    </a:p>
                  </a:txBody>
                  <a:tcPr anchor="ctr"/>
                </a:tc>
                <a:tc>
                  <a:txBody>
                    <a:bodyPr/>
                    <a:lstStyle/>
                    <a:p>
                      <a:pPr algn="ctr"/>
                      <a:r>
                        <a:rPr lang="en-US" sz="1200" noProof="0" dirty="0">
                          <a:solidFill>
                            <a:schemeClr val="tx2"/>
                          </a:solidFill>
                        </a:rPr>
                        <a:t>2000</a:t>
                      </a:r>
                    </a:p>
                  </a:txBody>
                  <a:tcPr anchor="ctr"/>
                </a:tc>
                <a:tc>
                  <a:txBody>
                    <a:bodyPr/>
                    <a:lstStyle/>
                    <a:p>
                      <a:pPr algn="ctr"/>
                      <a:endParaRPr lang="en-US" sz="1200" noProof="0" dirty="0">
                        <a:solidFill>
                          <a:schemeClr val="tx2"/>
                        </a:solidFill>
                      </a:endParaRPr>
                    </a:p>
                  </a:txBody>
                  <a:tcPr anchor="ctr"/>
                </a:tc>
                <a:extLst>
                  <a:ext uri="{0D108BD9-81ED-4DB2-BD59-A6C34878D82A}">
                    <a16:rowId xmlns="" xmlns:a16="http://schemas.microsoft.com/office/drawing/2014/main" val="10002"/>
                  </a:ext>
                </a:extLst>
              </a:tr>
              <a:tr h="335215">
                <a:tc>
                  <a:txBody>
                    <a:bodyPr/>
                    <a:lstStyle/>
                    <a:p>
                      <a:pPr algn="ctr"/>
                      <a:r>
                        <a:rPr lang="en-US" sz="1200" noProof="0" dirty="0">
                          <a:solidFill>
                            <a:schemeClr val="tx2"/>
                          </a:solidFill>
                        </a:rPr>
                        <a:t>Chile</a:t>
                      </a:r>
                    </a:p>
                  </a:txBody>
                  <a:tcPr anchor="ctr"/>
                </a:tc>
                <a:tc>
                  <a:txBody>
                    <a:bodyPr/>
                    <a:lstStyle/>
                    <a:p>
                      <a:pPr algn="ctr"/>
                      <a:endParaRPr lang="en-US" sz="1200" noProof="0" dirty="0">
                        <a:solidFill>
                          <a:schemeClr val="tx2"/>
                        </a:solidFill>
                      </a:endParaRPr>
                    </a:p>
                  </a:txBody>
                  <a:tcPr anchor="ctr"/>
                </a:tc>
                <a:tc>
                  <a:txBody>
                    <a:bodyPr/>
                    <a:lstStyle/>
                    <a:p>
                      <a:pPr algn="ctr"/>
                      <a:r>
                        <a:rPr lang="en-US" sz="1200" noProof="0" dirty="0">
                          <a:solidFill>
                            <a:schemeClr val="tx2"/>
                          </a:solidFill>
                        </a:rPr>
                        <a:t>2001 (2008, 2009 and 2010)</a:t>
                      </a:r>
                    </a:p>
                  </a:txBody>
                  <a:tcPr anchor="ctr"/>
                </a:tc>
                <a:tc>
                  <a:txBody>
                    <a:bodyPr/>
                    <a:lstStyle/>
                    <a:p>
                      <a:pPr algn="ctr"/>
                      <a:endParaRPr lang="en-US" sz="1200" noProof="0" dirty="0">
                        <a:solidFill>
                          <a:schemeClr val="tx2"/>
                        </a:solidFill>
                      </a:endParaRPr>
                    </a:p>
                  </a:txBody>
                  <a:tcPr anchor="ctr"/>
                </a:tc>
                <a:tc>
                  <a:txBody>
                    <a:bodyPr/>
                    <a:lstStyle/>
                    <a:p>
                      <a:pPr algn="ctr"/>
                      <a:r>
                        <a:rPr lang="en-US" sz="1200" noProof="0" dirty="0">
                          <a:solidFill>
                            <a:schemeClr val="tx2"/>
                          </a:solidFill>
                        </a:rPr>
                        <a:t>Advisory Fiscal Council 2014</a:t>
                      </a:r>
                    </a:p>
                  </a:txBody>
                  <a:tcPr anchor="ctr"/>
                </a:tc>
                <a:extLst>
                  <a:ext uri="{0D108BD9-81ED-4DB2-BD59-A6C34878D82A}">
                    <a16:rowId xmlns="" xmlns:a16="http://schemas.microsoft.com/office/drawing/2014/main" val="10003"/>
                  </a:ext>
                </a:extLst>
              </a:tr>
              <a:tr h="438558">
                <a:tc>
                  <a:txBody>
                    <a:bodyPr/>
                    <a:lstStyle/>
                    <a:p>
                      <a:pPr algn="ctr"/>
                      <a:r>
                        <a:rPr lang="en-US" sz="1200" noProof="0" dirty="0">
                          <a:solidFill>
                            <a:schemeClr val="tx2"/>
                          </a:solidFill>
                        </a:rPr>
                        <a:t>Colombia</a:t>
                      </a:r>
                    </a:p>
                  </a:txBody>
                  <a:tcPr anchor="ctr"/>
                </a:tc>
                <a:tc>
                  <a:txBody>
                    <a:bodyPr/>
                    <a:lstStyle/>
                    <a:p>
                      <a:pPr algn="ctr"/>
                      <a:r>
                        <a:rPr lang="en-US" sz="1200" noProof="0" dirty="0">
                          <a:solidFill>
                            <a:schemeClr val="tx2"/>
                          </a:solidFill>
                        </a:rPr>
                        <a:t>2000</a:t>
                      </a:r>
                    </a:p>
                  </a:txBody>
                  <a:tcPr anchor="ctr"/>
                </a:tc>
                <a:tc>
                  <a:txBody>
                    <a:bodyPr/>
                    <a:lstStyle/>
                    <a:p>
                      <a:pPr algn="ctr"/>
                      <a:r>
                        <a:rPr lang="en-US" sz="1200" noProof="0" dirty="0">
                          <a:solidFill>
                            <a:schemeClr val="tx2"/>
                          </a:solidFill>
                        </a:rPr>
                        <a:t>2011</a:t>
                      </a:r>
                    </a:p>
                  </a:txBody>
                  <a:tcPr anchor="ctr"/>
                </a:tc>
                <a:tc>
                  <a:txBody>
                    <a:bodyPr/>
                    <a:lstStyle/>
                    <a:p>
                      <a:pPr algn="ctr"/>
                      <a:endParaRPr lang="en-US" sz="1200" noProof="0" dirty="0">
                        <a:solidFill>
                          <a:schemeClr val="tx2"/>
                        </a:solidFill>
                      </a:endParaRPr>
                    </a:p>
                  </a:txBody>
                  <a:tcPr anchor="ctr"/>
                </a:tc>
                <a:tc>
                  <a:txBody>
                    <a:bodyPr/>
                    <a:lstStyle/>
                    <a:p>
                      <a:pPr algn="ctr"/>
                      <a:r>
                        <a:rPr lang="es-MX" sz="1200" noProof="0" dirty="0">
                          <a:solidFill>
                            <a:schemeClr val="tx2"/>
                          </a:solidFill>
                        </a:rPr>
                        <a:t>Comité Consultivo para la Regla</a:t>
                      </a:r>
                      <a:r>
                        <a:rPr lang="es-MX" sz="1200" baseline="0" noProof="0" dirty="0">
                          <a:solidFill>
                            <a:schemeClr val="tx2"/>
                          </a:solidFill>
                        </a:rPr>
                        <a:t> Fiscal 2012</a:t>
                      </a:r>
                      <a:endParaRPr lang="es-MX" sz="1200" noProof="0" dirty="0">
                        <a:solidFill>
                          <a:schemeClr val="tx2"/>
                        </a:solidFill>
                      </a:endParaRPr>
                    </a:p>
                  </a:txBody>
                  <a:tcPr anchor="ctr"/>
                </a:tc>
                <a:extLst>
                  <a:ext uri="{0D108BD9-81ED-4DB2-BD59-A6C34878D82A}">
                    <a16:rowId xmlns="" xmlns:a16="http://schemas.microsoft.com/office/drawing/2014/main" val="10004"/>
                  </a:ext>
                </a:extLst>
              </a:tr>
              <a:tr h="438558">
                <a:tc>
                  <a:txBody>
                    <a:bodyPr/>
                    <a:lstStyle/>
                    <a:p>
                      <a:pPr algn="ctr"/>
                      <a:r>
                        <a:rPr lang="en-US" sz="1200" noProof="0" dirty="0">
                          <a:solidFill>
                            <a:schemeClr val="tx2"/>
                          </a:solidFill>
                        </a:rPr>
                        <a:t>Mexico</a:t>
                      </a:r>
                    </a:p>
                  </a:txBody>
                  <a:tcPr anchor="ctr"/>
                </a:tc>
                <a:tc>
                  <a:txBody>
                    <a:bodyPr/>
                    <a:lstStyle/>
                    <a:p>
                      <a:pPr algn="ctr"/>
                      <a:r>
                        <a:rPr lang="en-US" sz="1200" noProof="0" dirty="0">
                          <a:solidFill>
                            <a:schemeClr val="tx2"/>
                          </a:solidFill>
                        </a:rPr>
                        <a:t>2013</a:t>
                      </a:r>
                    </a:p>
                  </a:txBody>
                  <a:tcPr anchor="ctr"/>
                </a:tc>
                <a:tc>
                  <a:txBody>
                    <a:bodyPr/>
                    <a:lstStyle/>
                    <a:p>
                      <a:pPr algn="ctr"/>
                      <a:r>
                        <a:rPr lang="en-US" sz="1200" noProof="0" dirty="0">
                          <a:solidFill>
                            <a:schemeClr val="tx2"/>
                          </a:solidFill>
                        </a:rPr>
                        <a:t>2006 (2009 and 2013)</a:t>
                      </a:r>
                    </a:p>
                  </a:txBody>
                  <a:tcPr anchor="ctr"/>
                </a:tc>
                <a:tc>
                  <a:txBody>
                    <a:bodyPr/>
                    <a:lstStyle/>
                    <a:p>
                      <a:pPr algn="ctr"/>
                      <a:endParaRPr lang="en-US" sz="1200" noProof="0" dirty="0">
                        <a:solidFill>
                          <a:schemeClr val="tx2"/>
                        </a:solidFill>
                      </a:endParaRPr>
                    </a:p>
                  </a:txBody>
                  <a:tcPr anchor="ctr"/>
                </a:tc>
                <a:tc>
                  <a:txBody>
                    <a:bodyPr/>
                    <a:lstStyle/>
                    <a:p>
                      <a:pPr algn="ctr"/>
                      <a:r>
                        <a:rPr lang="es-MX" sz="1200" noProof="0" dirty="0">
                          <a:solidFill>
                            <a:schemeClr val="tx2"/>
                          </a:solidFill>
                        </a:rPr>
                        <a:t>Centro de Estudios de las</a:t>
                      </a:r>
                      <a:r>
                        <a:rPr lang="es-MX" sz="1200" baseline="0" noProof="0" dirty="0">
                          <a:solidFill>
                            <a:schemeClr val="tx2"/>
                          </a:solidFill>
                        </a:rPr>
                        <a:t> Finanzas Públicas 1998</a:t>
                      </a:r>
                      <a:endParaRPr lang="es-MX" sz="1200" noProof="0" dirty="0">
                        <a:solidFill>
                          <a:schemeClr val="tx2"/>
                        </a:solidFill>
                      </a:endParaRPr>
                    </a:p>
                  </a:txBody>
                  <a:tcPr anchor="ctr"/>
                </a:tc>
                <a:extLst>
                  <a:ext uri="{0D108BD9-81ED-4DB2-BD59-A6C34878D82A}">
                    <a16:rowId xmlns="" xmlns:a16="http://schemas.microsoft.com/office/drawing/2014/main" val="10005"/>
                  </a:ext>
                </a:extLst>
              </a:tr>
              <a:tr h="438558">
                <a:tc>
                  <a:txBody>
                    <a:bodyPr/>
                    <a:lstStyle/>
                    <a:p>
                      <a:pPr algn="ctr"/>
                      <a:r>
                        <a:rPr lang="en-US" sz="1200" noProof="0" dirty="0">
                          <a:solidFill>
                            <a:schemeClr val="tx2"/>
                          </a:solidFill>
                        </a:rPr>
                        <a:t>Peru</a:t>
                      </a:r>
                    </a:p>
                  </a:txBody>
                  <a:tcPr anchor="ctr"/>
                </a:tc>
                <a:tc>
                  <a:txBody>
                    <a:bodyPr/>
                    <a:lstStyle/>
                    <a:p>
                      <a:pPr algn="ctr"/>
                      <a:r>
                        <a:rPr lang="en-US" sz="1200" noProof="0" dirty="0">
                          <a:solidFill>
                            <a:schemeClr val="tx2"/>
                          </a:solidFill>
                        </a:rPr>
                        <a:t>2000 (2003, 2012, 2013)</a:t>
                      </a:r>
                    </a:p>
                  </a:txBody>
                  <a:tcPr anchor="ctr"/>
                </a:tc>
                <a:tc>
                  <a:txBody>
                    <a:bodyPr/>
                    <a:lstStyle/>
                    <a:p>
                      <a:pPr algn="ctr"/>
                      <a:r>
                        <a:rPr lang="en-US" sz="1200" noProof="0" dirty="0">
                          <a:solidFill>
                            <a:schemeClr val="tx2"/>
                          </a:solidFill>
                        </a:rPr>
                        <a:t>2000 (2003, 2012, 2013)</a:t>
                      </a:r>
                    </a:p>
                  </a:txBody>
                  <a:tcPr anchor="ctr"/>
                </a:tc>
                <a:tc>
                  <a:txBody>
                    <a:bodyPr/>
                    <a:lstStyle/>
                    <a:p>
                      <a:pPr algn="ctr"/>
                      <a:r>
                        <a:rPr lang="en-US" sz="1200" noProof="0" dirty="0">
                          <a:solidFill>
                            <a:schemeClr val="tx2"/>
                          </a:solidFill>
                        </a:rPr>
                        <a:t>2013</a:t>
                      </a:r>
                    </a:p>
                  </a:txBody>
                  <a:tcPr anchor="ctr"/>
                </a:tc>
                <a:tc>
                  <a:txBody>
                    <a:bodyPr/>
                    <a:lstStyle/>
                    <a:p>
                      <a:pPr algn="ctr"/>
                      <a:r>
                        <a:rPr lang="es-MX" sz="1200" noProof="0" dirty="0">
                          <a:solidFill>
                            <a:schemeClr val="tx2"/>
                          </a:solidFill>
                        </a:rPr>
                        <a:t>Consejo</a:t>
                      </a:r>
                      <a:r>
                        <a:rPr lang="es-MX" sz="1200" baseline="0" noProof="0" dirty="0">
                          <a:solidFill>
                            <a:schemeClr val="tx2"/>
                          </a:solidFill>
                        </a:rPr>
                        <a:t> Fiscal</a:t>
                      </a:r>
                    </a:p>
                    <a:p>
                      <a:pPr algn="ctr"/>
                      <a:r>
                        <a:rPr lang="es-MX" sz="1200" baseline="0" noProof="0" dirty="0">
                          <a:solidFill>
                            <a:schemeClr val="tx2"/>
                          </a:solidFill>
                        </a:rPr>
                        <a:t>2015</a:t>
                      </a:r>
                      <a:endParaRPr lang="es-MX" sz="1200" noProof="0" dirty="0">
                        <a:solidFill>
                          <a:schemeClr val="tx2"/>
                        </a:solidFill>
                      </a:endParaRPr>
                    </a:p>
                  </a:txBody>
                  <a:tcPr anchor="ctr"/>
                </a:tc>
                <a:extLst>
                  <a:ext uri="{0D108BD9-81ED-4DB2-BD59-A6C34878D82A}">
                    <a16:rowId xmlns="" xmlns:a16="http://schemas.microsoft.com/office/drawing/2014/main" val="10006"/>
                  </a:ext>
                </a:extLst>
              </a:tr>
              <a:tr h="263135">
                <a:tc>
                  <a:txBody>
                    <a:bodyPr/>
                    <a:lstStyle/>
                    <a:p>
                      <a:pPr algn="ctr"/>
                      <a:r>
                        <a:rPr lang="en-US" sz="1200" noProof="0" dirty="0">
                          <a:solidFill>
                            <a:schemeClr val="tx2"/>
                          </a:solidFill>
                        </a:rPr>
                        <a:t>USA</a:t>
                      </a:r>
                    </a:p>
                  </a:txBody>
                  <a:tcPr anchor="ctr"/>
                </a:tc>
                <a:tc>
                  <a:txBody>
                    <a:bodyPr/>
                    <a:lstStyle/>
                    <a:p>
                      <a:pPr algn="ctr"/>
                      <a:r>
                        <a:rPr lang="en-US" sz="1200" noProof="0" dirty="0">
                          <a:solidFill>
                            <a:schemeClr val="tx2"/>
                          </a:solidFill>
                        </a:rPr>
                        <a:t>1990 (2011, 2015)</a:t>
                      </a:r>
                    </a:p>
                  </a:txBody>
                  <a:tcPr anchor="ctr"/>
                </a:tc>
                <a:tc>
                  <a:txBody>
                    <a:bodyPr/>
                    <a:lstStyle/>
                    <a:p>
                      <a:pPr algn="ctr"/>
                      <a:endParaRPr lang="en-US" sz="1200" noProof="0" dirty="0">
                        <a:solidFill>
                          <a:schemeClr val="tx2"/>
                        </a:solidFill>
                      </a:endParaRPr>
                    </a:p>
                  </a:txBody>
                  <a:tcPr anchor="ctr"/>
                </a:tc>
                <a:tc>
                  <a:txBody>
                    <a:bodyPr/>
                    <a:lstStyle/>
                    <a:p>
                      <a:pPr algn="ctr"/>
                      <a:r>
                        <a:rPr lang="en-US" sz="1200" noProof="0" dirty="0">
                          <a:solidFill>
                            <a:schemeClr val="tx2"/>
                          </a:solidFill>
                        </a:rPr>
                        <a:t>1986</a:t>
                      </a:r>
                      <a:r>
                        <a:rPr lang="en-US" sz="1200" baseline="0" noProof="0" dirty="0">
                          <a:solidFill>
                            <a:schemeClr val="tx2"/>
                          </a:solidFill>
                        </a:rPr>
                        <a:t> </a:t>
                      </a:r>
                      <a:r>
                        <a:rPr lang="en-US" sz="1200" noProof="0" dirty="0">
                          <a:solidFill>
                            <a:schemeClr val="tx2"/>
                          </a:solidFill>
                        </a:rPr>
                        <a:t>(1990)</a:t>
                      </a:r>
                    </a:p>
                  </a:txBody>
                  <a:tcPr anchor="ctr"/>
                </a:tc>
                <a:tc>
                  <a:txBody>
                    <a:bodyPr/>
                    <a:lstStyle/>
                    <a:p>
                      <a:pPr algn="ctr"/>
                      <a:r>
                        <a:rPr lang="en-US" sz="1200" noProof="0" dirty="0">
                          <a:solidFill>
                            <a:schemeClr val="tx2"/>
                          </a:solidFill>
                        </a:rPr>
                        <a:t>Congressional Budget Office 1974</a:t>
                      </a:r>
                    </a:p>
                  </a:txBody>
                  <a:tcPr anchor="ct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28584316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Parameter estimates</a:t>
            </a:r>
          </a:p>
        </p:txBody>
      </p:sp>
      <mc:AlternateContent xmlns:mc="http://schemas.openxmlformats.org/markup-compatibility/2006" xmlns:a14="http://schemas.microsoft.com/office/drawing/2010/main">
        <mc:Choice Requires="a14">
          <p:graphicFrame>
            <p:nvGraphicFramePr>
              <p:cNvPr id="4" name="3 Marcador de contenido"/>
              <p:cNvGraphicFramePr>
                <a:graphicFrameLocks noGrp="1"/>
              </p:cNvGraphicFramePr>
              <p:nvPr>
                <p:ph idx="1"/>
                <p:extLst>
                  <p:ext uri="{D42A27DB-BD31-4B8C-83A1-F6EECF244321}">
                    <p14:modId xmlns:p14="http://schemas.microsoft.com/office/powerpoint/2010/main" val="3096740989"/>
                  </p:ext>
                </p:extLst>
              </p:nvPr>
            </p:nvGraphicFramePr>
            <p:xfrm>
              <a:off x="107501" y="1357313"/>
              <a:ext cx="8928997" cy="4315714"/>
            </p:xfrm>
            <a:graphic>
              <a:graphicData uri="http://schemas.openxmlformats.org/drawingml/2006/table">
                <a:tbl>
                  <a:tblPr firstRow="1" bandRow="1">
                    <a:tableStyleId>{5C22544A-7EE6-4342-B048-85BDC9FD1C3A}</a:tableStyleId>
                  </a:tblPr>
                  <a:tblGrid>
                    <a:gridCol w="864099">
                      <a:extLst>
                        <a:ext uri="{9D8B030D-6E8A-4147-A177-3AD203B41FA5}">
                          <a16:colId xmlns="" xmlns:a16="http://schemas.microsoft.com/office/drawing/2014/main" val="20000"/>
                        </a:ext>
                      </a:extLst>
                    </a:gridCol>
                    <a:gridCol w="1046121">
                      <a:extLst>
                        <a:ext uri="{9D8B030D-6E8A-4147-A177-3AD203B41FA5}">
                          <a16:colId xmlns="" xmlns:a16="http://schemas.microsoft.com/office/drawing/2014/main" val="20001"/>
                        </a:ext>
                      </a:extLst>
                    </a:gridCol>
                    <a:gridCol w="768477">
                      <a:extLst>
                        <a:ext uri="{9D8B030D-6E8A-4147-A177-3AD203B41FA5}">
                          <a16:colId xmlns="" xmlns:a16="http://schemas.microsoft.com/office/drawing/2014/main" val="20002"/>
                        </a:ext>
                      </a:extLst>
                    </a:gridCol>
                    <a:gridCol w="892900">
                      <a:extLst>
                        <a:ext uri="{9D8B030D-6E8A-4147-A177-3AD203B41FA5}">
                          <a16:colId xmlns="" xmlns:a16="http://schemas.microsoft.com/office/drawing/2014/main" val="20003"/>
                        </a:ext>
                      </a:extLst>
                    </a:gridCol>
                    <a:gridCol w="892900">
                      <a:extLst>
                        <a:ext uri="{9D8B030D-6E8A-4147-A177-3AD203B41FA5}">
                          <a16:colId xmlns="" xmlns:a16="http://schemas.microsoft.com/office/drawing/2014/main" val="20004"/>
                        </a:ext>
                      </a:extLst>
                    </a:gridCol>
                    <a:gridCol w="892900">
                      <a:extLst>
                        <a:ext uri="{9D8B030D-6E8A-4147-A177-3AD203B41FA5}">
                          <a16:colId xmlns="" xmlns:a16="http://schemas.microsoft.com/office/drawing/2014/main" val="20005"/>
                        </a:ext>
                      </a:extLst>
                    </a:gridCol>
                    <a:gridCol w="892900">
                      <a:extLst>
                        <a:ext uri="{9D8B030D-6E8A-4147-A177-3AD203B41FA5}">
                          <a16:colId xmlns="" xmlns:a16="http://schemas.microsoft.com/office/drawing/2014/main" val="20009"/>
                        </a:ext>
                      </a:extLst>
                    </a:gridCol>
                    <a:gridCol w="892900">
                      <a:extLst>
                        <a:ext uri="{9D8B030D-6E8A-4147-A177-3AD203B41FA5}">
                          <a16:colId xmlns="" xmlns:a16="http://schemas.microsoft.com/office/drawing/2014/main" val="20006"/>
                        </a:ext>
                      </a:extLst>
                    </a:gridCol>
                    <a:gridCol w="892900">
                      <a:extLst>
                        <a:ext uri="{9D8B030D-6E8A-4147-A177-3AD203B41FA5}">
                          <a16:colId xmlns="" xmlns:a16="http://schemas.microsoft.com/office/drawing/2014/main" val="20007"/>
                        </a:ext>
                      </a:extLst>
                    </a:gridCol>
                    <a:gridCol w="892900">
                      <a:extLst>
                        <a:ext uri="{9D8B030D-6E8A-4147-A177-3AD203B41FA5}">
                          <a16:colId xmlns="" xmlns:a16="http://schemas.microsoft.com/office/drawing/2014/main" val="20008"/>
                        </a:ext>
                      </a:extLst>
                    </a:gridCol>
                  </a:tblGrid>
                  <a:tr h="370840">
                    <a:tc>
                      <a:txBody>
                        <a:bodyPr/>
                        <a:lstStyle/>
                        <a:p>
                          <a:pPr algn="ctr"/>
                          <a:r>
                            <a:rPr lang="en-US" sz="1200" noProof="0" dirty="0"/>
                            <a:t>Parameter</a:t>
                          </a:r>
                        </a:p>
                      </a:txBody>
                      <a:tcPr anchor="ctr"/>
                    </a:tc>
                    <a:tc>
                      <a:txBody>
                        <a:bodyPr/>
                        <a:lstStyle/>
                        <a:p>
                          <a:pPr algn="ctr"/>
                          <a:r>
                            <a:rPr lang="en-US" sz="1400" noProof="0" dirty="0"/>
                            <a:t>Prior </a:t>
                          </a:r>
                          <a:r>
                            <a:rPr lang="en-US" sz="1300" noProof="0" dirty="0"/>
                            <a:t>distribution</a:t>
                          </a:r>
                        </a:p>
                      </a:txBody>
                      <a:tcPr anchor="ctr"/>
                    </a:tc>
                    <a:tc>
                      <a:txBody>
                        <a:bodyPr/>
                        <a:lstStyle/>
                        <a:p>
                          <a:pPr algn="ctr"/>
                          <a:r>
                            <a:rPr lang="en-US" sz="1400" noProof="0" dirty="0"/>
                            <a:t>Prior mean</a:t>
                          </a:r>
                        </a:p>
                      </a:txBody>
                      <a:tcPr anchor="ctr"/>
                    </a:tc>
                    <a:tc>
                      <a:txBody>
                        <a:bodyPr/>
                        <a:lstStyle/>
                        <a:p>
                          <a:pPr algn="ctr"/>
                          <a:r>
                            <a:rPr lang="en-US" sz="1400" noProof="0" dirty="0"/>
                            <a:t>Prior</a:t>
                          </a:r>
                        </a:p>
                        <a:p>
                          <a:pPr algn="ctr"/>
                          <a:r>
                            <a:rPr lang="en-US" sz="1400" noProof="0" dirty="0"/>
                            <a:t>std. dev.</a:t>
                          </a:r>
                        </a:p>
                      </a:txBody>
                      <a:tcPr anchor="ctr"/>
                    </a:tc>
                    <a:tc>
                      <a:txBody>
                        <a:bodyPr/>
                        <a:lstStyle/>
                        <a:p>
                          <a:pPr algn="ctr"/>
                          <a:r>
                            <a:rPr lang="en-US" sz="1400" noProof="0" dirty="0"/>
                            <a:t>USA</a:t>
                          </a:r>
                        </a:p>
                      </a:txBody>
                      <a:tcPr anchor="ctr"/>
                    </a:tc>
                    <a:tc>
                      <a:txBody>
                        <a:bodyPr/>
                        <a:lstStyle/>
                        <a:p>
                          <a:pPr algn="ctr"/>
                          <a:r>
                            <a:rPr lang="en-US" sz="1400" noProof="0" dirty="0"/>
                            <a:t>Brazil</a:t>
                          </a:r>
                        </a:p>
                      </a:txBody>
                      <a:tcPr anchor="ctr"/>
                    </a:tc>
                    <a:tc>
                      <a:txBody>
                        <a:bodyPr/>
                        <a:lstStyle/>
                        <a:p>
                          <a:pPr algn="ctr"/>
                          <a:r>
                            <a:rPr lang="en-US" sz="1400" noProof="0" dirty="0"/>
                            <a:t>Chile</a:t>
                          </a:r>
                        </a:p>
                      </a:txBody>
                      <a:tcPr anchor="ctr"/>
                    </a:tc>
                    <a:tc>
                      <a:txBody>
                        <a:bodyPr/>
                        <a:lstStyle/>
                        <a:p>
                          <a:pPr algn="ctr"/>
                          <a:r>
                            <a:rPr lang="en-US" sz="1400" noProof="0" dirty="0"/>
                            <a:t>Colombia</a:t>
                          </a:r>
                        </a:p>
                      </a:txBody>
                      <a:tcPr anchor="ctr"/>
                    </a:tc>
                    <a:tc>
                      <a:txBody>
                        <a:bodyPr/>
                        <a:lstStyle/>
                        <a:p>
                          <a:pPr algn="ctr"/>
                          <a:r>
                            <a:rPr lang="en-US" sz="1400" noProof="0" dirty="0"/>
                            <a:t>Mexico</a:t>
                          </a:r>
                        </a:p>
                      </a:txBody>
                      <a:tcPr anchor="ctr"/>
                    </a:tc>
                    <a:tc>
                      <a:txBody>
                        <a:bodyPr/>
                        <a:lstStyle/>
                        <a:p>
                          <a:pPr algn="ctr"/>
                          <a:r>
                            <a:rPr lang="en-US" sz="1400" noProof="0" dirty="0"/>
                            <a:t>Peru</a:t>
                          </a:r>
                        </a:p>
                      </a:txBody>
                      <a:tcPr anchor="ctr"/>
                    </a:tc>
                    <a:extLst>
                      <a:ext uri="{0D108BD9-81ED-4DB2-BD59-A6C34878D82A}">
                        <a16:rowId xmlns="" xmlns:a16="http://schemas.microsoft.com/office/drawing/2014/main" val="10000"/>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latin typeface="Cambria Math"/>
                                      </a:rPr>
                                    </m:ctrlPr>
                                  </m:sSubPr>
                                  <m:e>
                                    <m:r>
                                      <a:rPr lang="en-US" i="1" noProof="0" smtClean="0">
                                        <a:latin typeface="Cambria Math"/>
                                        <a:ea typeface="Cambria Math"/>
                                      </a:rPr>
                                      <m:t>𝜓</m:t>
                                    </m:r>
                                  </m:e>
                                  <m:sub>
                                    <m:r>
                                      <a:rPr lang="en-US" i="1" noProof="0" smtClean="0">
                                        <a:latin typeface="Cambria Math"/>
                                        <a:ea typeface="Cambria Math"/>
                                      </a:rPr>
                                      <m:t>𝜋</m:t>
                                    </m:r>
                                    <m:r>
                                      <a:rPr lang="en-US" b="0" i="1" noProof="0" smtClean="0">
                                        <a:latin typeface="Cambria Math"/>
                                        <a:ea typeface="Cambria Math"/>
                                      </a:rPr>
                                      <m:t>,</m:t>
                                    </m:r>
                                    <m:r>
                                      <a:rPr lang="en-US" b="0" i="1" noProof="0" smtClean="0">
                                        <a:latin typeface="Cambria Math"/>
                                        <a:ea typeface="Cambria Math"/>
                                      </a:rPr>
                                      <m:t>𝑃𝑀</m:t>
                                    </m:r>
                                  </m:sub>
                                </m:sSub>
                              </m:oMath>
                            </m:oMathPara>
                          </a14:m>
                          <a:endParaRPr lang="en-US" noProof="0" dirty="0"/>
                        </a:p>
                      </a:txBody>
                      <a:tcPr/>
                    </a:tc>
                    <a:tc>
                      <a:txBody>
                        <a:bodyPr/>
                        <a:lstStyle/>
                        <a:p>
                          <a:pPr algn="ctr"/>
                          <a:r>
                            <a:rPr lang="en-US" noProof="0" dirty="0"/>
                            <a:t>G</a:t>
                          </a:r>
                        </a:p>
                      </a:txBody>
                      <a:tcPr/>
                    </a:tc>
                    <a:tc>
                      <a:txBody>
                        <a:bodyPr/>
                        <a:lstStyle/>
                        <a:p>
                          <a:pPr algn="ctr"/>
                          <a:r>
                            <a:rPr lang="en-US" noProof="0" dirty="0"/>
                            <a:t>0.80</a:t>
                          </a:r>
                        </a:p>
                      </a:txBody>
                      <a:tcPr/>
                    </a:tc>
                    <a:tc>
                      <a:txBody>
                        <a:bodyPr/>
                        <a:lstStyle/>
                        <a:p>
                          <a:pPr algn="ctr"/>
                          <a:r>
                            <a:rPr lang="en-US" noProof="0" dirty="0"/>
                            <a:t>0.3</a:t>
                          </a:r>
                        </a:p>
                      </a:txBody>
                      <a:tcPr/>
                    </a:tc>
                    <a:tc>
                      <a:txBody>
                        <a:bodyPr/>
                        <a:lstStyle/>
                        <a:p>
                          <a:pPr algn="ctr"/>
                          <a:r>
                            <a:rPr lang="en-US" noProof="0" dirty="0"/>
                            <a:t>0.71</a:t>
                          </a:r>
                        </a:p>
                      </a:txBody>
                      <a:tcPr/>
                    </a:tc>
                    <a:tc>
                      <a:txBody>
                        <a:bodyPr/>
                        <a:lstStyle/>
                        <a:p>
                          <a:pPr algn="ctr"/>
                          <a:r>
                            <a:rPr lang="en-US" noProof="0" dirty="0"/>
                            <a:t>0.50</a:t>
                          </a:r>
                        </a:p>
                      </a:txBody>
                      <a:tcPr/>
                    </a:tc>
                    <a:tc>
                      <a:txBody>
                        <a:bodyPr/>
                        <a:lstStyle/>
                        <a:p>
                          <a:pPr algn="ctr"/>
                          <a:r>
                            <a:rPr lang="en-US" noProof="0" dirty="0"/>
                            <a:t>0.81</a:t>
                          </a:r>
                        </a:p>
                      </a:txBody>
                      <a:tcPr/>
                    </a:tc>
                    <a:tc>
                      <a:txBody>
                        <a:bodyPr/>
                        <a:lstStyle/>
                        <a:p>
                          <a:pPr algn="ctr"/>
                          <a:r>
                            <a:rPr lang="en-US" noProof="0" dirty="0"/>
                            <a:t>0.93</a:t>
                          </a:r>
                        </a:p>
                      </a:txBody>
                      <a:tcPr/>
                    </a:tc>
                    <a:tc>
                      <a:txBody>
                        <a:bodyPr/>
                        <a:lstStyle/>
                        <a:p>
                          <a:pPr algn="ctr"/>
                          <a:r>
                            <a:rPr lang="en-US" noProof="0" dirty="0" smtClean="0"/>
                            <a:t>0.91</a:t>
                          </a:r>
                          <a:endParaRPr lang="en-US" noProof="0" dirty="0"/>
                        </a:p>
                      </a:txBody>
                      <a:tcPr/>
                    </a:tc>
                    <a:tc>
                      <a:txBody>
                        <a:bodyPr/>
                        <a:lstStyle/>
                        <a:p>
                          <a:pPr algn="ctr"/>
                          <a:r>
                            <a:rPr lang="en-US" noProof="0" dirty="0"/>
                            <a:t>0.96</a:t>
                          </a:r>
                        </a:p>
                      </a:txBody>
                      <a:tcPr/>
                    </a:tc>
                    <a:extLst>
                      <a:ext uri="{0D108BD9-81ED-4DB2-BD59-A6C34878D82A}">
                        <a16:rowId xmlns="" xmlns:a16="http://schemas.microsoft.com/office/drawing/2014/main" val="10001"/>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latin typeface="Cambria Math"/>
                                      </a:rPr>
                                    </m:ctrlPr>
                                  </m:sSubPr>
                                  <m:e>
                                    <m:r>
                                      <a:rPr lang="en-US" i="1" noProof="0" smtClean="0">
                                        <a:latin typeface="Cambria Math"/>
                                        <a:ea typeface="Cambria Math"/>
                                      </a:rPr>
                                      <m:t>𝜓</m:t>
                                    </m:r>
                                  </m:e>
                                  <m:sub>
                                    <m:r>
                                      <a:rPr lang="en-US" i="1" noProof="0" smtClean="0">
                                        <a:latin typeface="Cambria Math"/>
                                        <a:ea typeface="Cambria Math"/>
                                      </a:rPr>
                                      <m:t>𝜋</m:t>
                                    </m:r>
                                    <m:r>
                                      <a:rPr lang="en-US" b="0" i="1" noProof="0" smtClean="0">
                                        <a:latin typeface="Cambria Math"/>
                                        <a:ea typeface="Cambria Math"/>
                                      </a:rPr>
                                      <m:t>,</m:t>
                                    </m:r>
                                    <m:r>
                                      <a:rPr lang="en-US" b="0" i="1" noProof="0" smtClean="0">
                                        <a:latin typeface="Cambria Math"/>
                                        <a:ea typeface="Cambria Math"/>
                                      </a:rPr>
                                      <m:t>𝐴𝑀</m:t>
                                    </m:r>
                                  </m:sub>
                                </m:sSub>
                              </m:oMath>
                            </m:oMathPara>
                          </a14:m>
                          <a:endParaRPr lang="en-US" noProof="0" dirty="0"/>
                        </a:p>
                      </a:txBody>
                      <a:tcPr/>
                    </a:tc>
                    <a:tc>
                      <a:txBody>
                        <a:bodyPr/>
                        <a:lstStyle/>
                        <a:p>
                          <a:pPr algn="ctr"/>
                          <a:r>
                            <a:rPr lang="en-US" noProof="0" dirty="0"/>
                            <a:t>N</a:t>
                          </a:r>
                        </a:p>
                      </a:txBody>
                      <a:tcPr/>
                    </a:tc>
                    <a:tc>
                      <a:txBody>
                        <a:bodyPr/>
                        <a:lstStyle/>
                        <a:p>
                          <a:pPr algn="ctr"/>
                          <a:r>
                            <a:rPr lang="en-US" noProof="0" dirty="0"/>
                            <a:t>2.50</a:t>
                          </a:r>
                        </a:p>
                      </a:txBody>
                      <a:tcPr/>
                    </a:tc>
                    <a:tc>
                      <a:txBody>
                        <a:bodyPr/>
                        <a:lstStyle/>
                        <a:p>
                          <a:pPr algn="ctr"/>
                          <a:r>
                            <a:rPr lang="en-US" noProof="0" dirty="0"/>
                            <a:t>0.5</a:t>
                          </a:r>
                        </a:p>
                      </a:txBody>
                      <a:tcPr/>
                    </a:tc>
                    <a:tc>
                      <a:txBody>
                        <a:bodyPr/>
                        <a:lstStyle/>
                        <a:p>
                          <a:pPr algn="ctr"/>
                          <a:r>
                            <a:rPr lang="en-US" noProof="0" dirty="0"/>
                            <a:t>1.54</a:t>
                          </a:r>
                        </a:p>
                      </a:txBody>
                      <a:tcPr/>
                    </a:tc>
                    <a:tc>
                      <a:txBody>
                        <a:bodyPr/>
                        <a:lstStyle/>
                        <a:p>
                          <a:pPr algn="ctr"/>
                          <a:r>
                            <a:rPr lang="en-US" noProof="0" dirty="0"/>
                            <a:t>2.73</a:t>
                          </a:r>
                        </a:p>
                      </a:txBody>
                      <a:tcPr/>
                    </a:tc>
                    <a:tc>
                      <a:txBody>
                        <a:bodyPr/>
                        <a:lstStyle/>
                        <a:p>
                          <a:pPr algn="ctr"/>
                          <a:r>
                            <a:rPr lang="en-US" noProof="0" dirty="0"/>
                            <a:t>1.46</a:t>
                          </a:r>
                        </a:p>
                      </a:txBody>
                      <a:tcPr/>
                    </a:tc>
                    <a:tc>
                      <a:txBody>
                        <a:bodyPr/>
                        <a:lstStyle/>
                        <a:p>
                          <a:pPr algn="ctr"/>
                          <a:r>
                            <a:rPr lang="en-US" noProof="0" dirty="0"/>
                            <a:t>2.03</a:t>
                          </a:r>
                        </a:p>
                      </a:txBody>
                      <a:tcPr/>
                    </a:tc>
                    <a:tc>
                      <a:txBody>
                        <a:bodyPr/>
                        <a:lstStyle/>
                        <a:p>
                          <a:pPr algn="ctr"/>
                          <a:r>
                            <a:rPr lang="en-US" noProof="0" dirty="0" smtClean="0"/>
                            <a:t>1.83</a:t>
                          </a:r>
                          <a:endParaRPr lang="en-US" noProof="0" dirty="0"/>
                        </a:p>
                      </a:txBody>
                      <a:tcPr/>
                    </a:tc>
                    <a:tc>
                      <a:txBody>
                        <a:bodyPr/>
                        <a:lstStyle/>
                        <a:p>
                          <a:pPr algn="ctr"/>
                          <a:r>
                            <a:rPr lang="en-US" noProof="0" dirty="0"/>
                            <a:t>2.78</a:t>
                          </a:r>
                        </a:p>
                      </a:txBody>
                      <a:tcPr/>
                    </a:tc>
                    <a:extLst>
                      <a:ext uri="{0D108BD9-81ED-4DB2-BD59-A6C34878D82A}">
                        <a16:rowId xmlns="" xmlns:a16="http://schemas.microsoft.com/office/drawing/2014/main" val="10002"/>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latin typeface="Cambria Math"/>
                                      </a:rPr>
                                    </m:ctrlPr>
                                  </m:sSubPr>
                                  <m:e>
                                    <m:r>
                                      <a:rPr lang="en-US" i="1" noProof="0" smtClean="0">
                                        <a:latin typeface="Cambria Math"/>
                                        <a:ea typeface="Cambria Math"/>
                                      </a:rPr>
                                      <m:t>𝜓</m:t>
                                    </m:r>
                                  </m:e>
                                  <m:sub>
                                    <m:r>
                                      <a:rPr lang="en-US" b="0" i="1" noProof="0" smtClean="0">
                                        <a:latin typeface="Cambria Math"/>
                                        <a:ea typeface="Cambria Math"/>
                                      </a:rPr>
                                      <m:t>𝑦</m:t>
                                    </m:r>
                                    <m:r>
                                      <a:rPr lang="en-US" b="0" i="1" noProof="0" smtClean="0">
                                        <a:latin typeface="Cambria Math"/>
                                        <a:ea typeface="Cambria Math"/>
                                      </a:rPr>
                                      <m:t>,</m:t>
                                    </m:r>
                                    <m:r>
                                      <a:rPr lang="en-US" b="0" i="1" noProof="0" smtClean="0">
                                        <a:latin typeface="Cambria Math"/>
                                        <a:ea typeface="Cambria Math"/>
                                      </a:rPr>
                                      <m:t>𝑃𝑀</m:t>
                                    </m:r>
                                  </m:sub>
                                </m:sSub>
                              </m:oMath>
                            </m:oMathPara>
                          </a14:m>
                          <a:endParaRPr lang="en-US" noProof="0" dirty="0"/>
                        </a:p>
                      </a:txBody>
                      <a:tcPr/>
                    </a:tc>
                    <a:tc>
                      <a:txBody>
                        <a:bodyPr/>
                        <a:lstStyle/>
                        <a:p>
                          <a:pPr algn="ctr"/>
                          <a:r>
                            <a:rPr lang="en-US" noProof="0" dirty="0"/>
                            <a:t>G</a:t>
                          </a:r>
                        </a:p>
                      </a:txBody>
                      <a:tcPr/>
                    </a:tc>
                    <a:tc>
                      <a:txBody>
                        <a:bodyPr/>
                        <a:lstStyle/>
                        <a:p>
                          <a:pPr algn="ctr"/>
                          <a:r>
                            <a:rPr lang="en-US" noProof="0" dirty="0"/>
                            <a:t>0.15</a:t>
                          </a:r>
                        </a:p>
                      </a:txBody>
                      <a:tcPr/>
                    </a:tc>
                    <a:tc>
                      <a:txBody>
                        <a:bodyPr/>
                        <a:lstStyle/>
                        <a:p>
                          <a:pPr algn="ctr"/>
                          <a:r>
                            <a:rPr lang="en-US" noProof="0" dirty="0"/>
                            <a:t>0.1</a:t>
                          </a:r>
                        </a:p>
                      </a:txBody>
                      <a:tcPr/>
                    </a:tc>
                    <a:tc>
                      <a:txBody>
                        <a:bodyPr/>
                        <a:lstStyle/>
                        <a:p>
                          <a:pPr algn="ctr"/>
                          <a:r>
                            <a:rPr lang="en-US" noProof="0" dirty="0"/>
                            <a:t>0.41</a:t>
                          </a:r>
                        </a:p>
                      </a:txBody>
                      <a:tcPr/>
                    </a:tc>
                    <a:tc>
                      <a:txBody>
                        <a:bodyPr/>
                        <a:lstStyle/>
                        <a:p>
                          <a:pPr algn="ctr"/>
                          <a:r>
                            <a:rPr lang="en-US" noProof="0" dirty="0"/>
                            <a:t>0.15</a:t>
                          </a:r>
                        </a:p>
                      </a:txBody>
                      <a:tcPr/>
                    </a:tc>
                    <a:tc>
                      <a:txBody>
                        <a:bodyPr/>
                        <a:lstStyle/>
                        <a:p>
                          <a:pPr algn="ctr"/>
                          <a:r>
                            <a:rPr lang="en-US" noProof="0" dirty="0"/>
                            <a:t> 0.37</a:t>
                          </a:r>
                        </a:p>
                      </a:txBody>
                      <a:tcPr/>
                    </a:tc>
                    <a:tc>
                      <a:txBody>
                        <a:bodyPr/>
                        <a:lstStyle/>
                        <a:p>
                          <a:pPr algn="ctr"/>
                          <a:r>
                            <a:rPr lang="en-US" noProof="0" dirty="0"/>
                            <a:t>0.15</a:t>
                          </a:r>
                        </a:p>
                      </a:txBody>
                      <a:tcPr/>
                    </a:tc>
                    <a:tc>
                      <a:txBody>
                        <a:bodyPr/>
                        <a:lstStyle/>
                        <a:p>
                          <a:pPr algn="ctr"/>
                          <a:r>
                            <a:rPr lang="en-US" noProof="0" dirty="0" smtClean="0"/>
                            <a:t>0.87</a:t>
                          </a:r>
                          <a:endParaRPr lang="en-US" noProof="0" dirty="0"/>
                        </a:p>
                      </a:txBody>
                      <a:tcPr/>
                    </a:tc>
                    <a:tc>
                      <a:txBody>
                        <a:bodyPr/>
                        <a:lstStyle/>
                        <a:p>
                          <a:pPr algn="ctr"/>
                          <a:r>
                            <a:rPr lang="en-US" noProof="0" dirty="0"/>
                            <a:t>0.95</a:t>
                          </a:r>
                        </a:p>
                      </a:txBody>
                      <a:tcPr/>
                    </a:tc>
                    <a:extLst>
                      <a:ext uri="{0D108BD9-81ED-4DB2-BD59-A6C34878D82A}">
                        <a16:rowId xmlns="" xmlns:a16="http://schemas.microsoft.com/office/drawing/2014/main" val="10003"/>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latin typeface="Cambria Math"/>
                                      </a:rPr>
                                    </m:ctrlPr>
                                  </m:sSubPr>
                                  <m:e>
                                    <m:r>
                                      <a:rPr lang="en-US" i="1" noProof="0" smtClean="0">
                                        <a:latin typeface="Cambria Math"/>
                                        <a:ea typeface="Cambria Math"/>
                                      </a:rPr>
                                      <m:t>𝜓</m:t>
                                    </m:r>
                                  </m:e>
                                  <m:sub>
                                    <m:r>
                                      <a:rPr lang="es-MX" b="0" i="1" noProof="0" smtClean="0">
                                        <a:latin typeface="Cambria Math" panose="02040503050406030204" pitchFamily="18" charset="0"/>
                                        <a:ea typeface="Cambria Math"/>
                                      </a:rPr>
                                      <m:t>𝑦</m:t>
                                    </m:r>
                                    <m:r>
                                      <a:rPr lang="en-US" b="0" i="1" noProof="0" smtClean="0">
                                        <a:latin typeface="Cambria Math"/>
                                        <a:ea typeface="Cambria Math"/>
                                      </a:rPr>
                                      <m:t>,</m:t>
                                    </m:r>
                                    <m:r>
                                      <a:rPr lang="en-US" b="0" i="1" noProof="0" smtClean="0">
                                        <a:latin typeface="Cambria Math"/>
                                        <a:ea typeface="Cambria Math"/>
                                      </a:rPr>
                                      <m:t>𝐴𝑀</m:t>
                                    </m:r>
                                  </m:sub>
                                </m:sSub>
                              </m:oMath>
                            </m:oMathPara>
                          </a14:m>
                          <a:endParaRPr lang="en-US" noProof="0" dirty="0"/>
                        </a:p>
                      </a:txBody>
                      <a:tcPr/>
                    </a:tc>
                    <a:tc>
                      <a:txBody>
                        <a:bodyPr/>
                        <a:lstStyle/>
                        <a:p>
                          <a:pPr algn="ctr"/>
                          <a:r>
                            <a:rPr lang="en-US" noProof="0" dirty="0"/>
                            <a:t>G</a:t>
                          </a:r>
                        </a:p>
                      </a:txBody>
                      <a:tcPr/>
                    </a:tc>
                    <a:tc>
                      <a:txBody>
                        <a:bodyPr/>
                        <a:lstStyle/>
                        <a:p>
                          <a:pPr algn="ctr"/>
                          <a:r>
                            <a:rPr lang="en-US" noProof="0" dirty="0"/>
                            <a:t>0.40</a:t>
                          </a:r>
                        </a:p>
                      </a:txBody>
                      <a:tcPr/>
                    </a:tc>
                    <a:tc>
                      <a:txBody>
                        <a:bodyPr/>
                        <a:lstStyle/>
                        <a:p>
                          <a:pPr algn="ctr"/>
                          <a:r>
                            <a:rPr lang="en-US" noProof="0" dirty="0"/>
                            <a:t>0.2</a:t>
                          </a:r>
                        </a:p>
                      </a:txBody>
                      <a:tcPr/>
                    </a:tc>
                    <a:tc>
                      <a:txBody>
                        <a:bodyPr/>
                        <a:lstStyle/>
                        <a:p>
                          <a:pPr algn="ctr"/>
                          <a:r>
                            <a:rPr lang="en-US" noProof="0" dirty="0"/>
                            <a:t>0.86</a:t>
                          </a:r>
                        </a:p>
                      </a:txBody>
                      <a:tcPr/>
                    </a:tc>
                    <a:tc>
                      <a:txBody>
                        <a:bodyPr/>
                        <a:lstStyle/>
                        <a:p>
                          <a:pPr algn="ctr"/>
                          <a:r>
                            <a:rPr lang="en-US" noProof="0" dirty="0"/>
                            <a:t>0.70</a:t>
                          </a:r>
                        </a:p>
                      </a:txBody>
                      <a:tcPr/>
                    </a:tc>
                    <a:tc>
                      <a:txBody>
                        <a:bodyPr/>
                        <a:lstStyle/>
                        <a:p>
                          <a:pPr algn="ctr"/>
                          <a:r>
                            <a:rPr lang="en-US" noProof="0" dirty="0"/>
                            <a:t>0.54</a:t>
                          </a:r>
                        </a:p>
                      </a:txBody>
                      <a:tcPr/>
                    </a:tc>
                    <a:tc>
                      <a:txBody>
                        <a:bodyPr/>
                        <a:lstStyle/>
                        <a:p>
                          <a:pPr algn="ctr"/>
                          <a:r>
                            <a:rPr lang="en-US" noProof="0" dirty="0"/>
                            <a:t>0.33</a:t>
                          </a:r>
                        </a:p>
                      </a:txBody>
                      <a:tcPr/>
                    </a:tc>
                    <a:tc>
                      <a:txBody>
                        <a:bodyPr/>
                        <a:lstStyle/>
                        <a:p>
                          <a:pPr algn="ctr"/>
                          <a:r>
                            <a:rPr lang="en-US" noProof="0" dirty="0" smtClean="0"/>
                            <a:t>0.53</a:t>
                          </a:r>
                          <a:endParaRPr lang="en-US" noProof="0" dirty="0"/>
                        </a:p>
                      </a:txBody>
                      <a:tcPr/>
                    </a:tc>
                    <a:tc>
                      <a:txBody>
                        <a:bodyPr/>
                        <a:lstStyle/>
                        <a:p>
                          <a:pPr algn="ctr"/>
                          <a:r>
                            <a:rPr lang="en-US" noProof="0" dirty="0"/>
                            <a:t>0.75</a:t>
                          </a:r>
                        </a:p>
                      </a:txBody>
                      <a:tcPr/>
                    </a:tc>
                    <a:extLst>
                      <a:ext uri="{0D108BD9-81ED-4DB2-BD59-A6C34878D82A}">
                        <a16:rowId xmlns="" xmlns:a16="http://schemas.microsoft.com/office/drawing/2014/main" val="10004"/>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latin typeface="Cambria Math"/>
                                      </a:rPr>
                                    </m:ctrlPr>
                                  </m:sSubPr>
                                  <m:e>
                                    <m:r>
                                      <a:rPr lang="en-US" i="1" noProof="0" smtClean="0">
                                        <a:latin typeface="Cambria Math"/>
                                        <a:ea typeface="Cambria Math"/>
                                      </a:rPr>
                                      <m:t>𝜌</m:t>
                                    </m:r>
                                  </m:e>
                                  <m:sub>
                                    <m:r>
                                      <a:rPr lang="en-US" b="0" i="1" noProof="0" smtClean="0">
                                        <a:latin typeface="Cambria Math"/>
                                        <a:ea typeface="Cambria Math"/>
                                      </a:rPr>
                                      <m:t>𝑅</m:t>
                                    </m:r>
                                    <m:r>
                                      <a:rPr lang="en-US" b="0" i="1" noProof="0" smtClean="0">
                                        <a:latin typeface="Cambria Math"/>
                                        <a:ea typeface="Cambria Math"/>
                                      </a:rPr>
                                      <m:t>,</m:t>
                                    </m:r>
                                    <m:r>
                                      <a:rPr lang="en-US" b="0" i="1" noProof="0" smtClean="0">
                                        <a:latin typeface="Cambria Math"/>
                                        <a:ea typeface="Cambria Math"/>
                                      </a:rPr>
                                      <m:t>𝑃𝑀</m:t>
                                    </m:r>
                                  </m:sub>
                                </m:sSub>
                              </m:oMath>
                            </m:oMathPara>
                          </a14:m>
                          <a:endParaRPr lang="en-US" noProof="0" dirty="0"/>
                        </a:p>
                      </a:txBody>
                      <a:tcPr/>
                    </a:tc>
                    <a:tc>
                      <a:txBody>
                        <a:bodyPr/>
                        <a:lstStyle/>
                        <a:p>
                          <a:pPr algn="ctr"/>
                          <a:r>
                            <a:rPr lang="en-US" noProof="0" dirty="0"/>
                            <a:t>B</a:t>
                          </a:r>
                        </a:p>
                      </a:txBody>
                      <a:tcPr/>
                    </a:tc>
                    <a:tc>
                      <a:txBody>
                        <a:bodyPr/>
                        <a:lstStyle/>
                        <a:p>
                          <a:pPr algn="ctr"/>
                          <a:r>
                            <a:rPr lang="en-US" noProof="0" dirty="0"/>
                            <a:t>0.50</a:t>
                          </a:r>
                        </a:p>
                      </a:txBody>
                      <a:tcPr/>
                    </a:tc>
                    <a:tc>
                      <a:txBody>
                        <a:bodyPr/>
                        <a:lstStyle/>
                        <a:p>
                          <a:pPr algn="ctr"/>
                          <a:r>
                            <a:rPr lang="en-US" noProof="0" dirty="0"/>
                            <a:t>0.2</a:t>
                          </a:r>
                        </a:p>
                      </a:txBody>
                      <a:tcPr/>
                    </a:tc>
                    <a:tc>
                      <a:txBody>
                        <a:bodyPr/>
                        <a:lstStyle/>
                        <a:p>
                          <a:pPr algn="ctr"/>
                          <a:r>
                            <a:rPr lang="en-US" noProof="0" dirty="0"/>
                            <a:t>0.75</a:t>
                          </a:r>
                        </a:p>
                      </a:txBody>
                      <a:tcPr/>
                    </a:tc>
                    <a:tc>
                      <a:txBody>
                        <a:bodyPr/>
                        <a:lstStyle/>
                        <a:p>
                          <a:pPr algn="ctr"/>
                          <a:r>
                            <a:rPr lang="en-US" noProof="0" dirty="0"/>
                            <a:t>0.66</a:t>
                          </a:r>
                        </a:p>
                      </a:txBody>
                      <a:tcPr/>
                    </a:tc>
                    <a:tc>
                      <a:txBody>
                        <a:bodyPr/>
                        <a:lstStyle/>
                        <a:p>
                          <a:pPr algn="ctr"/>
                          <a:r>
                            <a:rPr lang="en-US" noProof="0" dirty="0"/>
                            <a:t>0.23</a:t>
                          </a:r>
                        </a:p>
                      </a:txBody>
                      <a:tcPr/>
                    </a:tc>
                    <a:tc>
                      <a:txBody>
                        <a:bodyPr/>
                        <a:lstStyle/>
                        <a:p>
                          <a:pPr algn="ctr"/>
                          <a:r>
                            <a:rPr lang="en-US" noProof="0" dirty="0"/>
                            <a:t>0.88</a:t>
                          </a:r>
                        </a:p>
                      </a:txBody>
                      <a:tcPr/>
                    </a:tc>
                    <a:tc>
                      <a:txBody>
                        <a:bodyPr/>
                        <a:lstStyle/>
                        <a:p>
                          <a:pPr algn="ctr"/>
                          <a:r>
                            <a:rPr lang="en-US" noProof="0" dirty="0" smtClean="0"/>
                            <a:t>0.75</a:t>
                          </a:r>
                          <a:endParaRPr lang="en-US" noProof="0" dirty="0"/>
                        </a:p>
                      </a:txBody>
                      <a:tcPr/>
                    </a:tc>
                    <a:tc>
                      <a:txBody>
                        <a:bodyPr/>
                        <a:lstStyle/>
                        <a:p>
                          <a:pPr algn="ctr"/>
                          <a:r>
                            <a:rPr lang="en-US" noProof="0" dirty="0"/>
                            <a:t>0.91</a:t>
                          </a:r>
                        </a:p>
                      </a:txBody>
                      <a:tcPr/>
                    </a:tc>
                    <a:extLst>
                      <a:ext uri="{0D108BD9-81ED-4DB2-BD59-A6C34878D82A}">
                        <a16:rowId xmlns="" xmlns:a16="http://schemas.microsoft.com/office/drawing/2014/main" val="10005"/>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latin typeface="Cambria Math"/>
                                      </a:rPr>
                                    </m:ctrlPr>
                                  </m:sSubPr>
                                  <m:e>
                                    <m:r>
                                      <a:rPr lang="en-US" i="1" noProof="0" smtClean="0">
                                        <a:latin typeface="Cambria Math"/>
                                        <a:ea typeface="Cambria Math"/>
                                      </a:rPr>
                                      <m:t>𝜌</m:t>
                                    </m:r>
                                  </m:e>
                                  <m:sub>
                                    <m:r>
                                      <a:rPr lang="en-US" b="0" i="1" noProof="0" smtClean="0">
                                        <a:latin typeface="Cambria Math"/>
                                        <a:ea typeface="Cambria Math"/>
                                      </a:rPr>
                                      <m:t>𝑅</m:t>
                                    </m:r>
                                    <m:r>
                                      <a:rPr lang="en-US" b="0" i="1" noProof="0" smtClean="0">
                                        <a:latin typeface="Cambria Math"/>
                                        <a:ea typeface="Cambria Math"/>
                                      </a:rPr>
                                      <m:t>,</m:t>
                                    </m:r>
                                    <m:r>
                                      <a:rPr lang="en-US" b="0" i="1" noProof="0" smtClean="0">
                                        <a:latin typeface="Cambria Math"/>
                                        <a:ea typeface="Cambria Math"/>
                                      </a:rPr>
                                      <m:t>𝐴𝑀</m:t>
                                    </m:r>
                                  </m:sub>
                                </m:sSub>
                              </m:oMath>
                            </m:oMathPara>
                          </a14:m>
                          <a:endParaRPr lang="en-US" noProof="0" dirty="0"/>
                        </a:p>
                      </a:txBody>
                      <a:tcPr/>
                    </a:tc>
                    <a:tc>
                      <a:txBody>
                        <a:bodyPr/>
                        <a:lstStyle/>
                        <a:p>
                          <a:pPr algn="ctr"/>
                          <a:r>
                            <a:rPr lang="en-US" noProof="0" dirty="0"/>
                            <a:t>B</a:t>
                          </a:r>
                        </a:p>
                      </a:txBody>
                      <a:tcPr/>
                    </a:tc>
                    <a:tc>
                      <a:txBody>
                        <a:bodyPr/>
                        <a:lstStyle/>
                        <a:p>
                          <a:pPr algn="ctr"/>
                          <a:r>
                            <a:rPr lang="en-US" noProof="0" dirty="0"/>
                            <a:t>0.50</a:t>
                          </a:r>
                        </a:p>
                      </a:txBody>
                      <a:tcPr/>
                    </a:tc>
                    <a:tc>
                      <a:txBody>
                        <a:bodyPr/>
                        <a:lstStyle/>
                        <a:p>
                          <a:pPr algn="ctr"/>
                          <a:r>
                            <a:rPr lang="en-US" noProof="0" dirty="0"/>
                            <a:t>0.2</a:t>
                          </a:r>
                        </a:p>
                      </a:txBody>
                      <a:tcPr/>
                    </a:tc>
                    <a:tc>
                      <a:txBody>
                        <a:bodyPr/>
                        <a:lstStyle/>
                        <a:p>
                          <a:pPr algn="ctr"/>
                          <a:r>
                            <a:rPr lang="en-US" noProof="0" dirty="0"/>
                            <a:t>0.70</a:t>
                          </a:r>
                        </a:p>
                      </a:txBody>
                      <a:tcPr/>
                    </a:tc>
                    <a:tc>
                      <a:txBody>
                        <a:bodyPr/>
                        <a:lstStyle/>
                        <a:p>
                          <a:pPr algn="ctr"/>
                          <a:r>
                            <a:rPr lang="en-US" noProof="0" dirty="0"/>
                            <a:t>0.91</a:t>
                          </a:r>
                        </a:p>
                      </a:txBody>
                      <a:tcPr/>
                    </a:tc>
                    <a:tc>
                      <a:txBody>
                        <a:bodyPr/>
                        <a:lstStyle/>
                        <a:p>
                          <a:pPr algn="ctr"/>
                          <a:r>
                            <a:rPr lang="en-US" noProof="0" dirty="0"/>
                            <a:t>0.67</a:t>
                          </a:r>
                        </a:p>
                      </a:txBody>
                      <a:tcPr/>
                    </a:tc>
                    <a:tc>
                      <a:txBody>
                        <a:bodyPr/>
                        <a:lstStyle/>
                        <a:p>
                          <a:pPr algn="ctr"/>
                          <a:r>
                            <a:rPr lang="en-US" noProof="0" dirty="0"/>
                            <a:t>0.66</a:t>
                          </a:r>
                        </a:p>
                      </a:txBody>
                      <a:tcPr/>
                    </a:tc>
                    <a:tc>
                      <a:txBody>
                        <a:bodyPr/>
                        <a:lstStyle/>
                        <a:p>
                          <a:pPr algn="ctr"/>
                          <a:r>
                            <a:rPr lang="en-US" noProof="0" dirty="0" smtClean="0"/>
                            <a:t>0.77</a:t>
                          </a:r>
                          <a:endParaRPr lang="en-US" noProof="0" dirty="0"/>
                        </a:p>
                      </a:txBody>
                      <a:tcPr/>
                    </a:tc>
                    <a:tc>
                      <a:txBody>
                        <a:bodyPr/>
                        <a:lstStyle/>
                        <a:p>
                          <a:pPr algn="ctr"/>
                          <a:r>
                            <a:rPr lang="en-US" noProof="0" dirty="0"/>
                            <a:t>0.86</a:t>
                          </a:r>
                        </a:p>
                      </a:txBody>
                      <a:tcPr/>
                    </a:tc>
                    <a:extLst>
                      <a:ext uri="{0D108BD9-81ED-4DB2-BD59-A6C34878D82A}">
                        <a16:rowId xmlns="" xmlns:a16="http://schemas.microsoft.com/office/drawing/2014/main" val="10006"/>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latin typeface="Cambria Math"/>
                                      </a:rPr>
                                    </m:ctrlPr>
                                  </m:sSubPr>
                                  <m:e>
                                    <m:r>
                                      <a:rPr lang="en-US" i="1" noProof="0" smtClean="0">
                                        <a:latin typeface="Cambria Math"/>
                                        <a:ea typeface="Cambria Math"/>
                                      </a:rPr>
                                      <m:t>𝛿</m:t>
                                    </m:r>
                                  </m:e>
                                  <m:sub>
                                    <m:r>
                                      <a:rPr lang="en-US" b="0" i="1" noProof="0" smtClean="0">
                                        <a:latin typeface="Cambria Math"/>
                                        <a:ea typeface="Cambria Math"/>
                                      </a:rPr>
                                      <m:t>𝑏</m:t>
                                    </m:r>
                                    <m:r>
                                      <a:rPr lang="en-US" b="0" i="1" noProof="0" smtClean="0">
                                        <a:latin typeface="Cambria Math"/>
                                        <a:ea typeface="Cambria Math"/>
                                      </a:rPr>
                                      <m:t>,</m:t>
                                    </m:r>
                                    <m:r>
                                      <a:rPr lang="en-US" b="0" i="1" noProof="0" smtClean="0">
                                        <a:latin typeface="Cambria Math"/>
                                        <a:ea typeface="Cambria Math"/>
                                      </a:rPr>
                                      <m:t>𝑃𝐹</m:t>
                                    </m:r>
                                  </m:sub>
                                </m:sSub>
                              </m:oMath>
                            </m:oMathPara>
                          </a14:m>
                          <a:endParaRPr lang="en-US" noProof="0" dirty="0"/>
                        </a:p>
                      </a:txBody>
                      <a:tcPr/>
                    </a:tc>
                    <a:tc>
                      <a:txBody>
                        <a:bodyPr/>
                        <a:lstStyle/>
                        <a:p>
                          <a:pPr algn="ctr"/>
                          <a:r>
                            <a:rPr lang="en-US" noProof="0" dirty="0"/>
                            <a:t>G</a:t>
                          </a:r>
                        </a:p>
                      </a:txBody>
                      <a:tcPr/>
                    </a:tc>
                    <a:tc>
                      <a:txBody>
                        <a:bodyPr/>
                        <a:lstStyle/>
                        <a:p>
                          <a:pPr algn="ctr"/>
                          <a:r>
                            <a:rPr lang="en-US" noProof="0" dirty="0"/>
                            <a:t>0.07</a:t>
                          </a:r>
                        </a:p>
                      </a:txBody>
                      <a:tcPr/>
                    </a:tc>
                    <a:tc>
                      <a:txBody>
                        <a:bodyPr/>
                        <a:lstStyle/>
                        <a:p>
                          <a:pPr algn="ctr"/>
                          <a:r>
                            <a:rPr lang="en-US" noProof="0" dirty="0"/>
                            <a:t>0.02</a:t>
                          </a:r>
                        </a:p>
                      </a:txBody>
                      <a:tcPr/>
                    </a:tc>
                    <a:tc>
                      <a:txBody>
                        <a:bodyPr/>
                        <a:lstStyle/>
                        <a:p>
                          <a:pPr algn="ctr"/>
                          <a:r>
                            <a:rPr lang="en-US" noProof="0" dirty="0"/>
                            <a:t>0.07</a:t>
                          </a:r>
                        </a:p>
                      </a:txBody>
                      <a:tcPr/>
                    </a:tc>
                    <a:tc>
                      <a:txBody>
                        <a:bodyPr/>
                        <a:lstStyle/>
                        <a:p>
                          <a:pPr algn="ctr"/>
                          <a:r>
                            <a:rPr lang="en-US" noProof="0" dirty="0"/>
                            <a:t>0.06</a:t>
                          </a:r>
                        </a:p>
                      </a:txBody>
                      <a:tcPr/>
                    </a:tc>
                    <a:tc>
                      <a:txBody>
                        <a:bodyPr/>
                        <a:lstStyle/>
                        <a:p>
                          <a:pPr algn="ctr"/>
                          <a:r>
                            <a:rPr lang="en-US" noProof="0" dirty="0"/>
                            <a:t>0.072</a:t>
                          </a:r>
                        </a:p>
                      </a:txBody>
                      <a:tcPr/>
                    </a:tc>
                    <a:tc>
                      <a:txBody>
                        <a:bodyPr/>
                        <a:lstStyle/>
                        <a:p>
                          <a:pPr algn="ctr"/>
                          <a:r>
                            <a:rPr lang="en-US" noProof="0" dirty="0"/>
                            <a:t>0.11</a:t>
                          </a:r>
                        </a:p>
                      </a:txBody>
                      <a:tcPr/>
                    </a:tc>
                    <a:tc>
                      <a:txBody>
                        <a:bodyPr/>
                        <a:lstStyle/>
                        <a:p>
                          <a:pPr algn="ctr"/>
                          <a:r>
                            <a:rPr lang="en-US" noProof="0" dirty="0" smtClean="0"/>
                            <a:t>0.07</a:t>
                          </a:r>
                          <a:endParaRPr lang="en-US" noProof="0" dirty="0"/>
                        </a:p>
                      </a:txBody>
                      <a:tcPr/>
                    </a:tc>
                    <a:tc>
                      <a:txBody>
                        <a:bodyPr/>
                        <a:lstStyle/>
                        <a:p>
                          <a:pPr algn="ctr"/>
                          <a:r>
                            <a:rPr lang="en-US" noProof="0" dirty="0"/>
                            <a:t>0.12</a:t>
                          </a:r>
                        </a:p>
                      </a:txBody>
                      <a:tcPr/>
                    </a:tc>
                    <a:extLst>
                      <a:ext uri="{0D108BD9-81ED-4DB2-BD59-A6C34878D82A}">
                        <a16:rowId xmlns="" xmlns:a16="http://schemas.microsoft.com/office/drawing/2014/main" val="10007"/>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latin typeface="Cambria Math"/>
                                      </a:rPr>
                                    </m:ctrlPr>
                                  </m:sSubPr>
                                  <m:e>
                                    <m:r>
                                      <a:rPr lang="en-US" i="1" noProof="0" smtClean="0">
                                        <a:latin typeface="Cambria Math"/>
                                        <a:ea typeface="Cambria Math"/>
                                      </a:rPr>
                                      <m:t>𝛿</m:t>
                                    </m:r>
                                  </m:e>
                                  <m:sub>
                                    <m:r>
                                      <a:rPr lang="en-US" b="0" i="1" noProof="0" smtClean="0">
                                        <a:latin typeface="Cambria Math"/>
                                        <a:ea typeface="Cambria Math"/>
                                      </a:rPr>
                                      <m:t>𝑏</m:t>
                                    </m:r>
                                    <m:r>
                                      <a:rPr lang="en-US" b="0" i="1" noProof="0" smtClean="0">
                                        <a:latin typeface="Cambria Math"/>
                                        <a:ea typeface="Cambria Math"/>
                                      </a:rPr>
                                      <m:t>,</m:t>
                                    </m:r>
                                    <m:r>
                                      <a:rPr lang="en-US" b="0" i="1" noProof="0" smtClean="0">
                                        <a:latin typeface="Cambria Math"/>
                                        <a:ea typeface="Cambria Math"/>
                                      </a:rPr>
                                      <m:t>𝐴𝐹</m:t>
                                    </m:r>
                                  </m:sub>
                                </m:sSub>
                              </m:oMath>
                            </m:oMathPara>
                          </a14:m>
                          <a:endParaRPr lang="en-US" noProof="0" dirty="0"/>
                        </a:p>
                      </a:txBody>
                      <a:tcPr/>
                    </a:tc>
                    <a:tc>
                      <a:txBody>
                        <a:bodyPr/>
                        <a:lstStyle/>
                        <a:p>
                          <a:pPr algn="ctr"/>
                          <a:r>
                            <a:rPr lang="en-US" noProof="0" dirty="0"/>
                            <a:t>-</a:t>
                          </a:r>
                        </a:p>
                      </a:txBody>
                      <a:tcPr/>
                    </a:tc>
                    <a:tc>
                      <a:txBody>
                        <a:bodyPr/>
                        <a:lstStyle/>
                        <a:p>
                          <a:pPr algn="ctr"/>
                          <a:r>
                            <a:rPr lang="en-US" noProof="0" dirty="0"/>
                            <a:t>-</a:t>
                          </a:r>
                        </a:p>
                      </a:txBody>
                      <a:tcPr/>
                    </a:tc>
                    <a:tc>
                      <a:txBody>
                        <a:bodyPr/>
                        <a:lstStyle/>
                        <a:p>
                          <a:pPr algn="ctr"/>
                          <a:r>
                            <a:rPr lang="en-US" noProof="0" dirty="0"/>
                            <a:t>-</a:t>
                          </a:r>
                        </a:p>
                      </a:txBody>
                      <a:tcPr/>
                    </a:tc>
                    <a:tc>
                      <a:txBody>
                        <a:bodyPr/>
                        <a:lstStyle/>
                        <a:p>
                          <a:pPr algn="ctr"/>
                          <a:r>
                            <a:rPr lang="en-US" noProof="0" dirty="0"/>
                            <a:t>0</a:t>
                          </a:r>
                        </a:p>
                      </a:txBody>
                      <a:tcPr/>
                    </a:tc>
                    <a:tc>
                      <a:txBody>
                        <a:bodyPr/>
                        <a:lstStyle/>
                        <a:p>
                          <a:pPr algn="ctr"/>
                          <a:r>
                            <a:rPr lang="en-US" noProof="0" dirty="0"/>
                            <a:t>0</a:t>
                          </a:r>
                        </a:p>
                      </a:txBody>
                      <a:tcPr/>
                    </a:tc>
                    <a:tc>
                      <a:txBody>
                        <a:bodyPr/>
                        <a:lstStyle/>
                        <a:p>
                          <a:pPr algn="ctr"/>
                          <a:r>
                            <a:rPr lang="en-US" noProof="0" dirty="0"/>
                            <a:t>0</a:t>
                          </a:r>
                        </a:p>
                      </a:txBody>
                      <a:tcPr/>
                    </a:tc>
                    <a:tc>
                      <a:txBody>
                        <a:bodyPr/>
                        <a:lstStyle/>
                        <a:p>
                          <a:pPr algn="ctr"/>
                          <a:r>
                            <a:rPr lang="en-US" noProof="0" dirty="0"/>
                            <a:t>0</a:t>
                          </a:r>
                        </a:p>
                      </a:txBody>
                      <a:tcPr/>
                    </a:tc>
                    <a:tc>
                      <a:txBody>
                        <a:bodyPr/>
                        <a:lstStyle/>
                        <a:p>
                          <a:pPr algn="ctr"/>
                          <a:r>
                            <a:rPr lang="en-US" noProof="0" dirty="0"/>
                            <a:t>0</a:t>
                          </a:r>
                        </a:p>
                      </a:txBody>
                      <a:tcPr/>
                    </a:tc>
                    <a:tc>
                      <a:txBody>
                        <a:bodyPr/>
                        <a:lstStyle/>
                        <a:p>
                          <a:pPr algn="ctr"/>
                          <a:r>
                            <a:rPr lang="en-US" noProof="0" dirty="0"/>
                            <a:t>0</a:t>
                          </a:r>
                        </a:p>
                      </a:txBody>
                      <a:tcPr/>
                    </a:tc>
                    <a:extLst>
                      <a:ext uri="{0D108BD9-81ED-4DB2-BD59-A6C34878D82A}">
                        <a16:rowId xmlns="" xmlns:a16="http://schemas.microsoft.com/office/drawing/2014/main" val="10008"/>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latin typeface="Cambria Math"/>
                                      </a:rPr>
                                    </m:ctrlPr>
                                  </m:sSubPr>
                                  <m:e>
                                    <m:r>
                                      <a:rPr lang="en-US" i="1" noProof="0" smtClean="0">
                                        <a:latin typeface="Cambria Math"/>
                                        <a:ea typeface="Cambria Math"/>
                                      </a:rPr>
                                      <m:t>𝜌</m:t>
                                    </m:r>
                                  </m:e>
                                  <m:sub>
                                    <m:r>
                                      <a:rPr lang="es-MX" b="0" i="1" noProof="0" smtClean="0">
                                        <a:latin typeface="Cambria Math" panose="02040503050406030204" pitchFamily="18" charset="0"/>
                                        <a:ea typeface="Cambria Math"/>
                                      </a:rPr>
                                      <m:t>𝑡𝑎𝑥</m:t>
                                    </m:r>
                                    <m:r>
                                      <a:rPr lang="es-MX" b="0" i="1" noProof="0" smtClean="0">
                                        <a:latin typeface="Cambria Math" panose="02040503050406030204" pitchFamily="18" charset="0"/>
                                        <a:ea typeface="Cambria Math"/>
                                      </a:rPr>
                                      <m:t>,</m:t>
                                    </m:r>
                                    <m:r>
                                      <a:rPr lang="en-US" i="1" noProof="0" smtClean="0">
                                        <a:latin typeface="Cambria Math"/>
                                        <a:ea typeface="Cambria Math"/>
                                      </a:rPr>
                                      <m:t>𝜏</m:t>
                                    </m:r>
                                    <m:r>
                                      <a:rPr lang="en-US" b="0" i="1" noProof="0" smtClean="0">
                                        <a:latin typeface="Cambria Math"/>
                                        <a:ea typeface="Cambria Math"/>
                                      </a:rPr>
                                      <m:t>,</m:t>
                                    </m:r>
                                    <m:r>
                                      <a:rPr lang="en-US" b="0" i="1" noProof="0" smtClean="0">
                                        <a:latin typeface="Cambria Math"/>
                                        <a:ea typeface="Cambria Math"/>
                                      </a:rPr>
                                      <m:t>𝑃𝐹</m:t>
                                    </m:r>
                                  </m:sub>
                                </m:sSub>
                              </m:oMath>
                            </m:oMathPara>
                          </a14:m>
                          <a:endParaRPr lang="en-US" noProof="0" dirty="0"/>
                        </a:p>
                      </a:txBody>
                      <a:tcPr/>
                    </a:tc>
                    <a:tc>
                      <a:txBody>
                        <a:bodyPr/>
                        <a:lstStyle/>
                        <a:p>
                          <a:pPr algn="ctr"/>
                          <a:r>
                            <a:rPr lang="en-US" noProof="0" dirty="0"/>
                            <a:t>B</a:t>
                          </a:r>
                        </a:p>
                      </a:txBody>
                      <a:tcPr/>
                    </a:tc>
                    <a:tc>
                      <a:txBody>
                        <a:bodyPr/>
                        <a:lstStyle/>
                        <a:p>
                          <a:pPr algn="ctr"/>
                          <a:r>
                            <a:rPr lang="en-US" noProof="0" dirty="0"/>
                            <a:t>0.50</a:t>
                          </a:r>
                        </a:p>
                      </a:txBody>
                      <a:tcPr/>
                    </a:tc>
                    <a:tc>
                      <a:txBody>
                        <a:bodyPr/>
                        <a:lstStyle/>
                        <a:p>
                          <a:pPr algn="ctr"/>
                          <a:r>
                            <a:rPr lang="en-US" noProof="0" dirty="0"/>
                            <a:t>0.2</a:t>
                          </a:r>
                        </a:p>
                      </a:txBody>
                      <a:tcPr/>
                    </a:tc>
                    <a:tc>
                      <a:txBody>
                        <a:bodyPr/>
                        <a:lstStyle/>
                        <a:p>
                          <a:pPr algn="ctr"/>
                          <a:r>
                            <a:rPr lang="en-US" noProof="0" dirty="0"/>
                            <a:t>0.94</a:t>
                          </a:r>
                        </a:p>
                      </a:txBody>
                      <a:tcPr/>
                    </a:tc>
                    <a:tc>
                      <a:txBody>
                        <a:bodyPr/>
                        <a:lstStyle/>
                        <a:p>
                          <a:pPr algn="ctr"/>
                          <a:r>
                            <a:rPr lang="en-US" noProof="0" dirty="0"/>
                            <a:t>0.98</a:t>
                          </a:r>
                        </a:p>
                      </a:txBody>
                      <a:tcPr/>
                    </a:tc>
                    <a:tc>
                      <a:txBody>
                        <a:bodyPr/>
                        <a:lstStyle/>
                        <a:p>
                          <a:pPr algn="ctr"/>
                          <a:r>
                            <a:rPr lang="en-US" noProof="0" dirty="0"/>
                            <a:t>0.57</a:t>
                          </a:r>
                        </a:p>
                      </a:txBody>
                      <a:tcPr/>
                    </a:tc>
                    <a:tc>
                      <a:txBody>
                        <a:bodyPr/>
                        <a:lstStyle/>
                        <a:p>
                          <a:pPr algn="ctr"/>
                          <a:r>
                            <a:rPr lang="en-US" noProof="0" dirty="0"/>
                            <a:t>0.07</a:t>
                          </a:r>
                        </a:p>
                      </a:txBody>
                      <a:tcPr/>
                    </a:tc>
                    <a:tc>
                      <a:txBody>
                        <a:bodyPr/>
                        <a:lstStyle/>
                        <a:p>
                          <a:pPr algn="ctr"/>
                          <a:r>
                            <a:rPr lang="en-US" noProof="0" dirty="0" smtClean="0"/>
                            <a:t>0.22</a:t>
                          </a:r>
                          <a:endParaRPr lang="en-US" noProof="0" dirty="0"/>
                        </a:p>
                      </a:txBody>
                      <a:tcPr/>
                    </a:tc>
                    <a:tc>
                      <a:txBody>
                        <a:bodyPr/>
                        <a:lstStyle/>
                        <a:p>
                          <a:pPr algn="ctr"/>
                          <a:r>
                            <a:rPr lang="en-US" noProof="0" dirty="0"/>
                            <a:t>0.53</a:t>
                          </a:r>
                        </a:p>
                      </a:txBody>
                      <a:tcPr/>
                    </a:tc>
                    <a:extLst>
                      <a:ext uri="{0D108BD9-81ED-4DB2-BD59-A6C34878D82A}">
                        <a16:rowId xmlns="" xmlns:a16="http://schemas.microsoft.com/office/drawing/2014/main" val="10009"/>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latin typeface="Cambria Math"/>
                                      </a:rPr>
                                    </m:ctrlPr>
                                  </m:sSubPr>
                                  <m:e>
                                    <m:r>
                                      <a:rPr lang="en-US" i="1" noProof="0" smtClean="0">
                                        <a:latin typeface="Cambria Math"/>
                                        <a:ea typeface="Cambria Math"/>
                                      </a:rPr>
                                      <m:t>𝜌</m:t>
                                    </m:r>
                                  </m:e>
                                  <m:sub>
                                    <m:r>
                                      <a:rPr lang="es-MX" b="0" i="1" noProof="0" smtClean="0">
                                        <a:latin typeface="Cambria Math" panose="02040503050406030204" pitchFamily="18" charset="0"/>
                                        <a:ea typeface="Cambria Math"/>
                                      </a:rPr>
                                      <m:t>𝑡𝑎𝑥</m:t>
                                    </m:r>
                                    <m:r>
                                      <a:rPr lang="es-MX" b="0" i="1" noProof="0" smtClean="0">
                                        <a:latin typeface="Cambria Math" panose="02040503050406030204" pitchFamily="18" charset="0"/>
                                        <a:ea typeface="Cambria Math"/>
                                      </a:rPr>
                                      <m:t>,</m:t>
                                    </m:r>
                                    <m:r>
                                      <a:rPr lang="en-US" i="1" noProof="0" smtClean="0">
                                        <a:latin typeface="Cambria Math"/>
                                        <a:ea typeface="Cambria Math"/>
                                      </a:rPr>
                                      <m:t>𝜏</m:t>
                                    </m:r>
                                    <m:r>
                                      <a:rPr lang="en-US" b="0" i="1" noProof="0" smtClean="0">
                                        <a:latin typeface="Cambria Math"/>
                                        <a:ea typeface="Cambria Math"/>
                                      </a:rPr>
                                      <m:t>,</m:t>
                                    </m:r>
                                    <m:r>
                                      <a:rPr lang="en-US" b="0" i="1" noProof="0" smtClean="0">
                                        <a:latin typeface="Cambria Math"/>
                                        <a:ea typeface="Cambria Math"/>
                                      </a:rPr>
                                      <m:t>𝐴𝐹</m:t>
                                    </m:r>
                                  </m:sub>
                                </m:sSub>
                              </m:oMath>
                            </m:oMathPara>
                          </a14:m>
                          <a:endParaRPr lang="en-US" noProof="0" dirty="0"/>
                        </a:p>
                      </a:txBody>
                      <a:tcPr/>
                    </a:tc>
                    <a:tc>
                      <a:txBody>
                        <a:bodyPr/>
                        <a:lstStyle/>
                        <a:p>
                          <a:pPr algn="ctr"/>
                          <a:r>
                            <a:rPr lang="en-US" noProof="0" dirty="0"/>
                            <a:t>B</a:t>
                          </a:r>
                        </a:p>
                      </a:txBody>
                      <a:tcPr/>
                    </a:tc>
                    <a:tc>
                      <a:txBody>
                        <a:bodyPr/>
                        <a:lstStyle/>
                        <a:p>
                          <a:pPr algn="ctr"/>
                          <a:r>
                            <a:rPr lang="en-US" noProof="0" dirty="0"/>
                            <a:t>0.50</a:t>
                          </a:r>
                        </a:p>
                      </a:txBody>
                      <a:tcPr/>
                    </a:tc>
                    <a:tc>
                      <a:txBody>
                        <a:bodyPr/>
                        <a:lstStyle/>
                        <a:p>
                          <a:pPr algn="ctr"/>
                          <a:r>
                            <a:rPr lang="en-US" noProof="0" dirty="0"/>
                            <a:t>0.2</a:t>
                          </a:r>
                        </a:p>
                      </a:txBody>
                      <a:tcPr/>
                    </a:tc>
                    <a:tc>
                      <a:txBody>
                        <a:bodyPr/>
                        <a:lstStyle/>
                        <a:p>
                          <a:pPr algn="ctr"/>
                          <a:r>
                            <a:rPr lang="en-US" noProof="0" dirty="0"/>
                            <a:t>0.93</a:t>
                          </a:r>
                        </a:p>
                      </a:txBody>
                      <a:tcPr/>
                    </a:tc>
                    <a:tc>
                      <a:txBody>
                        <a:bodyPr/>
                        <a:lstStyle/>
                        <a:p>
                          <a:pPr algn="ctr"/>
                          <a:r>
                            <a:rPr lang="en-US" noProof="0" dirty="0"/>
                            <a:t>0.50</a:t>
                          </a:r>
                        </a:p>
                      </a:txBody>
                      <a:tcPr/>
                    </a:tc>
                    <a:tc>
                      <a:txBody>
                        <a:bodyPr/>
                        <a:lstStyle/>
                        <a:p>
                          <a:pPr algn="ctr"/>
                          <a:r>
                            <a:rPr lang="en-US" noProof="0" dirty="0"/>
                            <a:t>0.60</a:t>
                          </a:r>
                        </a:p>
                      </a:txBody>
                      <a:tcPr/>
                    </a:tc>
                    <a:tc>
                      <a:txBody>
                        <a:bodyPr/>
                        <a:lstStyle/>
                        <a:p>
                          <a:pPr algn="ctr"/>
                          <a:r>
                            <a:rPr lang="en-US" noProof="0" dirty="0"/>
                            <a:t>0.83</a:t>
                          </a:r>
                        </a:p>
                      </a:txBody>
                      <a:tcPr/>
                    </a:tc>
                    <a:tc>
                      <a:txBody>
                        <a:bodyPr/>
                        <a:lstStyle/>
                        <a:p>
                          <a:pPr algn="ctr"/>
                          <a:r>
                            <a:rPr lang="en-US" noProof="0" dirty="0"/>
                            <a:t>0.88</a:t>
                          </a:r>
                        </a:p>
                      </a:txBody>
                      <a:tcPr/>
                    </a:tc>
                    <a:tc>
                      <a:txBody>
                        <a:bodyPr/>
                        <a:lstStyle/>
                        <a:p>
                          <a:pPr algn="ctr"/>
                          <a:r>
                            <a:rPr lang="en-US" noProof="0" dirty="0"/>
                            <a:t>0.42</a:t>
                          </a:r>
                        </a:p>
                      </a:txBody>
                      <a:tcPr/>
                    </a:tc>
                    <a:extLst>
                      <a:ext uri="{0D108BD9-81ED-4DB2-BD59-A6C34878D82A}">
                        <a16:rowId xmlns="" xmlns:a16="http://schemas.microsoft.com/office/drawing/2014/main" val="10010"/>
                      </a:ext>
                    </a:extLst>
                  </a:tr>
                </a:tbl>
              </a:graphicData>
            </a:graphic>
          </p:graphicFrame>
        </mc:Choice>
        <mc:Fallback xmlns="">
          <p:graphicFrame>
            <p:nvGraphicFramePr>
              <p:cNvPr id="4" name="3 Marcador de contenido"/>
              <p:cNvGraphicFramePr>
                <a:graphicFrameLocks noGrp="1"/>
              </p:cNvGraphicFramePr>
              <p:nvPr>
                <p:ph idx="1"/>
                <p:extLst>
                  <p:ext uri="{D42A27DB-BD31-4B8C-83A1-F6EECF244321}">
                    <p14:modId xmlns:p14="http://schemas.microsoft.com/office/powerpoint/2010/main" val="3096740989"/>
                  </p:ext>
                </p:extLst>
              </p:nvPr>
            </p:nvGraphicFramePr>
            <p:xfrm>
              <a:off x="107501" y="1357313"/>
              <a:ext cx="8928997" cy="4315714"/>
            </p:xfrm>
            <a:graphic>
              <a:graphicData uri="http://schemas.openxmlformats.org/drawingml/2006/table">
                <a:tbl>
                  <a:tblPr firstRow="1" bandRow="1">
                    <a:tableStyleId>{5C22544A-7EE6-4342-B048-85BDC9FD1C3A}</a:tableStyleId>
                  </a:tblPr>
                  <a:tblGrid>
                    <a:gridCol w="864099">
                      <a:extLst>
                        <a:ext uri="{9D8B030D-6E8A-4147-A177-3AD203B41FA5}">
                          <a16:colId xmlns="" xmlns:a16="http://schemas.microsoft.com/office/drawing/2014/main" xmlns:a14="http://schemas.microsoft.com/office/drawing/2010/main" val="20000"/>
                        </a:ext>
                      </a:extLst>
                    </a:gridCol>
                    <a:gridCol w="1046121">
                      <a:extLst>
                        <a:ext uri="{9D8B030D-6E8A-4147-A177-3AD203B41FA5}">
                          <a16:colId xmlns="" xmlns:a16="http://schemas.microsoft.com/office/drawing/2014/main" xmlns:a14="http://schemas.microsoft.com/office/drawing/2010/main" val="20001"/>
                        </a:ext>
                      </a:extLst>
                    </a:gridCol>
                    <a:gridCol w="768477">
                      <a:extLst>
                        <a:ext uri="{9D8B030D-6E8A-4147-A177-3AD203B41FA5}">
                          <a16:colId xmlns="" xmlns:a16="http://schemas.microsoft.com/office/drawing/2014/main" xmlns:a14="http://schemas.microsoft.com/office/drawing/2010/main" val="20002"/>
                        </a:ext>
                      </a:extLst>
                    </a:gridCol>
                    <a:gridCol w="892900">
                      <a:extLst>
                        <a:ext uri="{9D8B030D-6E8A-4147-A177-3AD203B41FA5}">
                          <a16:colId xmlns="" xmlns:a16="http://schemas.microsoft.com/office/drawing/2014/main" xmlns:a14="http://schemas.microsoft.com/office/drawing/2010/main" val="20003"/>
                        </a:ext>
                      </a:extLst>
                    </a:gridCol>
                    <a:gridCol w="892900">
                      <a:extLst>
                        <a:ext uri="{9D8B030D-6E8A-4147-A177-3AD203B41FA5}">
                          <a16:colId xmlns="" xmlns:a16="http://schemas.microsoft.com/office/drawing/2014/main" xmlns:a14="http://schemas.microsoft.com/office/drawing/2010/main" val="20004"/>
                        </a:ext>
                      </a:extLst>
                    </a:gridCol>
                    <a:gridCol w="892900">
                      <a:extLst>
                        <a:ext uri="{9D8B030D-6E8A-4147-A177-3AD203B41FA5}">
                          <a16:colId xmlns="" xmlns:a16="http://schemas.microsoft.com/office/drawing/2014/main" xmlns:a14="http://schemas.microsoft.com/office/drawing/2010/main" val="20005"/>
                        </a:ext>
                      </a:extLst>
                    </a:gridCol>
                    <a:gridCol w="892900">
                      <a:extLst>
                        <a:ext uri="{9D8B030D-6E8A-4147-A177-3AD203B41FA5}">
                          <a16:colId xmlns="" xmlns:a16="http://schemas.microsoft.com/office/drawing/2014/main" xmlns:a14="http://schemas.microsoft.com/office/drawing/2010/main" val="20009"/>
                        </a:ext>
                      </a:extLst>
                    </a:gridCol>
                    <a:gridCol w="892900">
                      <a:extLst>
                        <a:ext uri="{9D8B030D-6E8A-4147-A177-3AD203B41FA5}">
                          <a16:colId xmlns="" xmlns:a16="http://schemas.microsoft.com/office/drawing/2014/main" xmlns:a14="http://schemas.microsoft.com/office/drawing/2010/main" val="20006"/>
                        </a:ext>
                      </a:extLst>
                    </a:gridCol>
                    <a:gridCol w="892900">
                      <a:extLst>
                        <a:ext uri="{9D8B030D-6E8A-4147-A177-3AD203B41FA5}">
                          <a16:colId xmlns="" xmlns:a16="http://schemas.microsoft.com/office/drawing/2014/main" xmlns:a14="http://schemas.microsoft.com/office/drawing/2010/main" val="20007"/>
                        </a:ext>
                      </a:extLst>
                    </a:gridCol>
                    <a:gridCol w="892900">
                      <a:extLst>
                        <a:ext uri="{9D8B030D-6E8A-4147-A177-3AD203B41FA5}">
                          <a16:colId xmlns="" xmlns:a16="http://schemas.microsoft.com/office/drawing/2014/main" xmlns:a14="http://schemas.microsoft.com/office/drawing/2010/main" val="20008"/>
                        </a:ext>
                      </a:extLst>
                    </a:gridCol>
                  </a:tblGrid>
                  <a:tr h="518160">
                    <a:tc>
                      <a:txBody>
                        <a:bodyPr/>
                        <a:lstStyle/>
                        <a:p>
                          <a:pPr algn="ctr"/>
                          <a:r>
                            <a:rPr lang="en-US" sz="1200" noProof="0" dirty="0"/>
                            <a:t>Parameter</a:t>
                          </a:r>
                        </a:p>
                      </a:txBody>
                      <a:tcPr anchor="ctr"/>
                    </a:tc>
                    <a:tc>
                      <a:txBody>
                        <a:bodyPr/>
                        <a:lstStyle/>
                        <a:p>
                          <a:pPr algn="ctr"/>
                          <a:r>
                            <a:rPr lang="en-US" sz="1400" noProof="0" dirty="0"/>
                            <a:t>Prior </a:t>
                          </a:r>
                          <a:r>
                            <a:rPr lang="en-US" sz="1300" noProof="0" dirty="0"/>
                            <a:t>distribution</a:t>
                          </a:r>
                        </a:p>
                      </a:txBody>
                      <a:tcPr anchor="ctr"/>
                    </a:tc>
                    <a:tc>
                      <a:txBody>
                        <a:bodyPr/>
                        <a:lstStyle/>
                        <a:p>
                          <a:pPr algn="ctr"/>
                          <a:r>
                            <a:rPr lang="en-US" sz="1400" noProof="0" dirty="0"/>
                            <a:t>Prior mean</a:t>
                          </a:r>
                        </a:p>
                      </a:txBody>
                      <a:tcPr anchor="ctr"/>
                    </a:tc>
                    <a:tc>
                      <a:txBody>
                        <a:bodyPr/>
                        <a:lstStyle/>
                        <a:p>
                          <a:pPr algn="ctr"/>
                          <a:r>
                            <a:rPr lang="en-US" sz="1400" noProof="0" dirty="0"/>
                            <a:t>Prior</a:t>
                          </a:r>
                        </a:p>
                        <a:p>
                          <a:pPr algn="ctr"/>
                          <a:r>
                            <a:rPr lang="en-US" sz="1400" noProof="0" dirty="0"/>
                            <a:t>std. dev.</a:t>
                          </a:r>
                        </a:p>
                      </a:txBody>
                      <a:tcPr anchor="ctr"/>
                    </a:tc>
                    <a:tc>
                      <a:txBody>
                        <a:bodyPr/>
                        <a:lstStyle/>
                        <a:p>
                          <a:pPr algn="ctr"/>
                          <a:r>
                            <a:rPr lang="en-US" sz="1400" noProof="0" dirty="0"/>
                            <a:t>USA</a:t>
                          </a:r>
                        </a:p>
                      </a:txBody>
                      <a:tcPr anchor="ctr"/>
                    </a:tc>
                    <a:tc>
                      <a:txBody>
                        <a:bodyPr/>
                        <a:lstStyle/>
                        <a:p>
                          <a:pPr algn="ctr"/>
                          <a:r>
                            <a:rPr lang="en-US" sz="1400" noProof="0" dirty="0"/>
                            <a:t>Brazil</a:t>
                          </a:r>
                        </a:p>
                      </a:txBody>
                      <a:tcPr anchor="ctr"/>
                    </a:tc>
                    <a:tc>
                      <a:txBody>
                        <a:bodyPr/>
                        <a:lstStyle/>
                        <a:p>
                          <a:pPr algn="ctr"/>
                          <a:r>
                            <a:rPr lang="en-US" sz="1400" noProof="0" dirty="0"/>
                            <a:t>Chile</a:t>
                          </a:r>
                        </a:p>
                      </a:txBody>
                      <a:tcPr anchor="ctr"/>
                    </a:tc>
                    <a:tc>
                      <a:txBody>
                        <a:bodyPr/>
                        <a:lstStyle/>
                        <a:p>
                          <a:pPr algn="ctr"/>
                          <a:r>
                            <a:rPr lang="en-US" sz="1400" noProof="0" dirty="0"/>
                            <a:t>Colombia</a:t>
                          </a:r>
                        </a:p>
                      </a:txBody>
                      <a:tcPr anchor="ctr"/>
                    </a:tc>
                    <a:tc>
                      <a:txBody>
                        <a:bodyPr/>
                        <a:lstStyle/>
                        <a:p>
                          <a:pPr algn="ctr"/>
                          <a:r>
                            <a:rPr lang="en-US" sz="1400" noProof="0" dirty="0"/>
                            <a:t>Mexico</a:t>
                          </a:r>
                        </a:p>
                      </a:txBody>
                      <a:tcPr anchor="ctr"/>
                    </a:tc>
                    <a:tc>
                      <a:txBody>
                        <a:bodyPr/>
                        <a:lstStyle/>
                        <a:p>
                          <a:pPr algn="ctr"/>
                          <a:r>
                            <a:rPr lang="en-US" sz="1400" noProof="0" dirty="0"/>
                            <a:t>Peru</a:t>
                          </a:r>
                        </a:p>
                      </a:txBody>
                      <a:tcPr anchor="ctr"/>
                    </a:tc>
                    <a:extLst>
                      <a:ext uri="{0D108BD9-81ED-4DB2-BD59-A6C34878D82A}">
                        <a16:rowId xmlns="" xmlns:a16="http://schemas.microsoft.com/office/drawing/2014/main" xmlns:a14="http://schemas.microsoft.com/office/drawing/2010/main" val="10000"/>
                      </a:ext>
                    </a:extLst>
                  </a:tr>
                  <a:tr h="377825">
                    <a:tc>
                      <a:txBody>
                        <a:bodyPr/>
                        <a:lstStyle/>
                        <a:p>
                          <a:endParaRPr lang="es-MX"/>
                        </a:p>
                      </a:txBody>
                      <a:tcPr>
                        <a:blipFill rotWithShape="1">
                          <a:blip r:embed="rId2"/>
                          <a:stretch>
                            <a:fillRect l="-704" t="-138710" r="-931690" b="-927419"/>
                          </a:stretch>
                        </a:blipFill>
                      </a:tcPr>
                    </a:tc>
                    <a:tc>
                      <a:txBody>
                        <a:bodyPr/>
                        <a:lstStyle/>
                        <a:p>
                          <a:pPr algn="ctr"/>
                          <a:r>
                            <a:rPr lang="en-US" noProof="0" dirty="0"/>
                            <a:t>G</a:t>
                          </a:r>
                        </a:p>
                      </a:txBody>
                      <a:tcPr/>
                    </a:tc>
                    <a:tc>
                      <a:txBody>
                        <a:bodyPr/>
                        <a:lstStyle/>
                        <a:p>
                          <a:pPr algn="ctr"/>
                          <a:r>
                            <a:rPr lang="en-US" noProof="0" dirty="0"/>
                            <a:t>0.80</a:t>
                          </a:r>
                        </a:p>
                      </a:txBody>
                      <a:tcPr/>
                    </a:tc>
                    <a:tc>
                      <a:txBody>
                        <a:bodyPr/>
                        <a:lstStyle/>
                        <a:p>
                          <a:pPr algn="ctr"/>
                          <a:r>
                            <a:rPr lang="en-US" noProof="0" dirty="0"/>
                            <a:t>0.3</a:t>
                          </a:r>
                        </a:p>
                      </a:txBody>
                      <a:tcPr/>
                    </a:tc>
                    <a:tc>
                      <a:txBody>
                        <a:bodyPr/>
                        <a:lstStyle/>
                        <a:p>
                          <a:pPr algn="ctr"/>
                          <a:r>
                            <a:rPr lang="en-US" noProof="0" dirty="0"/>
                            <a:t>0.71</a:t>
                          </a:r>
                        </a:p>
                      </a:txBody>
                      <a:tcPr/>
                    </a:tc>
                    <a:tc>
                      <a:txBody>
                        <a:bodyPr/>
                        <a:lstStyle/>
                        <a:p>
                          <a:pPr algn="ctr"/>
                          <a:r>
                            <a:rPr lang="en-US" noProof="0" dirty="0"/>
                            <a:t>0.50</a:t>
                          </a:r>
                        </a:p>
                      </a:txBody>
                      <a:tcPr/>
                    </a:tc>
                    <a:tc>
                      <a:txBody>
                        <a:bodyPr/>
                        <a:lstStyle/>
                        <a:p>
                          <a:pPr algn="ctr"/>
                          <a:r>
                            <a:rPr lang="en-US" noProof="0" dirty="0"/>
                            <a:t>0.81</a:t>
                          </a:r>
                        </a:p>
                      </a:txBody>
                      <a:tcPr/>
                    </a:tc>
                    <a:tc>
                      <a:txBody>
                        <a:bodyPr/>
                        <a:lstStyle/>
                        <a:p>
                          <a:pPr algn="ctr"/>
                          <a:r>
                            <a:rPr lang="en-US" noProof="0" dirty="0"/>
                            <a:t>0.93</a:t>
                          </a:r>
                        </a:p>
                      </a:txBody>
                      <a:tcPr/>
                    </a:tc>
                    <a:tc>
                      <a:txBody>
                        <a:bodyPr/>
                        <a:lstStyle/>
                        <a:p>
                          <a:pPr algn="ctr"/>
                          <a:r>
                            <a:rPr lang="en-US" noProof="0" dirty="0" smtClean="0"/>
                            <a:t>0.91</a:t>
                          </a:r>
                          <a:endParaRPr lang="en-US" noProof="0" dirty="0"/>
                        </a:p>
                      </a:txBody>
                      <a:tcPr/>
                    </a:tc>
                    <a:tc>
                      <a:txBody>
                        <a:bodyPr/>
                        <a:lstStyle/>
                        <a:p>
                          <a:pPr algn="ctr"/>
                          <a:r>
                            <a:rPr lang="en-US" noProof="0" dirty="0"/>
                            <a:t>0.96</a:t>
                          </a:r>
                        </a:p>
                      </a:txBody>
                      <a:tcPr/>
                    </a:tc>
                    <a:extLst>
                      <a:ext uri="{0D108BD9-81ED-4DB2-BD59-A6C34878D82A}">
                        <a16:rowId xmlns="" xmlns:a16="http://schemas.microsoft.com/office/drawing/2014/main" xmlns:a14="http://schemas.microsoft.com/office/drawing/2010/main" val="10001"/>
                      </a:ext>
                    </a:extLst>
                  </a:tr>
                  <a:tr h="377825">
                    <a:tc>
                      <a:txBody>
                        <a:bodyPr/>
                        <a:lstStyle/>
                        <a:p>
                          <a:endParaRPr lang="es-MX"/>
                        </a:p>
                      </a:txBody>
                      <a:tcPr>
                        <a:blipFill rotWithShape="1">
                          <a:blip r:embed="rId2"/>
                          <a:stretch>
                            <a:fillRect l="-704" t="-238710" r="-931690" b="-827419"/>
                          </a:stretch>
                        </a:blipFill>
                      </a:tcPr>
                    </a:tc>
                    <a:tc>
                      <a:txBody>
                        <a:bodyPr/>
                        <a:lstStyle/>
                        <a:p>
                          <a:pPr algn="ctr"/>
                          <a:r>
                            <a:rPr lang="en-US" noProof="0" dirty="0"/>
                            <a:t>N</a:t>
                          </a:r>
                        </a:p>
                      </a:txBody>
                      <a:tcPr/>
                    </a:tc>
                    <a:tc>
                      <a:txBody>
                        <a:bodyPr/>
                        <a:lstStyle/>
                        <a:p>
                          <a:pPr algn="ctr"/>
                          <a:r>
                            <a:rPr lang="en-US" noProof="0" dirty="0"/>
                            <a:t>2.50</a:t>
                          </a:r>
                        </a:p>
                      </a:txBody>
                      <a:tcPr/>
                    </a:tc>
                    <a:tc>
                      <a:txBody>
                        <a:bodyPr/>
                        <a:lstStyle/>
                        <a:p>
                          <a:pPr algn="ctr"/>
                          <a:r>
                            <a:rPr lang="en-US" noProof="0" dirty="0"/>
                            <a:t>0.5</a:t>
                          </a:r>
                        </a:p>
                      </a:txBody>
                      <a:tcPr/>
                    </a:tc>
                    <a:tc>
                      <a:txBody>
                        <a:bodyPr/>
                        <a:lstStyle/>
                        <a:p>
                          <a:pPr algn="ctr"/>
                          <a:r>
                            <a:rPr lang="en-US" noProof="0" dirty="0"/>
                            <a:t>1.54</a:t>
                          </a:r>
                        </a:p>
                      </a:txBody>
                      <a:tcPr/>
                    </a:tc>
                    <a:tc>
                      <a:txBody>
                        <a:bodyPr/>
                        <a:lstStyle/>
                        <a:p>
                          <a:pPr algn="ctr"/>
                          <a:r>
                            <a:rPr lang="en-US" noProof="0" dirty="0"/>
                            <a:t>2.73</a:t>
                          </a:r>
                        </a:p>
                      </a:txBody>
                      <a:tcPr/>
                    </a:tc>
                    <a:tc>
                      <a:txBody>
                        <a:bodyPr/>
                        <a:lstStyle/>
                        <a:p>
                          <a:pPr algn="ctr"/>
                          <a:r>
                            <a:rPr lang="en-US" noProof="0" dirty="0"/>
                            <a:t>1.46</a:t>
                          </a:r>
                        </a:p>
                      </a:txBody>
                      <a:tcPr/>
                    </a:tc>
                    <a:tc>
                      <a:txBody>
                        <a:bodyPr/>
                        <a:lstStyle/>
                        <a:p>
                          <a:pPr algn="ctr"/>
                          <a:r>
                            <a:rPr lang="en-US" noProof="0" dirty="0"/>
                            <a:t>2.03</a:t>
                          </a:r>
                        </a:p>
                      </a:txBody>
                      <a:tcPr/>
                    </a:tc>
                    <a:tc>
                      <a:txBody>
                        <a:bodyPr/>
                        <a:lstStyle/>
                        <a:p>
                          <a:pPr algn="ctr"/>
                          <a:r>
                            <a:rPr lang="en-US" noProof="0" dirty="0" smtClean="0"/>
                            <a:t>1.83</a:t>
                          </a:r>
                          <a:endParaRPr lang="en-US" noProof="0" dirty="0"/>
                        </a:p>
                      </a:txBody>
                      <a:tcPr/>
                    </a:tc>
                    <a:tc>
                      <a:txBody>
                        <a:bodyPr/>
                        <a:lstStyle/>
                        <a:p>
                          <a:pPr algn="ctr"/>
                          <a:r>
                            <a:rPr lang="en-US" noProof="0" dirty="0"/>
                            <a:t>2.78</a:t>
                          </a:r>
                        </a:p>
                      </a:txBody>
                      <a:tcPr/>
                    </a:tc>
                    <a:extLst>
                      <a:ext uri="{0D108BD9-81ED-4DB2-BD59-A6C34878D82A}">
                        <a16:rowId xmlns="" xmlns:a16="http://schemas.microsoft.com/office/drawing/2014/main" xmlns:a14="http://schemas.microsoft.com/office/drawing/2010/main" val="10002"/>
                      </a:ext>
                    </a:extLst>
                  </a:tr>
                  <a:tr h="387477">
                    <a:tc>
                      <a:txBody>
                        <a:bodyPr/>
                        <a:lstStyle/>
                        <a:p>
                          <a:endParaRPr lang="es-MX"/>
                        </a:p>
                      </a:txBody>
                      <a:tcPr>
                        <a:blipFill rotWithShape="1">
                          <a:blip r:embed="rId2"/>
                          <a:stretch>
                            <a:fillRect l="-704" t="-328125" r="-931690" b="-701563"/>
                          </a:stretch>
                        </a:blipFill>
                      </a:tcPr>
                    </a:tc>
                    <a:tc>
                      <a:txBody>
                        <a:bodyPr/>
                        <a:lstStyle/>
                        <a:p>
                          <a:pPr algn="ctr"/>
                          <a:r>
                            <a:rPr lang="en-US" noProof="0" dirty="0"/>
                            <a:t>G</a:t>
                          </a:r>
                        </a:p>
                      </a:txBody>
                      <a:tcPr/>
                    </a:tc>
                    <a:tc>
                      <a:txBody>
                        <a:bodyPr/>
                        <a:lstStyle/>
                        <a:p>
                          <a:pPr algn="ctr"/>
                          <a:r>
                            <a:rPr lang="en-US" noProof="0" dirty="0"/>
                            <a:t>0.15</a:t>
                          </a:r>
                        </a:p>
                      </a:txBody>
                      <a:tcPr/>
                    </a:tc>
                    <a:tc>
                      <a:txBody>
                        <a:bodyPr/>
                        <a:lstStyle/>
                        <a:p>
                          <a:pPr algn="ctr"/>
                          <a:r>
                            <a:rPr lang="en-US" noProof="0" dirty="0"/>
                            <a:t>0.1</a:t>
                          </a:r>
                        </a:p>
                      </a:txBody>
                      <a:tcPr/>
                    </a:tc>
                    <a:tc>
                      <a:txBody>
                        <a:bodyPr/>
                        <a:lstStyle/>
                        <a:p>
                          <a:pPr algn="ctr"/>
                          <a:r>
                            <a:rPr lang="en-US" noProof="0" dirty="0"/>
                            <a:t>0.41</a:t>
                          </a:r>
                        </a:p>
                      </a:txBody>
                      <a:tcPr/>
                    </a:tc>
                    <a:tc>
                      <a:txBody>
                        <a:bodyPr/>
                        <a:lstStyle/>
                        <a:p>
                          <a:pPr algn="ctr"/>
                          <a:r>
                            <a:rPr lang="en-US" noProof="0" dirty="0"/>
                            <a:t>0.15</a:t>
                          </a:r>
                        </a:p>
                      </a:txBody>
                      <a:tcPr/>
                    </a:tc>
                    <a:tc>
                      <a:txBody>
                        <a:bodyPr/>
                        <a:lstStyle/>
                        <a:p>
                          <a:pPr algn="ctr"/>
                          <a:r>
                            <a:rPr lang="en-US" noProof="0" dirty="0"/>
                            <a:t> 0.37</a:t>
                          </a:r>
                        </a:p>
                      </a:txBody>
                      <a:tcPr/>
                    </a:tc>
                    <a:tc>
                      <a:txBody>
                        <a:bodyPr/>
                        <a:lstStyle/>
                        <a:p>
                          <a:pPr algn="ctr"/>
                          <a:r>
                            <a:rPr lang="en-US" noProof="0" dirty="0"/>
                            <a:t>0.15</a:t>
                          </a:r>
                        </a:p>
                      </a:txBody>
                      <a:tcPr/>
                    </a:tc>
                    <a:tc>
                      <a:txBody>
                        <a:bodyPr/>
                        <a:lstStyle/>
                        <a:p>
                          <a:pPr algn="ctr"/>
                          <a:r>
                            <a:rPr lang="en-US" noProof="0" dirty="0" smtClean="0"/>
                            <a:t>0.87</a:t>
                          </a:r>
                          <a:endParaRPr lang="en-US" noProof="0" dirty="0"/>
                        </a:p>
                      </a:txBody>
                      <a:tcPr/>
                    </a:tc>
                    <a:tc>
                      <a:txBody>
                        <a:bodyPr/>
                        <a:lstStyle/>
                        <a:p>
                          <a:pPr algn="ctr"/>
                          <a:r>
                            <a:rPr lang="en-US" noProof="0" dirty="0"/>
                            <a:t>0.95</a:t>
                          </a:r>
                        </a:p>
                      </a:txBody>
                      <a:tcPr/>
                    </a:tc>
                    <a:extLst>
                      <a:ext uri="{0D108BD9-81ED-4DB2-BD59-A6C34878D82A}">
                        <a16:rowId xmlns="" xmlns:a16="http://schemas.microsoft.com/office/drawing/2014/main" xmlns:a14="http://schemas.microsoft.com/office/drawing/2010/main" val="10003"/>
                      </a:ext>
                    </a:extLst>
                  </a:tr>
                  <a:tr h="387477">
                    <a:tc>
                      <a:txBody>
                        <a:bodyPr/>
                        <a:lstStyle/>
                        <a:p>
                          <a:endParaRPr lang="es-MX"/>
                        </a:p>
                      </a:txBody>
                      <a:tcPr>
                        <a:blipFill rotWithShape="1">
                          <a:blip r:embed="rId2"/>
                          <a:stretch>
                            <a:fillRect l="-704" t="-434921" r="-931690" b="-612698"/>
                          </a:stretch>
                        </a:blipFill>
                      </a:tcPr>
                    </a:tc>
                    <a:tc>
                      <a:txBody>
                        <a:bodyPr/>
                        <a:lstStyle/>
                        <a:p>
                          <a:pPr algn="ctr"/>
                          <a:r>
                            <a:rPr lang="en-US" noProof="0" dirty="0"/>
                            <a:t>G</a:t>
                          </a:r>
                        </a:p>
                      </a:txBody>
                      <a:tcPr/>
                    </a:tc>
                    <a:tc>
                      <a:txBody>
                        <a:bodyPr/>
                        <a:lstStyle/>
                        <a:p>
                          <a:pPr algn="ctr"/>
                          <a:r>
                            <a:rPr lang="en-US" noProof="0" dirty="0"/>
                            <a:t>0.40</a:t>
                          </a:r>
                        </a:p>
                      </a:txBody>
                      <a:tcPr/>
                    </a:tc>
                    <a:tc>
                      <a:txBody>
                        <a:bodyPr/>
                        <a:lstStyle/>
                        <a:p>
                          <a:pPr algn="ctr"/>
                          <a:r>
                            <a:rPr lang="en-US" noProof="0" dirty="0"/>
                            <a:t>0.2</a:t>
                          </a:r>
                        </a:p>
                      </a:txBody>
                      <a:tcPr/>
                    </a:tc>
                    <a:tc>
                      <a:txBody>
                        <a:bodyPr/>
                        <a:lstStyle/>
                        <a:p>
                          <a:pPr algn="ctr"/>
                          <a:r>
                            <a:rPr lang="en-US" noProof="0" dirty="0"/>
                            <a:t>0.86</a:t>
                          </a:r>
                        </a:p>
                      </a:txBody>
                      <a:tcPr/>
                    </a:tc>
                    <a:tc>
                      <a:txBody>
                        <a:bodyPr/>
                        <a:lstStyle/>
                        <a:p>
                          <a:pPr algn="ctr"/>
                          <a:r>
                            <a:rPr lang="en-US" noProof="0" dirty="0"/>
                            <a:t>0.70</a:t>
                          </a:r>
                        </a:p>
                      </a:txBody>
                      <a:tcPr/>
                    </a:tc>
                    <a:tc>
                      <a:txBody>
                        <a:bodyPr/>
                        <a:lstStyle/>
                        <a:p>
                          <a:pPr algn="ctr"/>
                          <a:r>
                            <a:rPr lang="en-US" noProof="0" dirty="0"/>
                            <a:t>0.54</a:t>
                          </a:r>
                        </a:p>
                      </a:txBody>
                      <a:tcPr/>
                    </a:tc>
                    <a:tc>
                      <a:txBody>
                        <a:bodyPr/>
                        <a:lstStyle/>
                        <a:p>
                          <a:pPr algn="ctr"/>
                          <a:r>
                            <a:rPr lang="en-US" noProof="0" dirty="0"/>
                            <a:t>0.33</a:t>
                          </a:r>
                        </a:p>
                      </a:txBody>
                      <a:tcPr/>
                    </a:tc>
                    <a:tc>
                      <a:txBody>
                        <a:bodyPr/>
                        <a:lstStyle/>
                        <a:p>
                          <a:pPr algn="ctr"/>
                          <a:r>
                            <a:rPr lang="en-US" noProof="0" dirty="0" smtClean="0"/>
                            <a:t>0.53</a:t>
                          </a:r>
                          <a:endParaRPr lang="en-US" noProof="0" dirty="0"/>
                        </a:p>
                      </a:txBody>
                      <a:tcPr/>
                    </a:tc>
                    <a:tc>
                      <a:txBody>
                        <a:bodyPr/>
                        <a:lstStyle/>
                        <a:p>
                          <a:pPr algn="ctr"/>
                          <a:r>
                            <a:rPr lang="en-US" noProof="0" dirty="0"/>
                            <a:t>0.75</a:t>
                          </a:r>
                        </a:p>
                      </a:txBody>
                      <a:tcPr/>
                    </a:tc>
                    <a:extLst>
                      <a:ext uri="{0D108BD9-81ED-4DB2-BD59-A6C34878D82A}">
                        <a16:rowId xmlns="" xmlns:a16="http://schemas.microsoft.com/office/drawing/2014/main" xmlns:a14="http://schemas.microsoft.com/office/drawing/2010/main" val="10004"/>
                      </a:ext>
                    </a:extLst>
                  </a:tr>
                  <a:tr h="377825">
                    <a:tc>
                      <a:txBody>
                        <a:bodyPr/>
                        <a:lstStyle/>
                        <a:p>
                          <a:endParaRPr lang="es-MX"/>
                        </a:p>
                      </a:txBody>
                      <a:tcPr>
                        <a:blipFill rotWithShape="1">
                          <a:blip r:embed="rId2"/>
                          <a:stretch>
                            <a:fillRect l="-704" t="-543548" r="-931690" b="-522581"/>
                          </a:stretch>
                        </a:blipFill>
                      </a:tcPr>
                    </a:tc>
                    <a:tc>
                      <a:txBody>
                        <a:bodyPr/>
                        <a:lstStyle/>
                        <a:p>
                          <a:pPr algn="ctr"/>
                          <a:r>
                            <a:rPr lang="en-US" noProof="0" dirty="0"/>
                            <a:t>B</a:t>
                          </a:r>
                        </a:p>
                      </a:txBody>
                      <a:tcPr/>
                    </a:tc>
                    <a:tc>
                      <a:txBody>
                        <a:bodyPr/>
                        <a:lstStyle/>
                        <a:p>
                          <a:pPr algn="ctr"/>
                          <a:r>
                            <a:rPr lang="en-US" noProof="0" dirty="0"/>
                            <a:t>0.50</a:t>
                          </a:r>
                        </a:p>
                      </a:txBody>
                      <a:tcPr/>
                    </a:tc>
                    <a:tc>
                      <a:txBody>
                        <a:bodyPr/>
                        <a:lstStyle/>
                        <a:p>
                          <a:pPr algn="ctr"/>
                          <a:r>
                            <a:rPr lang="en-US" noProof="0" dirty="0"/>
                            <a:t>0.2</a:t>
                          </a:r>
                        </a:p>
                      </a:txBody>
                      <a:tcPr/>
                    </a:tc>
                    <a:tc>
                      <a:txBody>
                        <a:bodyPr/>
                        <a:lstStyle/>
                        <a:p>
                          <a:pPr algn="ctr"/>
                          <a:r>
                            <a:rPr lang="en-US" noProof="0" dirty="0"/>
                            <a:t>0.75</a:t>
                          </a:r>
                        </a:p>
                      </a:txBody>
                      <a:tcPr/>
                    </a:tc>
                    <a:tc>
                      <a:txBody>
                        <a:bodyPr/>
                        <a:lstStyle/>
                        <a:p>
                          <a:pPr algn="ctr"/>
                          <a:r>
                            <a:rPr lang="en-US" noProof="0" dirty="0"/>
                            <a:t>0.66</a:t>
                          </a:r>
                        </a:p>
                      </a:txBody>
                      <a:tcPr/>
                    </a:tc>
                    <a:tc>
                      <a:txBody>
                        <a:bodyPr/>
                        <a:lstStyle/>
                        <a:p>
                          <a:pPr algn="ctr"/>
                          <a:r>
                            <a:rPr lang="en-US" noProof="0" dirty="0"/>
                            <a:t>0.23</a:t>
                          </a:r>
                        </a:p>
                      </a:txBody>
                      <a:tcPr/>
                    </a:tc>
                    <a:tc>
                      <a:txBody>
                        <a:bodyPr/>
                        <a:lstStyle/>
                        <a:p>
                          <a:pPr algn="ctr"/>
                          <a:r>
                            <a:rPr lang="en-US" noProof="0" dirty="0"/>
                            <a:t>0.88</a:t>
                          </a:r>
                        </a:p>
                      </a:txBody>
                      <a:tcPr/>
                    </a:tc>
                    <a:tc>
                      <a:txBody>
                        <a:bodyPr/>
                        <a:lstStyle/>
                        <a:p>
                          <a:pPr algn="ctr"/>
                          <a:r>
                            <a:rPr lang="en-US" noProof="0" dirty="0" smtClean="0"/>
                            <a:t>0.75</a:t>
                          </a:r>
                          <a:endParaRPr lang="en-US" noProof="0" dirty="0"/>
                        </a:p>
                      </a:txBody>
                      <a:tcPr/>
                    </a:tc>
                    <a:tc>
                      <a:txBody>
                        <a:bodyPr/>
                        <a:lstStyle/>
                        <a:p>
                          <a:pPr algn="ctr"/>
                          <a:r>
                            <a:rPr lang="en-US" noProof="0" dirty="0"/>
                            <a:t>0.91</a:t>
                          </a:r>
                        </a:p>
                      </a:txBody>
                      <a:tcPr/>
                    </a:tc>
                    <a:extLst>
                      <a:ext uri="{0D108BD9-81ED-4DB2-BD59-A6C34878D82A}">
                        <a16:rowId xmlns="" xmlns:a16="http://schemas.microsoft.com/office/drawing/2014/main" xmlns:a14="http://schemas.microsoft.com/office/drawing/2010/main" val="10005"/>
                      </a:ext>
                    </a:extLst>
                  </a:tr>
                  <a:tr h="377825">
                    <a:tc>
                      <a:txBody>
                        <a:bodyPr/>
                        <a:lstStyle/>
                        <a:p>
                          <a:endParaRPr lang="es-MX"/>
                        </a:p>
                      </a:txBody>
                      <a:tcPr>
                        <a:blipFill rotWithShape="1">
                          <a:blip r:embed="rId2"/>
                          <a:stretch>
                            <a:fillRect l="-704" t="-643548" r="-931690" b="-422581"/>
                          </a:stretch>
                        </a:blipFill>
                      </a:tcPr>
                    </a:tc>
                    <a:tc>
                      <a:txBody>
                        <a:bodyPr/>
                        <a:lstStyle/>
                        <a:p>
                          <a:pPr algn="ctr"/>
                          <a:r>
                            <a:rPr lang="en-US" noProof="0" dirty="0"/>
                            <a:t>B</a:t>
                          </a:r>
                        </a:p>
                      </a:txBody>
                      <a:tcPr/>
                    </a:tc>
                    <a:tc>
                      <a:txBody>
                        <a:bodyPr/>
                        <a:lstStyle/>
                        <a:p>
                          <a:pPr algn="ctr"/>
                          <a:r>
                            <a:rPr lang="en-US" noProof="0" dirty="0"/>
                            <a:t>0.50</a:t>
                          </a:r>
                        </a:p>
                      </a:txBody>
                      <a:tcPr/>
                    </a:tc>
                    <a:tc>
                      <a:txBody>
                        <a:bodyPr/>
                        <a:lstStyle/>
                        <a:p>
                          <a:pPr algn="ctr"/>
                          <a:r>
                            <a:rPr lang="en-US" noProof="0" dirty="0"/>
                            <a:t>0.2</a:t>
                          </a:r>
                        </a:p>
                      </a:txBody>
                      <a:tcPr/>
                    </a:tc>
                    <a:tc>
                      <a:txBody>
                        <a:bodyPr/>
                        <a:lstStyle/>
                        <a:p>
                          <a:pPr algn="ctr"/>
                          <a:r>
                            <a:rPr lang="en-US" noProof="0" dirty="0"/>
                            <a:t>0.70</a:t>
                          </a:r>
                        </a:p>
                      </a:txBody>
                      <a:tcPr/>
                    </a:tc>
                    <a:tc>
                      <a:txBody>
                        <a:bodyPr/>
                        <a:lstStyle/>
                        <a:p>
                          <a:pPr algn="ctr"/>
                          <a:r>
                            <a:rPr lang="en-US" noProof="0" dirty="0"/>
                            <a:t>0.91</a:t>
                          </a:r>
                        </a:p>
                      </a:txBody>
                      <a:tcPr/>
                    </a:tc>
                    <a:tc>
                      <a:txBody>
                        <a:bodyPr/>
                        <a:lstStyle/>
                        <a:p>
                          <a:pPr algn="ctr"/>
                          <a:r>
                            <a:rPr lang="en-US" noProof="0" dirty="0"/>
                            <a:t>0.67</a:t>
                          </a:r>
                        </a:p>
                      </a:txBody>
                      <a:tcPr/>
                    </a:tc>
                    <a:tc>
                      <a:txBody>
                        <a:bodyPr/>
                        <a:lstStyle/>
                        <a:p>
                          <a:pPr algn="ctr"/>
                          <a:r>
                            <a:rPr lang="en-US" noProof="0" dirty="0"/>
                            <a:t>0.66</a:t>
                          </a:r>
                        </a:p>
                      </a:txBody>
                      <a:tcPr/>
                    </a:tc>
                    <a:tc>
                      <a:txBody>
                        <a:bodyPr/>
                        <a:lstStyle/>
                        <a:p>
                          <a:pPr algn="ctr"/>
                          <a:r>
                            <a:rPr lang="en-US" noProof="0" dirty="0" smtClean="0"/>
                            <a:t>0.77</a:t>
                          </a:r>
                          <a:endParaRPr lang="en-US" noProof="0" dirty="0"/>
                        </a:p>
                      </a:txBody>
                      <a:tcPr/>
                    </a:tc>
                    <a:tc>
                      <a:txBody>
                        <a:bodyPr/>
                        <a:lstStyle/>
                        <a:p>
                          <a:pPr algn="ctr"/>
                          <a:r>
                            <a:rPr lang="en-US" noProof="0" dirty="0"/>
                            <a:t>0.86</a:t>
                          </a:r>
                        </a:p>
                      </a:txBody>
                      <a:tcPr/>
                    </a:tc>
                    <a:extLst>
                      <a:ext uri="{0D108BD9-81ED-4DB2-BD59-A6C34878D82A}">
                        <a16:rowId xmlns="" xmlns:a16="http://schemas.microsoft.com/office/drawing/2014/main" xmlns:a14="http://schemas.microsoft.com/office/drawing/2010/main" val="10006"/>
                      </a:ext>
                    </a:extLst>
                  </a:tr>
                  <a:tr h="377825">
                    <a:tc>
                      <a:txBody>
                        <a:bodyPr/>
                        <a:lstStyle/>
                        <a:p>
                          <a:endParaRPr lang="es-MX"/>
                        </a:p>
                      </a:txBody>
                      <a:tcPr>
                        <a:blipFill rotWithShape="1">
                          <a:blip r:embed="rId2"/>
                          <a:stretch>
                            <a:fillRect l="-704" t="-743548" r="-931690" b="-322581"/>
                          </a:stretch>
                        </a:blipFill>
                      </a:tcPr>
                    </a:tc>
                    <a:tc>
                      <a:txBody>
                        <a:bodyPr/>
                        <a:lstStyle/>
                        <a:p>
                          <a:pPr algn="ctr"/>
                          <a:r>
                            <a:rPr lang="en-US" noProof="0" dirty="0"/>
                            <a:t>G</a:t>
                          </a:r>
                        </a:p>
                      </a:txBody>
                      <a:tcPr/>
                    </a:tc>
                    <a:tc>
                      <a:txBody>
                        <a:bodyPr/>
                        <a:lstStyle/>
                        <a:p>
                          <a:pPr algn="ctr"/>
                          <a:r>
                            <a:rPr lang="en-US" noProof="0" dirty="0"/>
                            <a:t>0.07</a:t>
                          </a:r>
                        </a:p>
                      </a:txBody>
                      <a:tcPr/>
                    </a:tc>
                    <a:tc>
                      <a:txBody>
                        <a:bodyPr/>
                        <a:lstStyle/>
                        <a:p>
                          <a:pPr algn="ctr"/>
                          <a:r>
                            <a:rPr lang="en-US" noProof="0" dirty="0"/>
                            <a:t>0.02</a:t>
                          </a:r>
                        </a:p>
                      </a:txBody>
                      <a:tcPr/>
                    </a:tc>
                    <a:tc>
                      <a:txBody>
                        <a:bodyPr/>
                        <a:lstStyle/>
                        <a:p>
                          <a:pPr algn="ctr"/>
                          <a:r>
                            <a:rPr lang="en-US" noProof="0" dirty="0"/>
                            <a:t>0.07</a:t>
                          </a:r>
                        </a:p>
                      </a:txBody>
                      <a:tcPr/>
                    </a:tc>
                    <a:tc>
                      <a:txBody>
                        <a:bodyPr/>
                        <a:lstStyle/>
                        <a:p>
                          <a:pPr algn="ctr"/>
                          <a:r>
                            <a:rPr lang="en-US" noProof="0" dirty="0"/>
                            <a:t>0.06</a:t>
                          </a:r>
                        </a:p>
                      </a:txBody>
                      <a:tcPr/>
                    </a:tc>
                    <a:tc>
                      <a:txBody>
                        <a:bodyPr/>
                        <a:lstStyle/>
                        <a:p>
                          <a:pPr algn="ctr"/>
                          <a:r>
                            <a:rPr lang="en-US" noProof="0" dirty="0"/>
                            <a:t>0.072</a:t>
                          </a:r>
                        </a:p>
                      </a:txBody>
                      <a:tcPr/>
                    </a:tc>
                    <a:tc>
                      <a:txBody>
                        <a:bodyPr/>
                        <a:lstStyle/>
                        <a:p>
                          <a:pPr algn="ctr"/>
                          <a:r>
                            <a:rPr lang="en-US" noProof="0" dirty="0"/>
                            <a:t>0.11</a:t>
                          </a:r>
                        </a:p>
                      </a:txBody>
                      <a:tcPr/>
                    </a:tc>
                    <a:tc>
                      <a:txBody>
                        <a:bodyPr/>
                        <a:lstStyle/>
                        <a:p>
                          <a:pPr algn="ctr"/>
                          <a:r>
                            <a:rPr lang="en-US" noProof="0" dirty="0" smtClean="0"/>
                            <a:t>0.07</a:t>
                          </a:r>
                          <a:endParaRPr lang="en-US" noProof="0" dirty="0"/>
                        </a:p>
                      </a:txBody>
                      <a:tcPr/>
                    </a:tc>
                    <a:tc>
                      <a:txBody>
                        <a:bodyPr/>
                        <a:lstStyle/>
                        <a:p>
                          <a:pPr algn="ctr"/>
                          <a:r>
                            <a:rPr lang="en-US" noProof="0" dirty="0"/>
                            <a:t>0.12</a:t>
                          </a:r>
                        </a:p>
                      </a:txBody>
                      <a:tcPr/>
                    </a:tc>
                    <a:extLst>
                      <a:ext uri="{0D108BD9-81ED-4DB2-BD59-A6C34878D82A}">
                        <a16:rowId xmlns="" xmlns:a16="http://schemas.microsoft.com/office/drawing/2014/main" xmlns:a14="http://schemas.microsoft.com/office/drawing/2010/main" val="10007"/>
                      </a:ext>
                    </a:extLst>
                  </a:tr>
                  <a:tr h="377825">
                    <a:tc>
                      <a:txBody>
                        <a:bodyPr/>
                        <a:lstStyle/>
                        <a:p>
                          <a:endParaRPr lang="es-MX"/>
                        </a:p>
                      </a:txBody>
                      <a:tcPr>
                        <a:blipFill rotWithShape="1">
                          <a:blip r:embed="rId2"/>
                          <a:stretch>
                            <a:fillRect l="-704" t="-843548" r="-931690" b="-222581"/>
                          </a:stretch>
                        </a:blipFill>
                      </a:tcPr>
                    </a:tc>
                    <a:tc>
                      <a:txBody>
                        <a:bodyPr/>
                        <a:lstStyle/>
                        <a:p>
                          <a:pPr algn="ctr"/>
                          <a:r>
                            <a:rPr lang="en-US" noProof="0" dirty="0"/>
                            <a:t>-</a:t>
                          </a:r>
                        </a:p>
                      </a:txBody>
                      <a:tcPr/>
                    </a:tc>
                    <a:tc>
                      <a:txBody>
                        <a:bodyPr/>
                        <a:lstStyle/>
                        <a:p>
                          <a:pPr algn="ctr"/>
                          <a:r>
                            <a:rPr lang="en-US" noProof="0" dirty="0"/>
                            <a:t>-</a:t>
                          </a:r>
                        </a:p>
                      </a:txBody>
                      <a:tcPr/>
                    </a:tc>
                    <a:tc>
                      <a:txBody>
                        <a:bodyPr/>
                        <a:lstStyle/>
                        <a:p>
                          <a:pPr algn="ctr"/>
                          <a:r>
                            <a:rPr lang="en-US" noProof="0" dirty="0"/>
                            <a:t>-</a:t>
                          </a:r>
                        </a:p>
                      </a:txBody>
                      <a:tcPr/>
                    </a:tc>
                    <a:tc>
                      <a:txBody>
                        <a:bodyPr/>
                        <a:lstStyle/>
                        <a:p>
                          <a:pPr algn="ctr"/>
                          <a:r>
                            <a:rPr lang="en-US" noProof="0" dirty="0"/>
                            <a:t>0</a:t>
                          </a:r>
                        </a:p>
                      </a:txBody>
                      <a:tcPr/>
                    </a:tc>
                    <a:tc>
                      <a:txBody>
                        <a:bodyPr/>
                        <a:lstStyle/>
                        <a:p>
                          <a:pPr algn="ctr"/>
                          <a:r>
                            <a:rPr lang="en-US" noProof="0" dirty="0"/>
                            <a:t>0</a:t>
                          </a:r>
                        </a:p>
                      </a:txBody>
                      <a:tcPr/>
                    </a:tc>
                    <a:tc>
                      <a:txBody>
                        <a:bodyPr/>
                        <a:lstStyle/>
                        <a:p>
                          <a:pPr algn="ctr"/>
                          <a:r>
                            <a:rPr lang="en-US" noProof="0" dirty="0"/>
                            <a:t>0</a:t>
                          </a:r>
                        </a:p>
                      </a:txBody>
                      <a:tcPr/>
                    </a:tc>
                    <a:tc>
                      <a:txBody>
                        <a:bodyPr/>
                        <a:lstStyle/>
                        <a:p>
                          <a:pPr algn="ctr"/>
                          <a:r>
                            <a:rPr lang="en-US" noProof="0" dirty="0"/>
                            <a:t>0</a:t>
                          </a:r>
                        </a:p>
                      </a:txBody>
                      <a:tcPr/>
                    </a:tc>
                    <a:tc>
                      <a:txBody>
                        <a:bodyPr/>
                        <a:lstStyle/>
                        <a:p>
                          <a:pPr algn="ctr"/>
                          <a:r>
                            <a:rPr lang="en-US" noProof="0" dirty="0"/>
                            <a:t>0</a:t>
                          </a:r>
                        </a:p>
                      </a:txBody>
                      <a:tcPr/>
                    </a:tc>
                    <a:tc>
                      <a:txBody>
                        <a:bodyPr/>
                        <a:lstStyle/>
                        <a:p>
                          <a:pPr algn="ctr"/>
                          <a:r>
                            <a:rPr lang="en-US" noProof="0" dirty="0"/>
                            <a:t>0</a:t>
                          </a:r>
                        </a:p>
                      </a:txBody>
                      <a:tcPr/>
                    </a:tc>
                    <a:extLst>
                      <a:ext uri="{0D108BD9-81ED-4DB2-BD59-A6C34878D82A}">
                        <a16:rowId xmlns="" xmlns:a16="http://schemas.microsoft.com/office/drawing/2014/main" xmlns:a14="http://schemas.microsoft.com/office/drawing/2010/main" val="10008"/>
                      </a:ext>
                    </a:extLst>
                  </a:tr>
                  <a:tr h="377825">
                    <a:tc>
                      <a:txBody>
                        <a:bodyPr/>
                        <a:lstStyle/>
                        <a:p>
                          <a:endParaRPr lang="es-MX"/>
                        </a:p>
                      </a:txBody>
                      <a:tcPr>
                        <a:blipFill rotWithShape="1">
                          <a:blip r:embed="rId2"/>
                          <a:stretch>
                            <a:fillRect l="-704" t="-943548" r="-931690" b="-122581"/>
                          </a:stretch>
                        </a:blipFill>
                      </a:tcPr>
                    </a:tc>
                    <a:tc>
                      <a:txBody>
                        <a:bodyPr/>
                        <a:lstStyle/>
                        <a:p>
                          <a:pPr algn="ctr"/>
                          <a:r>
                            <a:rPr lang="en-US" noProof="0" dirty="0"/>
                            <a:t>B</a:t>
                          </a:r>
                        </a:p>
                      </a:txBody>
                      <a:tcPr/>
                    </a:tc>
                    <a:tc>
                      <a:txBody>
                        <a:bodyPr/>
                        <a:lstStyle/>
                        <a:p>
                          <a:pPr algn="ctr"/>
                          <a:r>
                            <a:rPr lang="en-US" noProof="0" dirty="0"/>
                            <a:t>0.50</a:t>
                          </a:r>
                        </a:p>
                      </a:txBody>
                      <a:tcPr/>
                    </a:tc>
                    <a:tc>
                      <a:txBody>
                        <a:bodyPr/>
                        <a:lstStyle/>
                        <a:p>
                          <a:pPr algn="ctr"/>
                          <a:r>
                            <a:rPr lang="en-US" noProof="0" dirty="0"/>
                            <a:t>0.2</a:t>
                          </a:r>
                        </a:p>
                      </a:txBody>
                      <a:tcPr/>
                    </a:tc>
                    <a:tc>
                      <a:txBody>
                        <a:bodyPr/>
                        <a:lstStyle/>
                        <a:p>
                          <a:pPr algn="ctr"/>
                          <a:r>
                            <a:rPr lang="en-US" noProof="0" dirty="0"/>
                            <a:t>0.94</a:t>
                          </a:r>
                        </a:p>
                      </a:txBody>
                      <a:tcPr/>
                    </a:tc>
                    <a:tc>
                      <a:txBody>
                        <a:bodyPr/>
                        <a:lstStyle/>
                        <a:p>
                          <a:pPr algn="ctr"/>
                          <a:r>
                            <a:rPr lang="en-US" noProof="0" dirty="0"/>
                            <a:t>0.98</a:t>
                          </a:r>
                        </a:p>
                      </a:txBody>
                      <a:tcPr/>
                    </a:tc>
                    <a:tc>
                      <a:txBody>
                        <a:bodyPr/>
                        <a:lstStyle/>
                        <a:p>
                          <a:pPr algn="ctr"/>
                          <a:r>
                            <a:rPr lang="en-US" noProof="0" dirty="0"/>
                            <a:t>0.57</a:t>
                          </a:r>
                        </a:p>
                      </a:txBody>
                      <a:tcPr/>
                    </a:tc>
                    <a:tc>
                      <a:txBody>
                        <a:bodyPr/>
                        <a:lstStyle/>
                        <a:p>
                          <a:pPr algn="ctr"/>
                          <a:r>
                            <a:rPr lang="en-US" noProof="0" dirty="0"/>
                            <a:t>0.07</a:t>
                          </a:r>
                        </a:p>
                      </a:txBody>
                      <a:tcPr/>
                    </a:tc>
                    <a:tc>
                      <a:txBody>
                        <a:bodyPr/>
                        <a:lstStyle/>
                        <a:p>
                          <a:pPr algn="ctr"/>
                          <a:r>
                            <a:rPr lang="en-US" noProof="0" dirty="0" smtClean="0"/>
                            <a:t>0.22</a:t>
                          </a:r>
                          <a:endParaRPr lang="en-US" noProof="0" dirty="0"/>
                        </a:p>
                      </a:txBody>
                      <a:tcPr/>
                    </a:tc>
                    <a:tc>
                      <a:txBody>
                        <a:bodyPr/>
                        <a:lstStyle/>
                        <a:p>
                          <a:pPr algn="ctr"/>
                          <a:r>
                            <a:rPr lang="en-US" noProof="0" dirty="0"/>
                            <a:t>0.53</a:t>
                          </a:r>
                        </a:p>
                      </a:txBody>
                      <a:tcPr/>
                    </a:tc>
                    <a:extLst>
                      <a:ext uri="{0D108BD9-81ED-4DB2-BD59-A6C34878D82A}">
                        <a16:rowId xmlns="" xmlns:a16="http://schemas.microsoft.com/office/drawing/2014/main" xmlns:a14="http://schemas.microsoft.com/office/drawing/2010/main" val="10009"/>
                      </a:ext>
                    </a:extLst>
                  </a:tr>
                  <a:tr h="377825">
                    <a:tc>
                      <a:txBody>
                        <a:bodyPr/>
                        <a:lstStyle/>
                        <a:p>
                          <a:endParaRPr lang="es-MX"/>
                        </a:p>
                      </a:txBody>
                      <a:tcPr>
                        <a:blipFill rotWithShape="1">
                          <a:blip r:embed="rId2"/>
                          <a:stretch>
                            <a:fillRect l="-704" t="-1043548" r="-931690" b="-22581"/>
                          </a:stretch>
                        </a:blipFill>
                      </a:tcPr>
                    </a:tc>
                    <a:tc>
                      <a:txBody>
                        <a:bodyPr/>
                        <a:lstStyle/>
                        <a:p>
                          <a:pPr algn="ctr"/>
                          <a:r>
                            <a:rPr lang="en-US" noProof="0" dirty="0"/>
                            <a:t>B</a:t>
                          </a:r>
                        </a:p>
                      </a:txBody>
                      <a:tcPr/>
                    </a:tc>
                    <a:tc>
                      <a:txBody>
                        <a:bodyPr/>
                        <a:lstStyle/>
                        <a:p>
                          <a:pPr algn="ctr"/>
                          <a:r>
                            <a:rPr lang="en-US" noProof="0" dirty="0"/>
                            <a:t>0.50</a:t>
                          </a:r>
                        </a:p>
                      </a:txBody>
                      <a:tcPr/>
                    </a:tc>
                    <a:tc>
                      <a:txBody>
                        <a:bodyPr/>
                        <a:lstStyle/>
                        <a:p>
                          <a:pPr algn="ctr"/>
                          <a:r>
                            <a:rPr lang="en-US" noProof="0" dirty="0"/>
                            <a:t>0.2</a:t>
                          </a:r>
                        </a:p>
                      </a:txBody>
                      <a:tcPr/>
                    </a:tc>
                    <a:tc>
                      <a:txBody>
                        <a:bodyPr/>
                        <a:lstStyle/>
                        <a:p>
                          <a:pPr algn="ctr"/>
                          <a:r>
                            <a:rPr lang="en-US" noProof="0" dirty="0"/>
                            <a:t>0.93</a:t>
                          </a:r>
                        </a:p>
                      </a:txBody>
                      <a:tcPr/>
                    </a:tc>
                    <a:tc>
                      <a:txBody>
                        <a:bodyPr/>
                        <a:lstStyle/>
                        <a:p>
                          <a:pPr algn="ctr"/>
                          <a:r>
                            <a:rPr lang="en-US" noProof="0" dirty="0"/>
                            <a:t>0.50</a:t>
                          </a:r>
                        </a:p>
                      </a:txBody>
                      <a:tcPr/>
                    </a:tc>
                    <a:tc>
                      <a:txBody>
                        <a:bodyPr/>
                        <a:lstStyle/>
                        <a:p>
                          <a:pPr algn="ctr"/>
                          <a:r>
                            <a:rPr lang="en-US" noProof="0" dirty="0"/>
                            <a:t>0.60</a:t>
                          </a:r>
                        </a:p>
                      </a:txBody>
                      <a:tcPr/>
                    </a:tc>
                    <a:tc>
                      <a:txBody>
                        <a:bodyPr/>
                        <a:lstStyle/>
                        <a:p>
                          <a:pPr algn="ctr"/>
                          <a:r>
                            <a:rPr lang="en-US" noProof="0" dirty="0"/>
                            <a:t>0.83</a:t>
                          </a:r>
                        </a:p>
                      </a:txBody>
                      <a:tcPr/>
                    </a:tc>
                    <a:tc>
                      <a:txBody>
                        <a:bodyPr/>
                        <a:lstStyle/>
                        <a:p>
                          <a:pPr algn="ctr"/>
                          <a:r>
                            <a:rPr lang="en-US" noProof="0" dirty="0"/>
                            <a:t>0.88</a:t>
                          </a:r>
                        </a:p>
                      </a:txBody>
                      <a:tcPr/>
                    </a:tc>
                    <a:tc>
                      <a:txBody>
                        <a:bodyPr/>
                        <a:lstStyle/>
                        <a:p>
                          <a:pPr algn="ctr"/>
                          <a:r>
                            <a:rPr lang="en-US" noProof="0" dirty="0"/>
                            <a:t>0.42</a:t>
                          </a:r>
                        </a:p>
                      </a:txBody>
                      <a:tcPr/>
                    </a:tc>
                    <a:extLst>
                      <a:ext uri="{0D108BD9-81ED-4DB2-BD59-A6C34878D82A}">
                        <a16:rowId xmlns="" xmlns:a16="http://schemas.microsoft.com/office/drawing/2014/main" xmlns:a14="http://schemas.microsoft.com/office/drawing/2010/main" val="10010"/>
                      </a:ext>
                    </a:extLst>
                  </a:tr>
                </a:tbl>
              </a:graphicData>
            </a:graphic>
          </p:graphicFrame>
        </mc:Fallback>
      </mc:AlternateContent>
    </p:spTree>
    <p:extLst>
      <p:ext uri="{BB962C8B-B14F-4D97-AF65-F5344CB8AC3E}">
        <p14:creationId xmlns:p14="http://schemas.microsoft.com/office/powerpoint/2010/main" val="17009028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United States of America</a:t>
            </a:r>
          </a:p>
        </p:txBody>
      </p:sp>
      <p:pic>
        <p:nvPicPr>
          <p:cNvPr id="9" name="Imagen 8"/>
          <p:cNvPicPr>
            <a:picLocks/>
          </p:cNvPicPr>
          <p:nvPr/>
        </p:nvPicPr>
        <p:blipFill>
          <a:blip r:embed="rId3">
            <a:extLst>
              <a:ext uri="{28A0092B-C50C-407E-A947-70E740481C1C}">
                <a14:useLocalDpi xmlns:a14="http://schemas.microsoft.com/office/drawing/2010/main" val="0"/>
              </a:ext>
            </a:extLst>
          </a:blip>
          <a:stretch>
            <a:fillRect/>
          </a:stretch>
        </p:blipFill>
        <p:spPr>
          <a:xfrm>
            <a:off x="36496" y="3501008"/>
            <a:ext cx="9000000" cy="2880000"/>
          </a:xfrm>
          <a:prstGeom prst="rect">
            <a:avLst/>
          </a:prstGeom>
        </p:spPr>
      </p:pic>
      <p:pic>
        <p:nvPicPr>
          <p:cNvPr id="4" name="Imagen 3"/>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35496" y="1117863"/>
            <a:ext cx="9000000" cy="2520000"/>
          </a:xfrm>
          <a:prstGeom prst="rect">
            <a:avLst/>
          </a:prstGeom>
        </p:spPr>
      </p:pic>
      <p:sp>
        <p:nvSpPr>
          <p:cNvPr id="3" name="2 CuadroTexto"/>
          <p:cNvSpPr txBox="1"/>
          <p:nvPr/>
        </p:nvSpPr>
        <p:spPr>
          <a:xfrm>
            <a:off x="1115616" y="1094547"/>
            <a:ext cx="729687" cy="215444"/>
          </a:xfrm>
          <a:prstGeom prst="rect">
            <a:avLst/>
          </a:prstGeom>
          <a:noFill/>
        </p:spPr>
        <p:txBody>
          <a:bodyPr wrap="none" rtlCol="0">
            <a:spAutoFit/>
          </a:bodyPr>
          <a:lstStyle/>
          <a:p>
            <a:r>
              <a:rPr lang="es-MX" sz="800" dirty="0" smtClean="0"/>
              <a:t>Martin 1951</a:t>
            </a:r>
            <a:endParaRPr lang="es-MX" sz="800" dirty="0"/>
          </a:p>
        </p:txBody>
      </p:sp>
      <p:sp>
        <p:nvSpPr>
          <p:cNvPr id="6" name="5 CuadroTexto"/>
          <p:cNvSpPr txBox="1"/>
          <p:nvPr/>
        </p:nvSpPr>
        <p:spPr>
          <a:xfrm>
            <a:off x="2690439" y="1094547"/>
            <a:ext cx="713657" cy="215444"/>
          </a:xfrm>
          <a:prstGeom prst="rect">
            <a:avLst/>
          </a:prstGeom>
          <a:noFill/>
        </p:spPr>
        <p:txBody>
          <a:bodyPr wrap="none" rtlCol="0">
            <a:spAutoFit/>
          </a:bodyPr>
          <a:lstStyle/>
          <a:p>
            <a:r>
              <a:rPr lang="es-MX" sz="800" dirty="0" smtClean="0"/>
              <a:t>Burns 1970</a:t>
            </a:r>
            <a:endParaRPr lang="es-MX" sz="800" dirty="0"/>
          </a:p>
        </p:txBody>
      </p:sp>
      <p:sp>
        <p:nvSpPr>
          <p:cNvPr id="7" name="6 CuadroTexto"/>
          <p:cNvSpPr txBox="1"/>
          <p:nvPr/>
        </p:nvSpPr>
        <p:spPr>
          <a:xfrm>
            <a:off x="3888927" y="1094547"/>
            <a:ext cx="787395" cy="215444"/>
          </a:xfrm>
          <a:prstGeom prst="rect">
            <a:avLst/>
          </a:prstGeom>
          <a:noFill/>
        </p:spPr>
        <p:txBody>
          <a:bodyPr wrap="none" rtlCol="0">
            <a:spAutoFit/>
          </a:bodyPr>
          <a:lstStyle/>
          <a:p>
            <a:r>
              <a:rPr lang="es-MX" sz="800" dirty="0" err="1" smtClean="0"/>
              <a:t>Volcker</a:t>
            </a:r>
            <a:r>
              <a:rPr lang="es-MX" sz="800" dirty="0" smtClean="0"/>
              <a:t> 1979</a:t>
            </a:r>
            <a:endParaRPr lang="es-MX" sz="800" dirty="0"/>
          </a:p>
        </p:txBody>
      </p:sp>
      <p:sp>
        <p:nvSpPr>
          <p:cNvPr id="8" name="7 CuadroTexto"/>
          <p:cNvSpPr txBox="1"/>
          <p:nvPr/>
        </p:nvSpPr>
        <p:spPr>
          <a:xfrm>
            <a:off x="5076056" y="1094547"/>
            <a:ext cx="955711" cy="215444"/>
          </a:xfrm>
          <a:prstGeom prst="rect">
            <a:avLst/>
          </a:prstGeom>
          <a:noFill/>
        </p:spPr>
        <p:txBody>
          <a:bodyPr wrap="none" rtlCol="0">
            <a:spAutoFit/>
          </a:bodyPr>
          <a:lstStyle/>
          <a:p>
            <a:r>
              <a:rPr lang="es-MX" sz="800" dirty="0" smtClean="0"/>
              <a:t>Greenspan 1987</a:t>
            </a:r>
            <a:endParaRPr lang="es-MX" sz="800" dirty="0"/>
          </a:p>
        </p:txBody>
      </p:sp>
      <p:sp>
        <p:nvSpPr>
          <p:cNvPr id="10" name="9 CuadroTexto"/>
          <p:cNvSpPr txBox="1"/>
          <p:nvPr/>
        </p:nvSpPr>
        <p:spPr>
          <a:xfrm>
            <a:off x="7380312" y="1125324"/>
            <a:ext cx="886781" cy="215444"/>
          </a:xfrm>
          <a:prstGeom prst="rect">
            <a:avLst/>
          </a:prstGeom>
          <a:noFill/>
        </p:spPr>
        <p:txBody>
          <a:bodyPr wrap="none" rtlCol="0">
            <a:spAutoFit/>
          </a:bodyPr>
          <a:lstStyle/>
          <a:p>
            <a:r>
              <a:rPr lang="es-MX" sz="800" dirty="0" err="1" smtClean="0"/>
              <a:t>Bernanke</a:t>
            </a:r>
            <a:r>
              <a:rPr lang="es-MX" sz="800" dirty="0" smtClean="0"/>
              <a:t> 2006</a:t>
            </a:r>
            <a:endParaRPr lang="es-MX" sz="800" dirty="0"/>
          </a:p>
        </p:txBody>
      </p:sp>
    </p:spTree>
    <p:extLst>
      <p:ext uri="{BB962C8B-B14F-4D97-AF65-F5344CB8AC3E}">
        <p14:creationId xmlns:p14="http://schemas.microsoft.com/office/powerpoint/2010/main" val="39966844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Brazil</a:t>
            </a:r>
          </a:p>
        </p:txBody>
      </p:sp>
      <p:pic>
        <p:nvPicPr>
          <p:cNvPr id="11" name="Imagen 10"/>
          <p:cNvPicPr>
            <a:picLocks/>
          </p:cNvPicPr>
          <p:nvPr/>
        </p:nvPicPr>
        <p:blipFill>
          <a:blip r:embed="rId2">
            <a:extLst>
              <a:ext uri="{28A0092B-C50C-407E-A947-70E740481C1C}">
                <a14:useLocalDpi xmlns:a14="http://schemas.microsoft.com/office/drawing/2010/main" val="0"/>
              </a:ext>
            </a:extLst>
          </a:blip>
          <a:stretch>
            <a:fillRect/>
          </a:stretch>
        </p:blipFill>
        <p:spPr>
          <a:xfrm>
            <a:off x="35496" y="3501008"/>
            <a:ext cx="9000000" cy="2880000"/>
          </a:xfrm>
          <a:prstGeom prst="rect">
            <a:avLst/>
          </a:prstGeom>
        </p:spPr>
      </p:pic>
      <p:pic>
        <p:nvPicPr>
          <p:cNvPr id="6" name="Imagen 5"/>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5496" y="1124744"/>
            <a:ext cx="9000000" cy="2520000"/>
          </a:xfrm>
          <a:prstGeom prst="rect">
            <a:avLst/>
          </a:prstGeom>
        </p:spPr>
      </p:pic>
    </p:spTree>
    <p:extLst>
      <p:ext uri="{BB962C8B-B14F-4D97-AF65-F5344CB8AC3E}">
        <p14:creationId xmlns:p14="http://schemas.microsoft.com/office/powerpoint/2010/main" val="27574642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Chile</a:t>
            </a:r>
          </a:p>
        </p:txBody>
      </p:sp>
      <p:pic>
        <p:nvPicPr>
          <p:cNvPr id="6" name="Imagen 5"/>
          <p:cNvPicPr>
            <a:picLocks/>
          </p:cNvPicPr>
          <p:nvPr/>
        </p:nvPicPr>
        <p:blipFill>
          <a:blip r:embed="rId3">
            <a:extLst>
              <a:ext uri="{28A0092B-C50C-407E-A947-70E740481C1C}">
                <a14:useLocalDpi xmlns:a14="http://schemas.microsoft.com/office/drawing/2010/main" val="0"/>
              </a:ext>
            </a:extLst>
          </a:blip>
          <a:stretch>
            <a:fillRect/>
          </a:stretch>
        </p:blipFill>
        <p:spPr>
          <a:xfrm>
            <a:off x="35496" y="3501008"/>
            <a:ext cx="9000000" cy="2880000"/>
          </a:xfrm>
          <a:prstGeom prst="rect">
            <a:avLst/>
          </a:prstGeom>
        </p:spPr>
      </p:pic>
      <p:pic>
        <p:nvPicPr>
          <p:cNvPr id="5" name="Imagen 4"/>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35496" y="1124744"/>
            <a:ext cx="9000000" cy="2520000"/>
          </a:xfrm>
          <a:prstGeom prst="rect">
            <a:avLst/>
          </a:prstGeom>
        </p:spPr>
      </p:pic>
    </p:spTree>
    <p:extLst>
      <p:ext uri="{BB962C8B-B14F-4D97-AF65-F5344CB8AC3E}">
        <p14:creationId xmlns:p14="http://schemas.microsoft.com/office/powerpoint/2010/main" val="35786565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Colombia</a:t>
            </a:r>
          </a:p>
        </p:txBody>
      </p:sp>
      <p:pic>
        <p:nvPicPr>
          <p:cNvPr id="7" name="Imagen 6"/>
          <p:cNvPicPr>
            <a:picLocks/>
          </p:cNvPicPr>
          <p:nvPr/>
        </p:nvPicPr>
        <p:blipFill>
          <a:blip r:embed="rId3">
            <a:extLst>
              <a:ext uri="{28A0092B-C50C-407E-A947-70E740481C1C}">
                <a14:useLocalDpi xmlns:a14="http://schemas.microsoft.com/office/drawing/2010/main" val="0"/>
              </a:ext>
            </a:extLst>
          </a:blip>
          <a:stretch>
            <a:fillRect/>
          </a:stretch>
        </p:blipFill>
        <p:spPr>
          <a:xfrm>
            <a:off x="35496" y="3501328"/>
            <a:ext cx="9000000" cy="2880000"/>
          </a:xfrm>
          <a:prstGeom prst="rect">
            <a:avLst/>
          </a:prstGeom>
        </p:spPr>
      </p:pic>
      <p:pic>
        <p:nvPicPr>
          <p:cNvPr id="4" name="Imagen 3"/>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35496" y="1124744"/>
            <a:ext cx="9000000" cy="2520000"/>
          </a:xfrm>
          <a:prstGeom prst="rect">
            <a:avLst/>
          </a:prstGeom>
        </p:spPr>
      </p:pic>
    </p:spTree>
    <p:extLst>
      <p:ext uri="{BB962C8B-B14F-4D97-AF65-F5344CB8AC3E}">
        <p14:creationId xmlns:p14="http://schemas.microsoft.com/office/powerpoint/2010/main" val="26295313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Mexico</a:t>
            </a:r>
            <a:endParaRPr lang="en-US" sz="1800" dirty="0"/>
          </a:p>
        </p:txBody>
      </p:sp>
      <p:pic>
        <p:nvPicPr>
          <p:cNvPr id="6" name="Imagen 5"/>
          <p:cNvPicPr>
            <a:picLocks/>
          </p:cNvPicPr>
          <p:nvPr/>
        </p:nvPicPr>
        <p:blipFill>
          <a:blip r:embed="rId2">
            <a:extLst>
              <a:ext uri="{28A0092B-C50C-407E-A947-70E740481C1C}">
                <a14:useLocalDpi xmlns:a14="http://schemas.microsoft.com/office/drawing/2010/main" val="0"/>
              </a:ext>
            </a:extLst>
          </a:blip>
          <a:stretch>
            <a:fillRect/>
          </a:stretch>
        </p:blipFill>
        <p:spPr>
          <a:xfrm>
            <a:off x="21061" y="3429000"/>
            <a:ext cx="9000000" cy="2880000"/>
          </a:xfrm>
          <a:prstGeom prst="rect">
            <a:avLst/>
          </a:prstGeom>
        </p:spPr>
      </p:pic>
      <p:pic>
        <p:nvPicPr>
          <p:cNvPr id="5" name="Imagen 4"/>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21061" y="1052736"/>
            <a:ext cx="9000000" cy="2520000"/>
          </a:xfrm>
          <a:prstGeom prst="rect">
            <a:avLst/>
          </a:prstGeom>
        </p:spPr>
      </p:pic>
    </p:spTree>
    <p:extLst>
      <p:ext uri="{BB962C8B-B14F-4D97-AF65-F5344CB8AC3E}">
        <p14:creationId xmlns:p14="http://schemas.microsoft.com/office/powerpoint/2010/main" val="36282874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Peru</a:t>
            </a:r>
          </a:p>
        </p:txBody>
      </p:sp>
      <p:pic>
        <p:nvPicPr>
          <p:cNvPr id="4" name="Imagen 3"/>
          <p:cNvPicPr>
            <a:picLocks/>
          </p:cNvPicPr>
          <p:nvPr/>
        </p:nvPicPr>
        <p:blipFill>
          <a:blip r:embed="rId2">
            <a:extLst>
              <a:ext uri="{28A0092B-C50C-407E-A947-70E740481C1C}">
                <a14:useLocalDpi xmlns:a14="http://schemas.microsoft.com/office/drawing/2010/main" val="0"/>
              </a:ext>
            </a:extLst>
          </a:blip>
          <a:stretch>
            <a:fillRect/>
          </a:stretch>
        </p:blipFill>
        <p:spPr>
          <a:xfrm>
            <a:off x="35496" y="3501008"/>
            <a:ext cx="9000000" cy="2880000"/>
          </a:xfrm>
          <a:prstGeom prst="rect">
            <a:avLst/>
          </a:prstGeom>
        </p:spPr>
      </p:pic>
      <p:pic>
        <p:nvPicPr>
          <p:cNvPr id="5" name="Imagen 4"/>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5496" y="1125024"/>
            <a:ext cx="9000000" cy="2520000"/>
          </a:xfrm>
          <a:prstGeom prst="rect">
            <a:avLst/>
          </a:prstGeom>
        </p:spPr>
      </p:pic>
    </p:spTree>
    <p:extLst>
      <p:ext uri="{BB962C8B-B14F-4D97-AF65-F5344CB8AC3E}">
        <p14:creationId xmlns:p14="http://schemas.microsoft.com/office/powerpoint/2010/main" val="34168572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79512" y="4365104"/>
            <a:ext cx="8742238" cy="933450"/>
          </a:xfrm>
        </p:spPr>
        <p:txBody>
          <a:bodyPr>
            <a:noAutofit/>
          </a:bodyPr>
          <a:lstStyle/>
          <a:p>
            <a:pPr>
              <a:defRPr/>
            </a:pPr>
            <a:r>
              <a:rPr lang="en-US" sz="2400" dirty="0" smtClean="0"/>
              <a:t>Did the introduction of Inflation Targeting represent a Regime Switch of Monetary Policy in Latin America?</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Alberto Ortiz Bolaños</a:t>
            </a:r>
            <a:endParaRPr lang="en-US" sz="2400" dirty="0"/>
          </a:p>
        </p:txBody>
      </p:sp>
      <p:sp>
        <p:nvSpPr>
          <p:cNvPr id="4099" name="Subtítulo 2"/>
          <p:cNvSpPr>
            <a:spLocks noGrp="1"/>
          </p:cNvSpPr>
          <p:nvPr>
            <p:ph type="subTitle" idx="1"/>
          </p:nvPr>
        </p:nvSpPr>
        <p:spPr>
          <a:xfrm>
            <a:off x="251520" y="4509120"/>
            <a:ext cx="8640960" cy="1872208"/>
          </a:xfrm>
        </p:spPr>
        <p:txBody>
          <a:bodyPr>
            <a:normAutofit/>
          </a:bodyPr>
          <a:lstStyle/>
          <a:p>
            <a:pPr algn="ctr"/>
            <a:r>
              <a:rPr lang="es-MX" sz="2000" dirty="0" smtClean="0">
                <a:latin typeface="Helvetica" pitchFamily="34" charset="0"/>
                <a:ea typeface="ＭＳ Ｐゴシック" pitchFamily="34" charset="-128"/>
                <a:cs typeface="Helvetica" pitchFamily="34" charset="0"/>
              </a:rPr>
              <a:t>	</a:t>
            </a:r>
          </a:p>
          <a:p>
            <a:pPr algn="ctr"/>
            <a:endParaRPr lang="es-MX" sz="2000" dirty="0" smtClean="0">
              <a:latin typeface="Helvetica" pitchFamily="34" charset="0"/>
              <a:ea typeface="ＭＳ Ｐゴシック" pitchFamily="34" charset="-128"/>
              <a:cs typeface="Helvetica" pitchFamily="34" charset="0"/>
            </a:endParaRPr>
          </a:p>
        </p:txBody>
      </p:sp>
    </p:spTree>
    <p:extLst>
      <p:ext uri="{BB962C8B-B14F-4D97-AF65-F5344CB8AC3E}">
        <p14:creationId xmlns:p14="http://schemas.microsoft.com/office/powerpoint/2010/main" val="2669671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A Monetary Small Open Economy General Equilibrium Model</a:t>
            </a:r>
            <a:endParaRPr lang="en-US" dirty="0"/>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179512" y="1357298"/>
                <a:ext cx="8784976" cy="5240054"/>
              </a:xfrm>
            </p:spPr>
            <p:txBody>
              <a:bodyPr>
                <a:normAutofit fontScale="77500" lnSpcReduction="20000"/>
              </a:bodyPr>
              <a:lstStyle/>
              <a:p>
                <a:r>
                  <a:rPr lang="en-US" dirty="0" smtClean="0">
                    <a:solidFill>
                      <a:schemeClr val="tx2"/>
                    </a:solidFill>
                  </a:rPr>
                  <a:t>Open-economy IS curve:</a:t>
                </a:r>
              </a:p>
              <a:p>
                <a:pPr marL="0" indent="0">
                  <a:buNone/>
                </a:pPr>
                <a14:m>
                  <m:oMathPara xmlns:m="http://schemas.openxmlformats.org/officeDocument/2006/math">
                    <m:oMathParaPr>
                      <m:jc m:val="centerGroup"/>
                    </m:oMathParaPr>
                    <m:oMath xmlns:m="http://schemas.openxmlformats.org/officeDocument/2006/math">
                      <m:sSub>
                        <m:sSubPr>
                          <m:ctrlPr>
                            <a:rPr lang="en-US" sz="2900" i="1" smtClean="0">
                              <a:solidFill>
                                <a:schemeClr val="tx2"/>
                              </a:solidFill>
                              <a:latin typeface="Cambria Math"/>
                            </a:rPr>
                          </m:ctrlPr>
                        </m:sSubPr>
                        <m:e>
                          <m:r>
                            <a:rPr lang="en-US" sz="2900" b="0" i="1" smtClean="0">
                              <a:solidFill>
                                <a:schemeClr val="tx2"/>
                              </a:solidFill>
                              <a:latin typeface="Cambria Math"/>
                            </a:rPr>
                            <m:t>𝑦</m:t>
                          </m:r>
                        </m:e>
                        <m:sub>
                          <m:r>
                            <a:rPr lang="en-US" sz="2900" b="0" i="1" smtClean="0">
                              <a:solidFill>
                                <a:schemeClr val="tx2"/>
                              </a:solidFill>
                              <a:latin typeface="Cambria Math"/>
                            </a:rPr>
                            <m:t>𝑡</m:t>
                          </m:r>
                        </m:sub>
                      </m:sSub>
                      <m:r>
                        <a:rPr lang="en-US" sz="2900" b="0" i="1" smtClean="0">
                          <a:solidFill>
                            <a:schemeClr val="tx2"/>
                          </a:solidFill>
                          <a:latin typeface="Cambria Math"/>
                        </a:rPr>
                        <m:t>=</m:t>
                      </m:r>
                      <m:sSub>
                        <m:sSubPr>
                          <m:ctrlPr>
                            <a:rPr lang="en-US" sz="2900" b="0" i="1" smtClean="0">
                              <a:solidFill>
                                <a:schemeClr val="tx2"/>
                              </a:solidFill>
                              <a:latin typeface="Cambria Math"/>
                            </a:rPr>
                          </m:ctrlPr>
                        </m:sSubPr>
                        <m:e>
                          <m:r>
                            <a:rPr lang="en-US" sz="2900" b="0" i="1" smtClean="0">
                              <a:solidFill>
                                <a:schemeClr val="tx2"/>
                              </a:solidFill>
                              <a:latin typeface="Cambria Math"/>
                            </a:rPr>
                            <m:t>𝐸</m:t>
                          </m:r>
                        </m:e>
                        <m:sub>
                          <m:r>
                            <a:rPr lang="en-US" sz="2900" b="0" i="1" smtClean="0">
                              <a:solidFill>
                                <a:schemeClr val="tx2"/>
                              </a:solidFill>
                              <a:latin typeface="Cambria Math"/>
                            </a:rPr>
                            <m:t>𝑡</m:t>
                          </m:r>
                        </m:sub>
                      </m:sSub>
                      <m:d>
                        <m:dPr>
                          <m:begChr m:val="{"/>
                          <m:endChr m:val="}"/>
                          <m:ctrlPr>
                            <a:rPr lang="en-US" sz="2900" b="0" i="1" smtClean="0">
                              <a:solidFill>
                                <a:schemeClr val="tx2"/>
                              </a:solidFill>
                              <a:latin typeface="Cambria Math"/>
                            </a:rPr>
                          </m:ctrlPr>
                        </m:dPr>
                        <m:e>
                          <m:sSub>
                            <m:sSubPr>
                              <m:ctrlPr>
                                <a:rPr lang="en-US" sz="2900" i="1">
                                  <a:solidFill>
                                    <a:schemeClr val="tx2"/>
                                  </a:solidFill>
                                  <a:latin typeface="Cambria Math"/>
                                </a:rPr>
                              </m:ctrlPr>
                            </m:sSubPr>
                            <m:e>
                              <m:r>
                                <a:rPr lang="en-US" sz="2900" i="1">
                                  <a:solidFill>
                                    <a:schemeClr val="tx2"/>
                                  </a:solidFill>
                                  <a:latin typeface="Cambria Math"/>
                                </a:rPr>
                                <m:t>𝑦</m:t>
                              </m:r>
                            </m:e>
                            <m:sub>
                              <m:r>
                                <a:rPr lang="en-US" sz="2900" i="1">
                                  <a:solidFill>
                                    <a:schemeClr val="tx2"/>
                                  </a:solidFill>
                                  <a:latin typeface="Cambria Math"/>
                                </a:rPr>
                                <m:t>𝑡</m:t>
                              </m:r>
                              <m:r>
                                <a:rPr lang="en-US" sz="2900" b="0" i="1" smtClean="0">
                                  <a:solidFill>
                                    <a:schemeClr val="tx2"/>
                                  </a:solidFill>
                                  <a:latin typeface="Cambria Math"/>
                                </a:rPr>
                                <m:t>+1</m:t>
                              </m:r>
                            </m:sub>
                          </m:sSub>
                        </m:e>
                      </m:d>
                      <m:r>
                        <a:rPr lang="en-US" sz="2900" b="0" i="1" smtClean="0">
                          <a:solidFill>
                            <a:schemeClr val="tx2"/>
                          </a:solidFill>
                          <a:latin typeface="Cambria Math"/>
                        </a:rPr>
                        <m:t>−</m:t>
                      </m:r>
                      <m:d>
                        <m:dPr>
                          <m:ctrlPr>
                            <a:rPr lang="en-US" sz="2900" b="0" i="1" smtClean="0">
                              <a:solidFill>
                                <a:schemeClr val="tx2"/>
                              </a:solidFill>
                              <a:latin typeface="Cambria Math"/>
                            </a:rPr>
                          </m:ctrlPr>
                        </m:dPr>
                        <m:e>
                          <m:r>
                            <a:rPr lang="en-US" sz="2900" b="0" i="1" smtClean="0">
                              <a:solidFill>
                                <a:schemeClr val="tx2"/>
                              </a:solidFill>
                              <a:latin typeface="Cambria Math"/>
                              <a:ea typeface="Cambria Math"/>
                            </a:rPr>
                            <m:t>𝜏</m:t>
                          </m:r>
                          <m:r>
                            <a:rPr lang="es-MX" sz="2900" b="0" i="1" smtClean="0">
                              <a:solidFill>
                                <a:schemeClr val="tx2"/>
                              </a:solidFill>
                              <a:latin typeface="Cambria Math"/>
                              <a:ea typeface="Cambria Math"/>
                            </a:rPr>
                            <m:t>+</m:t>
                          </m:r>
                          <m:r>
                            <a:rPr lang="es-MX" sz="2900" b="0" i="1" smtClean="0">
                              <a:solidFill>
                                <a:schemeClr val="tx2"/>
                              </a:solidFill>
                              <a:latin typeface="Cambria Math"/>
                              <a:ea typeface="Cambria Math"/>
                            </a:rPr>
                            <m:t>𝛼</m:t>
                          </m:r>
                          <m:d>
                            <m:dPr>
                              <m:ctrlPr>
                                <a:rPr lang="es-MX" sz="2900" b="0" i="1" smtClean="0">
                                  <a:solidFill>
                                    <a:schemeClr val="tx2"/>
                                  </a:solidFill>
                                  <a:latin typeface="Cambria Math"/>
                                  <a:ea typeface="Cambria Math"/>
                                </a:rPr>
                              </m:ctrlPr>
                            </m:dPr>
                            <m:e>
                              <m:r>
                                <a:rPr lang="es-MX" sz="2900" b="0" i="1" smtClean="0">
                                  <a:solidFill>
                                    <a:schemeClr val="tx2"/>
                                  </a:solidFill>
                                  <a:latin typeface="Cambria Math"/>
                                  <a:ea typeface="Cambria Math"/>
                                </a:rPr>
                                <m:t>2−</m:t>
                              </m:r>
                              <m:r>
                                <a:rPr lang="es-MX" sz="2900" b="0" i="1" smtClean="0">
                                  <a:solidFill>
                                    <a:schemeClr val="tx2"/>
                                  </a:solidFill>
                                  <a:latin typeface="Cambria Math"/>
                                  <a:ea typeface="Cambria Math"/>
                                </a:rPr>
                                <m:t>𝛼</m:t>
                              </m:r>
                            </m:e>
                          </m:d>
                          <m:d>
                            <m:dPr>
                              <m:ctrlPr>
                                <a:rPr lang="es-MX" sz="2900" b="0" i="1" smtClean="0">
                                  <a:solidFill>
                                    <a:schemeClr val="tx2"/>
                                  </a:solidFill>
                                  <a:latin typeface="Cambria Math"/>
                                  <a:ea typeface="Cambria Math"/>
                                </a:rPr>
                              </m:ctrlPr>
                            </m:dPr>
                            <m:e>
                              <m:r>
                                <a:rPr lang="es-MX" sz="2900" b="0" i="1" smtClean="0">
                                  <a:solidFill>
                                    <a:schemeClr val="tx2"/>
                                  </a:solidFill>
                                  <a:latin typeface="Cambria Math"/>
                                  <a:ea typeface="Cambria Math"/>
                                </a:rPr>
                                <m:t>1−</m:t>
                              </m:r>
                              <m:r>
                                <a:rPr lang="es-MX" sz="2900" b="0" i="1" smtClean="0">
                                  <a:solidFill>
                                    <a:schemeClr val="tx2"/>
                                  </a:solidFill>
                                  <a:latin typeface="Cambria Math"/>
                                  <a:ea typeface="Cambria Math"/>
                                </a:rPr>
                                <m:t>𝜏</m:t>
                              </m:r>
                            </m:e>
                          </m:d>
                        </m:e>
                      </m:d>
                      <m:d>
                        <m:dPr>
                          <m:ctrlPr>
                            <a:rPr lang="en-US" sz="2900" b="0" i="1" smtClean="0">
                              <a:solidFill>
                                <a:schemeClr val="tx2"/>
                              </a:solidFill>
                              <a:latin typeface="Cambria Math"/>
                            </a:rPr>
                          </m:ctrlPr>
                        </m:dPr>
                        <m:e>
                          <m:sSub>
                            <m:sSubPr>
                              <m:ctrlPr>
                                <a:rPr lang="en-US" sz="2900" b="0" i="1" smtClean="0">
                                  <a:solidFill>
                                    <a:schemeClr val="tx2"/>
                                  </a:solidFill>
                                  <a:latin typeface="Cambria Math"/>
                                </a:rPr>
                              </m:ctrlPr>
                            </m:sSubPr>
                            <m:e>
                              <m:r>
                                <a:rPr lang="es-MX" sz="2900" b="0" i="1" smtClean="0">
                                  <a:solidFill>
                                    <a:schemeClr val="tx2"/>
                                  </a:solidFill>
                                  <a:latin typeface="Cambria Math"/>
                                </a:rPr>
                                <m:t>𝑟</m:t>
                              </m:r>
                            </m:e>
                            <m:sub>
                              <m:r>
                                <a:rPr lang="en-US" sz="2900" b="0" i="1" smtClean="0">
                                  <a:solidFill>
                                    <a:schemeClr val="tx2"/>
                                  </a:solidFill>
                                  <a:latin typeface="Cambria Math"/>
                                </a:rPr>
                                <m:t>𝑡</m:t>
                              </m:r>
                            </m:sub>
                          </m:sSub>
                          <m:r>
                            <a:rPr lang="en-US" sz="2900" b="0" i="1" smtClean="0">
                              <a:solidFill>
                                <a:schemeClr val="tx2"/>
                              </a:solidFill>
                              <a:latin typeface="Cambria Math"/>
                            </a:rPr>
                            <m:t>−</m:t>
                          </m:r>
                          <m:sSub>
                            <m:sSubPr>
                              <m:ctrlPr>
                                <a:rPr lang="en-US" sz="2900" b="0" i="1" smtClean="0">
                                  <a:solidFill>
                                    <a:schemeClr val="tx2"/>
                                  </a:solidFill>
                                  <a:latin typeface="Cambria Math"/>
                                </a:rPr>
                              </m:ctrlPr>
                            </m:sSubPr>
                            <m:e>
                              <m:r>
                                <a:rPr lang="en-US" sz="2900" b="0" i="1" smtClean="0">
                                  <a:solidFill>
                                    <a:schemeClr val="tx2"/>
                                  </a:solidFill>
                                  <a:latin typeface="Cambria Math"/>
                                </a:rPr>
                                <m:t>𝐸</m:t>
                              </m:r>
                            </m:e>
                            <m:sub>
                              <m:r>
                                <a:rPr lang="en-US" sz="2900" b="0" i="1" smtClean="0">
                                  <a:solidFill>
                                    <a:schemeClr val="tx2"/>
                                  </a:solidFill>
                                  <a:latin typeface="Cambria Math"/>
                                </a:rPr>
                                <m:t>𝑡</m:t>
                              </m:r>
                            </m:sub>
                          </m:sSub>
                          <m:sSub>
                            <m:sSubPr>
                              <m:ctrlPr>
                                <a:rPr lang="en-US" sz="2900" b="0" i="1" smtClean="0">
                                  <a:solidFill>
                                    <a:schemeClr val="tx2"/>
                                  </a:solidFill>
                                  <a:latin typeface="Cambria Math"/>
                                </a:rPr>
                              </m:ctrlPr>
                            </m:sSubPr>
                            <m:e>
                              <m:r>
                                <a:rPr lang="en-US" sz="2900" b="0" i="1" smtClean="0">
                                  <a:solidFill>
                                    <a:schemeClr val="tx2"/>
                                  </a:solidFill>
                                  <a:latin typeface="Cambria Math"/>
                                  <a:ea typeface="Cambria Math"/>
                                </a:rPr>
                                <m:t>𝜋</m:t>
                              </m:r>
                            </m:e>
                            <m:sub>
                              <m:r>
                                <a:rPr lang="en-US" sz="2900" b="0" i="1" smtClean="0">
                                  <a:solidFill>
                                    <a:schemeClr val="tx2"/>
                                  </a:solidFill>
                                  <a:latin typeface="Cambria Math"/>
                                </a:rPr>
                                <m:t>𝑡</m:t>
                              </m:r>
                              <m:r>
                                <a:rPr lang="en-US" sz="2900" b="0" i="1" smtClean="0">
                                  <a:solidFill>
                                    <a:schemeClr val="tx2"/>
                                  </a:solidFill>
                                  <a:latin typeface="Cambria Math"/>
                                </a:rPr>
                                <m:t>+1</m:t>
                              </m:r>
                            </m:sub>
                          </m:sSub>
                          <m:r>
                            <a:rPr lang="en-US" sz="2900" b="0" i="1" smtClean="0">
                              <a:solidFill>
                                <a:schemeClr val="tx2"/>
                              </a:solidFill>
                              <a:latin typeface="Cambria Math"/>
                            </a:rPr>
                            <m:t>−</m:t>
                          </m:r>
                          <m:sSub>
                            <m:sSubPr>
                              <m:ctrlPr>
                                <a:rPr lang="en-US" sz="2900" i="1">
                                  <a:solidFill>
                                    <a:schemeClr val="tx2"/>
                                  </a:solidFill>
                                  <a:latin typeface="Cambria Math"/>
                                  <a:ea typeface="Cambria Math"/>
                                </a:rPr>
                              </m:ctrlPr>
                            </m:sSubPr>
                            <m:e>
                              <m:r>
                                <a:rPr lang="en-US" sz="2900" i="1">
                                  <a:solidFill>
                                    <a:schemeClr val="tx2"/>
                                  </a:solidFill>
                                  <a:latin typeface="Cambria Math"/>
                                  <a:ea typeface="Cambria Math"/>
                                </a:rPr>
                                <m:t>𝜌</m:t>
                              </m:r>
                            </m:e>
                            <m:sub>
                              <m:r>
                                <a:rPr lang="en-US" sz="2900" i="1">
                                  <a:solidFill>
                                    <a:schemeClr val="tx2"/>
                                  </a:solidFill>
                                  <a:latin typeface="Cambria Math"/>
                                  <a:ea typeface="Cambria Math"/>
                                </a:rPr>
                                <m:t>𝑎</m:t>
                              </m:r>
                            </m:sub>
                          </m:sSub>
                          <m:sSub>
                            <m:sSubPr>
                              <m:ctrlPr>
                                <a:rPr lang="en-US" sz="2900" i="1">
                                  <a:solidFill>
                                    <a:schemeClr val="tx2"/>
                                  </a:solidFill>
                                  <a:latin typeface="Cambria Math"/>
                                  <a:ea typeface="Cambria Math"/>
                                </a:rPr>
                              </m:ctrlPr>
                            </m:sSubPr>
                            <m:e>
                              <m:r>
                                <a:rPr lang="en-US" sz="2900" i="1">
                                  <a:solidFill>
                                    <a:schemeClr val="tx2"/>
                                  </a:solidFill>
                                  <a:latin typeface="Cambria Math"/>
                                  <a:ea typeface="Cambria Math"/>
                                </a:rPr>
                                <m:t>𝑎</m:t>
                              </m:r>
                            </m:e>
                            <m:sub>
                              <m:r>
                                <a:rPr lang="en-US" sz="2900" i="1">
                                  <a:solidFill>
                                    <a:schemeClr val="tx2"/>
                                  </a:solidFill>
                                  <a:latin typeface="Cambria Math"/>
                                  <a:ea typeface="Cambria Math"/>
                                </a:rPr>
                                <m:t>𝑡</m:t>
                              </m:r>
                            </m:sub>
                          </m:sSub>
                          <m:r>
                            <a:rPr lang="es-MX" sz="2900" b="0" i="1" smtClean="0">
                              <a:solidFill>
                                <a:schemeClr val="tx2"/>
                              </a:solidFill>
                              <a:latin typeface="Cambria Math"/>
                              <a:ea typeface="Cambria Math"/>
                            </a:rPr>
                            <m:t>+</m:t>
                          </m:r>
                          <m:r>
                            <a:rPr lang="es-MX" sz="2900" b="0" i="1" smtClean="0">
                              <a:solidFill>
                                <a:schemeClr val="tx2"/>
                              </a:solidFill>
                              <a:latin typeface="Cambria Math"/>
                              <a:ea typeface="Cambria Math"/>
                            </a:rPr>
                            <m:t>𝛼</m:t>
                          </m:r>
                          <m:sSub>
                            <m:sSubPr>
                              <m:ctrlPr>
                                <a:rPr lang="es-MX" sz="2900" b="0" i="1" smtClean="0">
                                  <a:solidFill>
                                    <a:schemeClr val="tx2"/>
                                  </a:solidFill>
                                  <a:latin typeface="Cambria Math"/>
                                  <a:ea typeface="Cambria Math"/>
                                </a:rPr>
                              </m:ctrlPr>
                            </m:sSubPr>
                            <m:e>
                              <m:r>
                                <a:rPr lang="es-MX" sz="2900" b="0" i="1" smtClean="0">
                                  <a:solidFill>
                                    <a:schemeClr val="tx2"/>
                                  </a:solidFill>
                                  <a:latin typeface="Cambria Math"/>
                                  <a:ea typeface="Cambria Math"/>
                                </a:rPr>
                                <m:t>𝐸</m:t>
                              </m:r>
                            </m:e>
                            <m:sub>
                              <m:r>
                                <a:rPr lang="es-MX" sz="2900" b="0" i="1" smtClean="0">
                                  <a:solidFill>
                                    <a:schemeClr val="tx2"/>
                                  </a:solidFill>
                                  <a:latin typeface="Cambria Math"/>
                                  <a:ea typeface="Cambria Math"/>
                                </a:rPr>
                                <m:t>𝑡</m:t>
                              </m:r>
                            </m:sub>
                          </m:sSub>
                          <m:d>
                            <m:dPr>
                              <m:begChr m:val="{"/>
                              <m:endChr m:val="}"/>
                              <m:ctrlPr>
                                <a:rPr lang="es-MX" sz="2900" b="0" i="1" smtClean="0">
                                  <a:solidFill>
                                    <a:schemeClr val="tx2"/>
                                  </a:solidFill>
                                  <a:latin typeface="Cambria Math"/>
                                  <a:ea typeface="Cambria Math"/>
                                </a:rPr>
                              </m:ctrlPr>
                            </m:dPr>
                            <m:e>
                              <m:sSub>
                                <m:sSubPr>
                                  <m:ctrlPr>
                                    <a:rPr lang="es-MX" sz="2900" b="0" i="1" smtClean="0">
                                      <a:solidFill>
                                        <a:schemeClr val="tx2"/>
                                      </a:solidFill>
                                      <a:latin typeface="Cambria Math"/>
                                      <a:ea typeface="Cambria Math"/>
                                    </a:rPr>
                                  </m:ctrlPr>
                                </m:sSubPr>
                                <m:e>
                                  <m:r>
                                    <a:rPr lang="es-MX" sz="2900" b="0" i="1" smtClean="0">
                                      <a:solidFill>
                                        <a:schemeClr val="tx2"/>
                                      </a:solidFill>
                                      <a:latin typeface="Cambria Math"/>
                                      <a:ea typeface="Cambria Math"/>
                                    </a:rPr>
                                    <m:t>𝑞</m:t>
                                  </m:r>
                                </m:e>
                                <m:sub>
                                  <m:r>
                                    <a:rPr lang="es-MX" sz="2900" b="0" i="1" smtClean="0">
                                      <a:solidFill>
                                        <a:schemeClr val="tx2"/>
                                      </a:solidFill>
                                      <a:latin typeface="Cambria Math"/>
                                      <a:ea typeface="Cambria Math"/>
                                    </a:rPr>
                                    <m:t>𝑡</m:t>
                                  </m:r>
                                  <m:r>
                                    <a:rPr lang="es-MX" sz="2900" b="0" i="1" smtClean="0">
                                      <a:solidFill>
                                        <a:schemeClr val="tx2"/>
                                      </a:solidFill>
                                      <a:latin typeface="Cambria Math"/>
                                      <a:ea typeface="Cambria Math"/>
                                    </a:rPr>
                                    <m:t>+1</m:t>
                                  </m:r>
                                </m:sub>
                              </m:sSub>
                            </m:e>
                          </m:d>
                        </m:e>
                      </m:d>
                      <m:r>
                        <a:rPr lang="en-US" sz="2900" b="0" i="1" smtClean="0">
                          <a:solidFill>
                            <a:schemeClr val="tx2"/>
                          </a:solidFill>
                          <a:latin typeface="Cambria Math"/>
                        </a:rPr>
                        <m:t>+</m:t>
                      </m:r>
                      <m:r>
                        <a:rPr lang="es-MX" sz="2900" i="1">
                          <a:solidFill>
                            <a:schemeClr val="tx2"/>
                          </a:solidFill>
                          <a:latin typeface="Cambria Math"/>
                          <a:ea typeface="Cambria Math"/>
                        </a:rPr>
                        <m:t>𝛼</m:t>
                      </m:r>
                      <m:d>
                        <m:dPr>
                          <m:ctrlPr>
                            <a:rPr lang="es-MX" sz="2900" i="1">
                              <a:solidFill>
                                <a:schemeClr val="tx2"/>
                              </a:solidFill>
                              <a:latin typeface="Cambria Math"/>
                              <a:ea typeface="Cambria Math"/>
                            </a:rPr>
                          </m:ctrlPr>
                        </m:dPr>
                        <m:e>
                          <m:r>
                            <a:rPr lang="es-MX" sz="2900" i="1">
                              <a:solidFill>
                                <a:schemeClr val="tx2"/>
                              </a:solidFill>
                              <a:latin typeface="Cambria Math"/>
                              <a:ea typeface="Cambria Math"/>
                            </a:rPr>
                            <m:t>2−</m:t>
                          </m:r>
                          <m:r>
                            <a:rPr lang="es-MX" sz="2900" i="1">
                              <a:solidFill>
                                <a:schemeClr val="tx2"/>
                              </a:solidFill>
                              <a:latin typeface="Cambria Math"/>
                              <a:ea typeface="Cambria Math"/>
                            </a:rPr>
                            <m:t>𝛼</m:t>
                          </m:r>
                        </m:e>
                      </m:d>
                      <m:box>
                        <m:boxPr>
                          <m:ctrlPr>
                            <a:rPr lang="es-MX" sz="2900" i="1" smtClean="0">
                              <a:solidFill>
                                <a:schemeClr val="tx2"/>
                              </a:solidFill>
                              <a:latin typeface="Cambria Math"/>
                              <a:ea typeface="Cambria Math"/>
                            </a:rPr>
                          </m:ctrlPr>
                        </m:boxPr>
                        <m:e>
                          <m:argPr>
                            <m:argSz m:val="-1"/>
                          </m:argPr>
                          <m:f>
                            <m:fPr>
                              <m:ctrlPr>
                                <a:rPr lang="es-MX" sz="2900" i="1" smtClean="0">
                                  <a:solidFill>
                                    <a:schemeClr val="tx2"/>
                                  </a:solidFill>
                                  <a:latin typeface="Cambria Math"/>
                                  <a:ea typeface="Cambria Math"/>
                                </a:rPr>
                              </m:ctrlPr>
                            </m:fPr>
                            <m:num>
                              <m:r>
                                <a:rPr lang="es-MX" sz="2900" b="0" i="1" smtClean="0">
                                  <a:solidFill>
                                    <a:schemeClr val="tx2"/>
                                  </a:solidFill>
                                  <a:latin typeface="Cambria Math"/>
                                  <a:ea typeface="Cambria Math"/>
                                </a:rPr>
                                <m:t>1−</m:t>
                              </m:r>
                              <m:r>
                                <a:rPr lang="es-MX" sz="2900" b="0" i="1" smtClean="0">
                                  <a:solidFill>
                                    <a:schemeClr val="tx2"/>
                                  </a:solidFill>
                                  <a:latin typeface="Cambria Math"/>
                                  <a:ea typeface="Cambria Math"/>
                                </a:rPr>
                                <m:t>𝜏</m:t>
                              </m:r>
                            </m:num>
                            <m:den>
                              <m:r>
                                <a:rPr lang="es-MX" sz="2900" i="1" smtClean="0">
                                  <a:solidFill>
                                    <a:schemeClr val="tx2"/>
                                  </a:solidFill>
                                  <a:latin typeface="Cambria Math"/>
                                  <a:ea typeface="Cambria Math"/>
                                </a:rPr>
                                <m:t>𝜏</m:t>
                              </m:r>
                            </m:den>
                          </m:f>
                        </m:e>
                      </m:box>
                      <m:sSub>
                        <m:sSubPr>
                          <m:ctrlPr>
                            <a:rPr lang="es-MX" sz="2900" i="1" smtClean="0">
                              <a:solidFill>
                                <a:schemeClr val="tx2"/>
                              </a:solidFill>
                              <a:latin typeface="Cambria Math"/>
                              <a:ea typeface="Cambria Math"/>
                            </a:rPr>
                          </m:ctrlPr>
                        </m:sSubPr>
                        <m:e>
                          <m:r>
                            <a:rPr lang="es-MX" sz="2900" b="0" i="1" smtClean="0">
                              <a:solidFill>
                                <a:schemeClr val="tx2"/>
                              </a:solidFill>
                              <a:latin typeface="Cambria Math"/>
                              <a:ea typeface="Cambria Math"/>
                            </a:rPr>
                            <m:t>𝐸</m:t>
                          </m:r>
                        </m:e>
                        <m:sub>
                          <m:r>
                            <a:rPr lang="es-MX" sz="2900" b="0" i="1" smtClean="0">
                              <a:solidFill>
                                <a:schemeClr val="tx2"/>
                              </a:solidFill>
                              <a:latin typeface="Cambria Math"/>
                              <a:ea typeface="Cambria Math"/>
                            </a:rPr>
                            <m:t>𝑡</m:t>
                          </m:r>
                        </m:sub>
                      </m:sSub>
                      <m:d>
                        <m:dPr>
                          <m:begChr m:val="{"/>
                          <m:endChr m:val="}"/>
                          <m:ctrlPr>
                            <a:rPr lang="es-MX" sz="2900" i="1" smtClean="0">
                              <a:solidFill>
                                <a:schemeClr val="tx2"/>
                              </a:solidFill>
                              <a:latin typeface="Cambria Math"/>
                              <a:ea typeface="Cambria Math"/>
                            </a:rPr>
                          </m:ctrlPr>
                        </m:dPr>
                        <m:e>
                          <m:r>
                            <m:rPr>
                              <m:sty m:val="p"/>
                            </m:rPr>
                            <a:rPr lang="el-GR" sz="2900" i="1" smtClean="0">
                              <a:solidFill>
                                <a:schemeClr val="tx2"/>
                              </a:solidFill>
                              <a:latin typeface="Cambria Math"/>
                              <a:ea typeface="Cambria Math"/>
                            </a:rPr>
                            <m:t>Δ</m:t>
                          </m:r>
                          <m:sSubSup>
                            <m:sSubSupPr>
                              <m:ctrlPr>
                                <a:rPr lang="el-GR" sz="2900" i="1" smtClean="0">
                                  <a:solidFill>
                                    <a:schemeClr val="tx2"/>
                                  </a:solidFill>
                                  <a:latin typeface="Cambria Math"/>
                                  <a:ea typeface="Cambria Math"/>
                                </a:rPr>
                              </m:ctrlPr>
                            </m:sSubSupPr>
                            <m:e>
                              <m:r>
                                <a:rPr lang="es-MX" sz="2900" b="0" i="1" smtClean="0">
                                  <a:solidFill>
                                    <a:schemeClr val="tx2"/>
                                  </a:solidFill>
                                  <a:latin typeface="Cambria Math"/>
                                  <a:ea typeface="Cambria Math"/>
                                </a:rPr>
                                <m:t>𝑦</m:t>
                              </m:r>
                            </m:e>
                            <m:sub>
                              <m:r>
                                <a:rPr lang="es-MX" sz="2900" b="0" i="1" smtClean="0">
                                  <a:solidFill>
                                    <a:schemeClr val="tx2"/>
                                  </a:solidFill>
                                  <a:latin typeface="Cambria Math"/>
                                  <a:ea typeface="Cambria Math"/>
                                </a:rPr>
                                <m:t>𝑡</m:t>
                              </m:r>
                              <m:r>
                                <a:rPr lang="es-MX" sz="2900" b="0" i="1" smtClean="0">
                                  <a:solidFill>
                                    <a:schemeClr val="tx2"/>
                                  </a:solidFill>
                                  <a:latin typeface="Cambria Math"/>
                                  <a:ea typeface="Cambria Math"/>
                                </a:rPr>
                                <m:t>+1</m:t>
                              </m:r>
                            </m:sub>
                            <m:sup>
                              <m:r>
                                <a:rPr lang="es-MX" sz="2900" b="0" i="1" smtClean="0">
                                  <a:solidFill>
                                    <a:schemeClr val="tx2"/>
                                  </a:solidFill>
                                  <a:latin typeface="Cambria Math"/>
                                  <a:ea typeface="Cambria Math"/>
                                </a:rPr>
                                <m:t>∗</m:t>
                              </m:r>
                            </m:sup>
                          </m:sSubSup>
                        </m:e>
                      </m:d>
                    </m:oMath>
                  </m:oMathPara>
                </a14:m>
                <a:endParaRPr lang="en-US" sz="2900" dirty="0" smtClean="0">
                  <a:solidFill>
                    <a:schemeClr val="tx2"/>
                  </a:solidFill>
                </a:endParaRPr>
              </a:p>
              <a:p>
                <a:pPr marL="0" indent="0">
                  <a:buNone/>
                </a:pPr>
                <a:endParaRPr lang="en-US" dirty="0" smtClean="0">
                  <a:solidFill>
                    <a:schemeClr val="tx2"/>
                  </a:solidFill>
                </a:endParaRPr>
              </a:p>
              <a:p>
                <a:r>
                  <a:rPr lang="en-US" dirty="0" smtClean="0">
                    <a:solidFill>
                      <a:schemeClr val="tx2"/>
                    </a:solidFill>
                  </a:rPr>
                  <a:t>Open-economy Phillips curve:</a:t>
                </a: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rPr>
                          </m:ctrlPr>
                        </m:sSubPr>
                        <m:e>
                          <m:r>
                            <a:rPr lang="en-US" i="1" smtClean="0">
                              <a:solidFill>
                                <a:schemeClr val="tx2"/>
                              </a:solidFill>
                              <a:latin typeface="Cambria Math"/>
                              <a:ea typeface="Cambria Math"/>
                            </a:rPr>
                            <m:t>𝜋</m:t>
                          </m:r>
                        </m:e>
                        <m:sub>
                          <m:r>
                            <a:rPr lang="en-US" i="1">
                              <a:solidFill>
                                <a:schemeClr val="tx2"/>
                              </a:solidFill>
                              <a:latin typeface="Cambria Math"/>
                            </a:rPr>
                            <m:t>𝑡</m:t>
                          </m:r>
                        </m:sub>
                      </m:sSub>
                      <m:r>
                        <a:rPr lang="en-US" i="1">
                          <a:solidFill>
                            <a:schemeClr val="tx2"/>
                          </a:solidFill>
                          <a:latin typeface="Cambria Math"/>
                        </a:rPr>
                        <m:t>=</m:t>
                      </m:r>
                      <m:sSub>
                        <m:sSubPr>
                          <m:ctrlPr>
                            <a:rPr lang="en-US" i="1">
                              <a:solidFill>
                                <a:schemeClr val="tx2"/>
                              </a:solidFill>
                              <a:latin typeface="Cambria Math"/>
                            </a:rPr>
                          </m:ctrlPr>
                        </m:sSubPr>
                        <m:e>
                          <m:box>
                            <m:boxPr>
                              <m:ctrlPr>
                                <a:rPr lang="en-US" i="1" smtClean="0">
                                  <a:solidFill>
                                    <a:schemeClr val="tx2"/>
                                  </a:solidFill>
                                  <a:latin typeface="Cambria Math"/>
                                  <a:ea typeface="Cambria Math"/>
                                </a:rPr>
                              </m:ctrlPr>
                            </m:boxPr>
                            <m:e>
                              <m:argPr>
                                <m:argSz m:val="-1"/>
                              </m:argPr>
                              <m:f>
                                <m:fPr>
                                  <m:ctrlPr>
                                    <a:rPr lang="en-US" i="1" smtClean="0">
                                      <a:solidFill>
                                        <a:schemeClr val="tx2"/>
                                      </a:solidFill>
                                      <a:latin typeface="Cambria Math"/>
                                      <a:ea typeface="Cambria Math"/>
                                    </a:rPr>
                                  </m:ctrlPr>
                                </m:fPr>
                                <m:num>
                                  <m:r>
                                    <a:rPr lang="en-US" i="1">
                                      <a:solidFill>
                                        <a:schemeClr val="tx2"/>
                                      </a:solidFill>
                                      <a:latin typeface="Cambria Math"/>
                                      <a:ea typeface="Cambria Math"/>
                                    </a:rPr>
                                    <m:t>𝛽</m:t>
                                  </m:r>
                                </m:num>
                                <m:den>
                                  <m:r>
                                    <a:rPr lang="es-MX" b="0" i="1" smtClean="0">
                                      <a:solidFill>
                                        <a:schemeClr val="tx2"/>
                                      </a:solidFill>
                                      <a:latin typeface="Cambria Math"/>
                                      <a:ea typeface="Cambria Math"/>
                                    </a:rPr>
                                    <m:t>1+</m:t>
                                  </m:r>
                                  <m:r>
                                    <a:rPr lang="es-MX" b="0" i="1" smtClean="0">
                                      <a:solidFill>
                                        <a:schemeClr val="tx2"/>
                                      </a:solidFill>
                                      <a:latin typeface="Cambria Math"/>
                                      <a:ea typeface="Cambria Math"/>
                                    </a:rPr>
                                    <m:t>𝛽</m:t>
                                  </m:r>
                                  <m:sSub>
                                    <m:sSubPr>
                                      <m:ctrlPr>
                                        <a:rPr lang="es-MX" b="0" i="1" smtClean="0">
                                          <a:solidFill>
                                            <a:schemeClr val="tx2"/>
                                          </a:solidFill>
                                          <a:latin typeface="Cambria Math"/>
                                          <a:ea typeface="Cambria Math"/>
                                        </a:rPr>
                                      </m:ctrlPr>
                                    </m:sSubPr>
                                    <m:e>
                                      <m:r>
                                        <a:rPr lang="es-MX" i="1">
                                          <a:solidFill>
                                            <a:schemeClr val="tx2"/>
                                          </a:solidFill>
                                          <a:latin typeface="Cambria Math"/>
                                          <a:ea typeface="Cambria Math"/>
                                        </a:rPr>
                                        <m:t>𝜒</m:t>
                                      </m:r>
                                    </m:e>
                                    <m:sub>
                                      <m:r>
                                        <a:rPr lang="es-MX" b="0" i="1" smtClean="0">
                                          <a:solidFill>
                                            <a:schemeClr val="tx2"/>
                                          </a:solidFill>
                                          <a:latin typeface="Cambria Math"/>
                                          <a:ea typeface="Cambria Math"/>
                                        </a:rPr>
                                        <m:t>𝑝</m:t>
                                      </m:r>
                                    </m:sub>
                                  </m:sSub>
                                </m:den>
                              </m:f>
                            </m:e>
                          </m:box>
                          <m:r>
                            <a:rPr lang="en-US" i="1">
                              <a:solidFill>
                                <a:schemeClr val="tx2"/>
                              </a:solidFill>
                              <a:latin typeface="Cambria Math"/>
                            </a:rPr>
                            <m:t>𝐸</m:t>
                          </m:r>
                        </m:e>
                        <m:sub>
                          <m:r>
                            <a:rPr lang="en-US" i="1">
                              <a:solidFill>
                                <a:schemeClr val="tx2"/>
                              </a:solidFill>
                              <a:latin typeface="Cambria Math"/>
                            </a:rPr>
                            <m:t>𝑡</m:t>
                          </m:r>
                        </m:sub>
                      </m:sSub>
                      <m:d>
                        <m:dPr>
                          <m:begChr m:val="{"/>
                          <m:endChr m:val="}"/>
                          <m:ctrlPr>
                            <a:rPr lang="en-US" i="1">
                              <a:solidFill>
                                <a:schemeClr val="tx2"/>
                              </a:solidFill>
                              <a:latin typeface="Cambria Math"/>
                            </a:rPr>
                          </m:ctrlPr>
                        </m:dPr>
                        <m:e>
                          <m:sSub>
                            <m:sSubPr>
                              <m:ctrlPr>
                                <a:rPr lang="en-US" i="1">
                                  <a:solidFill>
                                    <a:schemeClr val="tx2"/>
                                  </a:solidFill>
                                  <a:latin typeface="Cambria Math"/>
                                </a:rPr>
                              </m:ctrlPr>
                            </m:sSubPr>
                            <m:e>
                              <m:r>
                                <a:rPr lang="en-US" i="1">
                                  <a:solidFill>
                                    <a:schemeClr val="tx2"/>
                                  </a:solidFill>
                                  <a:latin typeface="Cambria Math"/>
                                  <a:ea typeface="Cambria Math"/>
                                </a:rPr>
                                <m:t>𝜋</m:t>
                              </m:r>
                            </m:e>
                            <m:sub>
                              <m:r>
                                <a:rPr lang="en-US" i="1">
                                  <a:solidFill>
                                    <a:schemeClr val="tx2"/>
                                  </a:solidFill>
                                  <a:latin typeface="Cambria Math"/>
                                </a:rPr>
                                <m:t>𝑡</m:t>
                              </m:r>
                              <m:r>
                                <a:rPr lang="en-US" i="1">
                                  <a:solidFill>
                                    <a:schemeClr val="tx2"/>
                                  </a:solidFill>
                                  <a:latin typeface="Cambria Math"/>
                                </a:rPr>
                                <m:t>+1</m:t>
                              </m:r>
                            </m:sub>
                          </m:sSub>
                        </m:e>
                      </m:d>
                      <m:r>
                        <a:rPr lang="es-MX" b="0" i="1" smtClean="0">
                          <a:solidFill>
                            <a:schemeClr val="tx2"/>
                          </a:solidFill>
                          <a:latin typeface="Cambria Math"/>
                          <a:ea typeface="Cambria Math"/>
                        </a:rPr>
                        <m:t>+</m:t>
                      </m:r>
                      <m:box>
                        <m:boxPr>
                          <m:ctrlPr>
                            <a:rPr lang="es-MX" b="0" i="1" smtClean="0">
                              <a:solidFill>
                                <a:schemeClr val="tx2"/>
                              </a:solidFill>
                              <a:latin typeface="Cambria Math"/>
                              <a:ea typeface="Cambria Math"/>
                            </a:rPr>
                          </m:ctrlPr>
                        </m:boxPr>
                        <m:e>
                          <m:argPr>
                            <m:argSz m:val="-1"/>
                          </m:argPr>
                          <m:f>
                            <m:fPr>
                              <m:ctrlPr>
                                <a:rPr lang="es-MX" b="0" i="1" smtClean="0">
                                  <a:solidFill>
                                    <a:schemeClr val="tx2"/>
                                  </a:solidFill>
                                  <a:latin typeface="Cambria Math"/>
                                  <a:ea typeface="Cambria Math"/>
                                </a:rPr>
                              </m:ctrlPr>
                            </m:fPr>
                            <m:num>
                              <m:sSub>
                                <m:sSubPr>
                                  <m:ctrlPr>
                                    <a:rPr lang="es-MX" i="1">
                                      <a:solidFill>
                                        <a:schemeClr val="tx2"/>
                                      </a:solidFill>
                                      <a:latin typeface="Cambria Math"/>
                                      <a:ea typeface="Cambria Math"/>
                                    </a:rPr>
                                  </m:ctrlPr>
                                </m:sSubPr>
                                <m:e>
                                  <m:r>
                                    <a:rPr lang="es-MX" i="1">
                                      <a:solidFill>
                                        <a:schemeClr val="tx2"/>
                                      </a:solidFill>
                                      <a:latin typeface="Cambria Math"/>
                                      <a:ea typeface="Cambria Math"/>
                                    </a:rPr>
                                    <m:t>𝜒</m:t>
                                  </m:r>
                                </m:e>
                                <m:sub>
                                  <m:r>
                                    <a:rPr lang="es-MX" i="1">
                                      <a:solidFill>
                                        <a:schemeClr val="tx2"/>
                                      </a:solidFill>
                                      <a:latin typeface="Cambria Math"/>
                                      <a:ea typeface="Cambria Math"/>
                                    </a:rPr>
                                    <m:t>𝑝</m:t>
                                  </m:r>
                                </m:sub>
                              </m:sSub>
                            </m:num>
                            <m:den>
                              <m:r>
                                <a:rPr lang="es-MX" i="1">
                                  <a:solidFill>
                                    <a:schemeClr val="tx2"/>
                                  </a:solidFill>
                                  <a:latin typeface="Cambria Math"/>
                                  <a:ea typeface="Cambria Math"/>
                                </a:rPr>
                                <m:t>1+</m:t>
                              </m:r>
                              <m:r>
                                <a:rPr lang="es-MX" i="1">
                                  <a:solidFill>
                                    <a:schemeClr val="tx2"/>
                                  </a:solidFill>
                                  <a:latin typeface="Cambria Math"/>
                                  <a:ea typeface="Cambria Math"/>
                                </a:rPr>
                                <m:t>𝛽</m:t>
                              </m:r>
                              <m:sSub>
                                <m:sSubPr>
                                  <m:ctrlPr>
                                    <a:rPr lang="es-MX" i="1">
                                      <a:solidFill>
                                        <a:schemeClr val="tx2"/>
                                      </a:solidFill>
                                      <a:latin typeface="Cambria Math"/>
                                      <a:ea typeface="Cambria Math"/>
                                    </a:rPr>
                                  </m:ctrlPr>
                                </m:sSubPr>
                                <m:e>
                                  <m:r>
                                    <a:rPr lang="es-MX" i="1">
                                      <a:solidFill>
                                        <a:schemeClr val="tx2"/>
                                      </a:solidFill>
                                      <a:latin typeface="Cambria Math"/>
                                      <a:ea typeface="Cambria Math"/>
                                    </a:rPr>
                                    <m:t>𝜒</m:t>
                                  </m:r>
                                </m:e>
                                <m:sub>
                                  <m:r>
                                    <a:rPr lang="es-MX" i="1">
                                      <a:solidFill>
                                        <a:schemeClr val="tx2"/>
                                      </a:solidFill>
                                      <a:latin typeface="Cambria Math"/>
                                      <a:ea typeface="Cambria Math"/>
                                    </a:rPr>
                                    <m:t>𝑝</m:t>
                                  </m:r>
                                </m:sub>
                              </m:sSub>
                            </m:den>
                          </m:f>
                        </m:e>
                      </m:box>
                      <m:sSub>
                        <m:sSubPr>
                          <m:ctrlPr>
                            <a:rPr lang="es-MX" b="0" i="1" smtClean="0">
                              <a:solidFill>
                                <a:schemeClr val="tx2"/>
                              </a:solidFill>
                              <a:latin typeface="Cambria Math"/>
                              <a:ea typeface="Cambria Math"/>
                            </a:rPr>
                          </m:ctrlPr>
                        </m:sSubPr>
                        <m:e>
                          <m:r>
                            <a:rPr lang="es-MX" b="0" i="1" smtClean="0">
                              <a:solidFill>
                                <a:schemeClr val="tx2"/>
                              </a:solidFill>
                              <a:latin typeface="Cambria Math"/>
                              <a:ea typeface="Cambria Math"/>
                            </a:rPr>
                            <m:t>𝜋</m:t>
                          </m:r>
                        </m:e>
                        <m:sub>
                          <m:r>
                            <a:rPr lang="es-MX" b="0" i="1" smtClean="0">
                              <a:solidFill>
                                <a:schemeClr val="tx2"/>
                              </a:solidFill>
                              <a:latin typeface="Cambria Math"/>
                              <a:ea typeface="Cambria Math"/>
                            </a:rPr>
                            <m:t>𝑡</m:t>
                          </m:r>
                          <m:r>
                            <a:rPr lang="es-MX" b="0" i="1" smtClean="0">
                              <a:solidFill>
                                <a:schemeClr val="tx2"/>
                              </a:solidFill>
                              <a:latin typeface="Cambria Math"/>
                              <a:ea typeface="Cambria Math"/>
                            </a:rPr>
                            <m:t>−1</m:t>
                          </m:r>
                        </m:sub>
                      </m:sSub>
                      <m:r>
                        <a:rPr lang="es-MX" b="0" i="1" smtClean="0">
                          <a:solidFill>
                            <a:schemeClr val="tx2"/>
                          </a:solidFill>
                          <a:latin typeface="Cambria Math"/>
                          <a:ea typeface="Cambria Math"/>
                        </a:rPr>
                        <m:t>+</m:t>
                      </m:r>
                      <m:sSub>
                        <m:sSubPr>
                          <m:ctrlPr>
                            <a:rPr lang="en-US" i="1">
                              <a:solidFill>
                                <a:schemeClr val="tx2"/>
                              </a:solidFill>
                              <a:latin typeface="Cambria Math"/>
                            </a:rPr>
                          </m:ctrlPr>
                        </m:sSubPr>
                        <m:e>
                          <m:r>
                            <a:rPr lang="es-MX" i="1">
                              <a:solidFill>
                                <a:schemeClr val="tx2"/>
                              </a:solidFill>
                              <a:latin typeface="Cambria Math" panose="02040503050406030204" pitchFamily="18" charset="0"/>
                              <a:ea typeface="Cambria Math" panose="02040503050406030204" pitchFamily="18" charset="0"/>
                            </a:rPr>
                            <m:t>𝛼</m:t>
                          </m:r>
                          <m:r>
                            <a:rPr lang="es-MX" i="1" smtClean="0">
                              <a:solidFill>
                                <a:schemeClr val="tx2"/>
                              </a:solidFill>
                              <a:latin typeface="Cambria Math"/>
                              <a:ea typeface="Cambria Math"/>
                            </a:rPr>
                            <m:t>𝛽</m:t>
                          </m:r>
                          <m:r>
                            <a:rPr lang="en-US" i="1">
                              <a:solidFill>
                                <a:schemeClr val="tx2"/>
                              </a:solidFill>
                              <a:latin typeface="Cambria Math"/>
                            </a:rPr>
                            <m:t>𝐸</m:t>
                          </m:r>
                        </m:e>
                        <m:sub>
                          <m:r>
                            <a:rPr lang="en-US" i="1">
                              <a:solidFill>
                                <a:schemeClr val="tx2"/>
                              </a:solidFill>
                              <a:latin typeface="Cambria Math"/>
                            </a:rPr>
                            <m:t>𝑡</m:t>
                          </m:r>
                        </m:sub>
                      </m:sSub>
                      <m:d>
                        <m:dPr>
                          <m:begChr m:val="{"/>
                          <m:endChr m:val="}"/>
                          <m:ctrlPr>
                            <a:rPr lang="en-US" i="1">
                              <a:solidFill>
                                <a:schemeClr val="tx2"/>
                              </a:solidFill>
                              <a:latin typeface="Cambria Math"/>
                            </a:rPr>
                          </m:ctrlPr>
                        </m:dPr>
                        <m:e>
                          <m:sSub>
                            <m:sSubPr>
                              <m:ctrlPr>
                                <a:rPr lang="en-US" i="1">
                                  <a:solidFill>
                                    <a:schemeClr val="tx2"/>
                                  </a:solidFill>
                                  <a:latin typeface="Cambria Math"/>
                                </a:rPr>
                              </m:ctrlPr>
                            </m:sSubPr>
                            <m:e>
                              <m:r>
                                <a:rPr lang="es-MX" b="0" i="1" smtClean="0">
                                  <a:solidFill>
                                    <a:schemeClr val="tx2"/>
                                  </a:solidFill>
                                  <a:latin typeface="Cambria Math"/>
                                </a:rPr>
                                <m:t>𝑞</m:t>
                              </m:r>
                            </m:e>
                            <m:sub>
                              <m:r>
                                <a:rPr lang="en-US" i="1">
                                  <a:solidFill>
                                    <a:schemeClr val="tx2"/>
                                  </a:solidFill>
                                  <a:latin typeface="Cambria Math"/>
                                </a:rPr>
                                <m:t>𝑡</m:t>
                              </m:r>
                              <m:r>
                                <a:rPr lang="en-US" i="1">
                                  <a:solidFill>
                                    <a:schemeClr val="tx2"/>
                                  </a:solidFill>
                                  <a:latin typeface="Cambria Math"/>
                                </a:rPr>
                                <m:t>+1</m:t>
                              </m:r>
                            </m:sub>
                          </m:sSub>
                        </m:e>
                      </m:d>
                      <m:r>
                        <a:rPr lang="es-MX" b="0" i="1" smtClean="0">
                          <a:solidFill>
                            <a:schemeClr val="tx2"/>
                          </a:solidFill>
                          <a:latin typeface="Cambria Math"/>
                        </a:rPr>
                        <m:t>−</m:t>
                      </m:r>
                      <m:r>
                        <a:rPr lang="es-MX" b="0" i="1" smtClean="0">
                          <a:solidFill>
                            <a:schemeClr val="tx2"/>
                          </a:solidFill>
                          <a:latin typeface="Cambria Math" panose="02040503050406030204" pitchFamily="18" charset="0"/>
                          <a:ea typeface="Cambria Math" panose="02040503050406030204" pitchFamily="18" charset="0"/>
                        </a:rPr>
                        <m:t>𝛼</m:t>
                      </m:r>
                      <m:r>
                        <a:rPr lang="en-US" i="1">
                          <a:solidFill>
                            <a:schemeClr val="tx2"/>
                          </a:solidFill>
                          <a:latin typeface="Cambria Math"/>
                          <a:ea typeface="Cambria Math"/>
                        </a:rPr>
                        <m:t>∆</m:t>
                      </m:r>
                      <m:sSub>
                        <m:sSubPr>
                          <m:ctrlPr>
                            <a:rPr lang="en-US" i="1">
                              <a:solidFill>
                                <a:schemeClr val="tx2"/>
                              </a:solidFill>
                              <a:latin typeface="Cambria Math"/>
                              <a:ea typeface="Cambria Math"/>
                            </a:rPr>
                          </m:ctrlPr>
                        </m:sSubPr>
                        <m:e>
                          <m:r>
                            <a:rPr lang="en-US" i="1">
                              <a:solidFill>
                                <a:schemeClr val="tx2"/>
                              </a:solidFill>
                              <a:latin typeface="Cambria Math"/>
                              <a:ea typeface="Cambria Math"/>
                            </a:rPr>
                            <m:t>𝑞</m:t>
                          </m:r>
                        </m:e>
                        <m:sub>
                          <m:r>
                            <a:rPr lang="en-US" i="1">
                              <a:solidFill>
                                <a:schemeClr val="tx2"/>
                              </a:solidFill>
                              <a:latin typeface="Cambria Math"/>
                              <a:ea typeface="Cambria Math"/>
                            </a:rPr>
                            <m:t>𝑡</m:t>
                          </m:r>
                        </m:sub>
                      </m:sSub>
                      <m:r>
                        <a:rPr lang="en-US" b="0" i="1" smtClean="0">
                          <a:solidFill>
                            <a:schemeClr val="tx2"/>
                          </a:solidFill>
                          <a:latin typeface="Cambria Math"/>
                        </a:rPr>
                        <m:t>+</m:t>
                      </m:r>
                      <m:box>
                        <m:boxPr>
                          <m:ctrlPr>
                            <a:rPr lang="en-US" b="0" i="1" smtClean="0">
                              <a:solidFill>
                                <a:schemeClr val="tx2"/>
                              </a:solidFill>
                              <a:latin typeface="Cambria Math"/>
                              <a:ea typeface="Cambria Math"/>
                            </a:rPr>
                          </m:ctrlPr>
                        </m:boxPr>
                        <m:e>
                          <m:argPr>
                            <m:argSz m:val="-1"/>
                          </m:argPr>
                          <m:f>
                            <m:fPr>
                              <m:ctrlPr>
                                <a:rPr lang="en-US" b="0" i="1" smtClean="0">
                                  <a:solidFill>
                                    <a:schemeClr val="tx2"/>
                                  </a:solidFill>
                                  <a:latin typeface="Cambria Math"/>
                                  <a:ea typeface="Cambria Math"/>
                                </a:rPr>
                              </m:ctrlPr>
                            </m:fPr>
                            <m:num>
                              <m:r>
                                <a:rPr lang="en-US" i="1">
                                  <a:solidFill>
                                    <a:schemeClr val="tx2"/>
                                  </a:solidFill>
                                  <a:latin typeface="Cambria Math"/>
                                  <a:ea typeface="Cambria Math"/>
                                </a:rPr>
                                <m:t>𝜅</m:t>
                              </m:r>
                            </m:num>
                            <m:den>
                              <m:r>
                                <a:rPr lang="en-US" b="0" i="1" smtClean="0">
                                  <a:solidFill>
                                    <a:schemeClr val="tx2"/>
                                  </a:solidFill>
                                  <a:latin typeface="Cambria Math"/>
                                  <a:ea typeface="Cambria Math"/>
                                </a:rPr>
                                <m:t>𝜏</m:t>
                              </m:r>
                              <m:r>
                                <a:rPr lang="es-MX" b="0" i="1" smtClean="0">
                                  <a:solidFill>
                                    <a:schemeClr val="tx2"/>
                                  </a:solidFill>
                                  <a:latin typeface="Cambria Math"/>
                                  <a:ea typeface="Cambria Math"/>
                                </a:rPr>
                                <m:t>+</m:t>
                              </m:r>
                              <m:r>
                                <a:rPr lang="es-MX" b="0" i="1" smtClean="0">
                                  <a:solidFill>
                                    <a:schemeClr val="tx2"/>
                                  </a:solidFill>
                                  <a:latin typeface="Cambria Math"/>
                                  <a:ea typeface="Cambria Math"/>
                                </a:rPr>
                                <m:t>𝛼</m:t>
                              </m:r>
                              <m:d>
                                <m:dPr>
                                  <m:ctrlPr>
                                    <a:rPr lang="es-MX" b="0" i="1" smtClean="0">
                                      <a:solidFill>
                                        <a:schemeClr val="tx2"/>
                                      </a:solidFill>
                                      <a:latin typeface="Cambria Math"/>
                                      <a:ea typeface="Cambria Math"/>
                                    </a:rPr>
                                  </m:ctrlPr>
                                </m:dPr>
                                <m:e>
                                  <m:r>
                                    <a:rPr lang="es-MX" b="0" i="1" smtClean="0">
                                      <a:solidFill>
                                        <a:schemeClr val="tx2"/>
                                      </a:solidFill>
                                      <a:latin typeface="Cambria Math"/>
                                      <a:ea typeface="Cambria Math"/>
                                    </a:rPr>
                                    <m:t>2−</m:t>
                                  </m:r>
                                  <m:r>
                                    <a:rPr lang="es-MX" b="0" i="1" smtClean="0">
                                      <a:solidFill>
                                        <a:schemeClr val="tx2"/>
                                      </a:solidFill>
                                      <a:latin typeface="Cambria Math"/>
                                      <a:ea typeface="Cambria Math"/>
                                    </a:rPr>
                                    <m:t>𝛼</m:t>
                                  </m:r>
                                </m:e>
                              </m:d>
                              <m:d>
                                <m:dPr>
                                  <m:ctrlPr>
                                    <a:rPr lang="es-MX" b="0" i="1" smtClean="0">
                                      <a:solidFill>
                                        <a:schemeClr val="tx2"/>
                                      </a:solidFill>
                                      <a:latin typeface="Cambria Math"/>
                                      <a:ea typeface="Cambria Math"/>
                                    </a:rPr>
                                  </m:ctrlPr>
                                </m:dPr>
                                <m:e>
                                  <m:r>
                                    <a:rPr lang="es-MX" b="0" i="1" smtClean="0">
                                      <a:solidFill>
                                        <a:schemeClr val="tx2"/>
                                      </a:solidFill>
                                      <a:latin typeface="Cambria Math"/>
                                      <a:ea typeface="Cambria Math"/>
                                    </a:rPr>
                                    <m:t>1−</m:t>
                                  </m:r>
                                  <m:r>
                                    <a:rPr lang="es-MX" b="0" i="1" smtClean="0">
                                      <a:solidFill>
                                        <a:schemeClr val="tx2"/>
                                      </a:solidFill>
                                      <a:latin typeface="Cambria Math"/>
                                      <a:ea typeface="Cambria Math"/>
                                    </a:rPr>
                                    <m:t>𝜏</m:t>
                                  </m:r>
                                </m:e>
                              </m:d>
                            </m:den>
                          </m:f>
                        </m:e>
                      </m:box>
                      <m:d>
                        <m:dPr>
                          <m:ctrlPr>
                            <a:rPr lang="en-US" b="0" i="1" smtClean="0">
                              <a:solidFill>
                                <a:schemeClr val="tx2"/>
                              </a:solidFill>
                              <a:latin typeface="Cambria Math"/>
                              <a:ea typeface="Cambria Math"/>
                            </a:rPr>
                          </m:ctrlPr>
                        </m:dPr>
                        <m:e>
                          <m:sSub>
                            <m:sSubPr>
                              <m:ctrlPr>
                                <a:rPr lang="en-US" i="1">
                                  <a:solidFill>
                                    <a:schemeClr val="tx2"/>
                                  </a:solidFill>
                                  <a:latin typeface="Cambria Math"/>
                                  <a:ea typeface="Cambria Math"/>
                                </a:rPr>
                              </m:ctrlPr>
                            </m:sSubPr>
                            <m:e>
                              <m:r>
                                <a:rPr lang="es-MX" i="1">
                                  <a:solidFill>
                                    <a:schemeClr val="tx2"/>
                                  </a:solidFill>
                                  <a:latin typeface="Cambria Math" panose="02040503050406030204" pitchFamily="18" charset="0"/>
                                  <a:ea typeface="Cambria Math"/>
                                </a:rPr>
                                <m:t>𝑦</m:t>
                              </m:r>
                            </m:e>
                            <m:sub>
                              <m:r>
                                <a:rPr lang="es-MX" i="1">
                                  <a:solidFill>
                                    <a:schemeClr val="tx2"/>
                                  </a:solidFill>
                                  <a:latin typeface="Cambria Math" panose="02040503050406030204" pitchFamily="18" charset="0"/>
                                  <a:ea typeface="Cambria Math"/>
                                </a:rPr>
                                <m:t>𝑡</m:t>
                              </m:r>
                            </m:sub>
                          </m:sSub>
                          <m:r>
                            <a:rPr lang="es-MX" i="1">
                              <a:solidFill>
                                <a:schemeClr val="tx2"/>
                              </a:solidFill>
                              <a:latin typeface="Cambria Math"/>
                              <a:ea typeface="Cambria Math"/>
                            </a:rPr>
                            <m:t>−</m:t>
                          </m:r>
                          <m:sSub>
                            <m:sSubPr>
                              <m:ctrlPr>
                                <a:rPr lang="es-MX" i="1">
                                  <a:solidFill>
                                    <a:schemeClr val="tx2"/>
                                  </a:solidFill>
                                  <a:latin typeface="Cambria Math"/>
                                  <a:ea typeface="Cambria Math"/>
                                </a:rPr>
                              </m:ctrlPr>
                            </m:sSubPr>
                            <m:e>
                              <m:acc>
                                <m:accPr>
                                  <m:chr m:val="̅"/>
                                  <m:ctrlPr>
                                    <a:rPr lang="es-MX" i="1">
                                      <a:solidFill>
                                        <a:schemeClr val="tx2"/>
                                      </a:solidFill>
                                      <a:latin typeface="Cambria Math"/>
                                      <a:ea typeface="Cambria Math"/>
                                    </a:rPr>
                                  </m:ctrlPr>
                                </m:accPr>
                                <m:e>
                                  <m:r>
                                    <a:rPr lang="es-MX" i="1">
                                      <a:solidFill>
                                        <a:schemeClr val="tx2"/>
                                      </a:solidFill>
                                      <a:latin typeface="Cambria Math"/>
                                      <a:ea typeface="Cambria Math"/>
                                    </a:rPr>
                                    <m:t>𝑦</m:t>
                                  </m:r>
                                </m:e>
                              </m:acc>
                            </m:e>
                            <m:sub>
                              <m:r>
                                <a:rPr lang="es-MX" i="1">
                                  <a:solidFill>
                                    <a:schemeClr val="tx2"/>
                                  </a:solidFill>
                                  <a:latin typeface="Cambria Math"/>
                                  <a:ea typeface="Cambria Math"/>
                                </a:rPr>
                                <m:t>𝑡</m:t>
                              </m:r>
                            </m:sub>
                          </m:sSub>
                        </m:e>
                      </m:d>
                    </m:oMath>
                  </m:oMathPara>
                </a14:m>
                <a:endParaRPr lang="en-US" dirty="0" smtClean="0">
                  <a:solidFill>
                    <a:schemeClr val="tx2"/>
                  </a:solidFill>
                </a:endParaRPr>
              </a:p>
              <a:p>
                <a:endParaRPr lang="en-US" dirty="0" smtClean="0">
                  <a:solidFill>
                    <a:schemeClr val="tx2"/>
                  </a:solidFill>
                </a:endParaRPr>
              </a:p>
              <a:p>
                <a:r>
                  <a:rPr lang="en-US" dirty="0" smtClean="0">
                    <a:solidFill>
                      <a:schemeClr val="tx2"/>
                    </a:solidFill>
                  </a:rPr>
                  <a:t>Interest </a:t>
                </a:r>
                <a:r>
                  <a:rPr lang="en-US" dirty="0">
                    <a:solidFill>
                      <a:schemeClr val="tx2"/>
                    </a:solidFill>
                  </a:rPr>
                  <a:t>rate rule</a:t>
                </a:r>
                <a:r>
                  <a:rPr lang="en-US" dirty="0" smtClean="0">
                    <a:solidFill>
                      <a:schemeClr val="tx2"/>
                    </a:solidFill>
                  </a:rPr>
                  <a:t>:</a:t>
                </a:r>
                <a:endParaRPr lang="es-MX" dirty="0" smtClean="0">
                  <a:solidFill>
                    <a:schemeClr val="tx2"/>
                  </a:solidFill>
                  <a:ea typeface="Cambria Math"/>
                </a:endParaRP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rPr>
                          </m:ctrlPr>
                        </m:sSubPr>
                        <m:e>
                          <m:r>
                            <a:rPr lang="es-MX" i="1">
                              <a:solidFill>
                                <a:schemeClr val="tx2"/>
                              </a:solidFill>
                              <a:latin typeface="Cambria Math"/>
                            </a:rPr>
                            <m:t>𝑟</m:t>
                          </m:r>
                        </m:e>
                        <m:sub>
                          <m:r>
                            <a:rPr lang="en-US" i="1">
                              <a:solidFill>
                                <a:schemeClr val="tx2"/>
                              </a:solidFill>
                              <a:latin typeface="Cambria Math"/>
                            </a:rPr>
                            <m:t>𝑡</m:t>
                          </m:r>
                        </m:sub>
                      </m:sSub>
                      <m:r>
                        <a:rPr lang="es-MX" i="1">
                          <a:solidFill>
                            <a:schemeClr val="tx2"/>
                          </a:solidFill>
                          <a:latin typeface="Cambria Math"/>
                        </a:rPr>
                        <m:t>=</m:t>
                      </m:r>
                      <m:sSub>
                        <m:sSubPr>
                          <m:ctrlPr>
                            <a:rPr lang="es-MX" i="1">
                              <a:solidFill>
                                <a:schemeClr val="tx2"/>
                              </a:solidFill>
                              <a:latin typeface="Cambria Math"/>
                            </a:rPr>
                          </m:ctrlPr>
                        </m:sSubPr>
                        <m:e>
                          <m:r>
                            <a:rPr lang="es-MX" i="1">
                              <a:solidFill>
                                <a:schemeClr val="tx2"/>
                              </a:solidFill>
                              <a:latin typeface="Cambria Math"/>
                              <a:ea typeface="Cambria Math"/>
                            </a:rPr>
                            <m:t>𝜌</m:t>
                          </m:r>
                        </m:e>
                        <m:sub>
                          <m:r>
                            <a:rPr lang="es-MX" i="1">
                              <a:solidFill>
                                <a:schemeClr val="tx2"/>
                              </a:solidFill>
                              <a:latin typeface="Cambria Math"/>
                            </a:rPr>
                            <m:t>𝑟</m:t>
                          </m:r>
                        </m:sub>
                      </m:sSub>
                      <m:sSub>
                        <m:sSubPr>
                          <m:ctrlPr>
                            <a:rPr lang="es-MX" i="1">
                              <a:solidFill>
                                <a:schemeClr val="tx2"/>
                              </a:solidFill>
                              <a:latin typeface="Cambria Math"/>
                            </a:rPr>
                          </m:ctrlPr>
                        </m:sSubPr>
                        <m:e>
                          <m:r>
                            <a:rPr lang="es-MX" i="1">
                              <a:solidFill>
                                <a:schemeClr val="tx2"/>
                              </a:solidFill>
                              <a:latin typeface="Cambria Math"/>
                            </a:rPr>
                            <m:t>𝑟</m:t>
                          </m:r>
                        </m:e>
                        <m:sub>
                          <m:r>
                            <a:rPr lang="es-MX" i="1">
                              <a:solidFill>
                                <a:schemeClr val="tx2"/>
                              </a:solidFill>
                              <a:latin typeface="Cambria Math"/>
                            </a:rPr>
                            <m:t>𝑡</m:t>
                          </m:r>
                          <m:r>
                            <a:rPr lang="es-MX" i="1">
                              <a:solidFill>
                                <a:schemeClr val="tx2"/>
                              </a:solidFill>
                              <a:latin typeface="Cambria Math"/>
                            </a:rPr>
                            <m:t>−1</m:t>
                          </m:r>
                        </m:sub>
                      </m:sSub>
                      <m:r>
                        <a:rPr lang="en-US" i="1">
                          <a:solidFill>
                            <a:schemeClr val="tx2"/>
                          </a:solidFill>
                          <a:latin typeface="Cambria Math"/>
                        </a:rPr>
                        <m:t>+</m:t>
                      </m:r>
                      <m:d>
                        <m:dPr>
                          <m:ctrlPr>
                            <a:rPr lang="en-US" i="1">
                              <a:solidFill>
                                <a:schemeClr val="tx2"/>
                              </a:solidFill>
                              <a:latin typeface="Cambria Math"/>
                            </a:rPr>
                          </m:ctrlPr>
                        </m:dPr>
                        <m:e>
                          <m:r>
                            <a:rPr lang="es-MX" i="1">
                              <a:solidFill>
                                <a:schemeClr val="tx2"/>
                              </a:solidFill>
                              <a:latin typeface="Cambria Math"/>
                            </a:rPr>
                            <m:t>1−</m:t>
                          </m:r>
                          <m:sSub>
                            <m:sSubPr>
                              <m:ctrlPr>
                                <a:rPr lang="es-MX" i="1">
                                  <a:solidFill>
                                    <a:schemeClr val="tx2"/>
                                  </a:solidFill>
                                  <a:latin typeface="Cambria Math"/>
                                </a:rPr>
                              </m:ctrlPr>
                            </m:sSubPr>
                            <m:e>
                              <m:r>
                                <a:rPr lang="es-MX" i="1">
                                  <a:solidFill>
                                    <a:schemeClr val="tx2"/>
                                  </a:solidFill>
                                  <a:latin typeface="Cambria Math"/>
                                  <a:ea typeface="Cambria Math"/>
                                </a:rPr>
                                <m:t>𝜌</m:t>
                              </m:r>
                            </m:e>
                            <m:sub>
                              <m:r>
                                <a:rPr lang="es-MX" i="1">
                                  <a:solidFill>
                                    <a:schemeClr val="tx2"/>
                                  </a:solidFill>
                                  <a:latin typeface="Cambria Math"/>
                                </a:rPr>
                                <m:t>𝑟</m:t>
                              </m:r>
                            </m:sub>
                          </m:sSub>
                        </m:e>
                      </m:d>
                      <m:d>
                        <m:dPr>
                          <m:ctrlPr>
                            <a:rPr lang="en-US" i="1">
                              <a:solidFill>
                                <a:schemeClr val="tx2"/>
                              </a:solidFill>
                              <a:latin typeface="Cambria Math"/>
                            </a:rPr>
                          </m:ctrlPr>
                        </m:dPr>
                        <m:e>
                          <m:sSub>
                            <m:sSubPr>
                              <m:ctrlPr>
                                <a:rPr lang="en-US" i="1">
                                  <a:solidFill>
                                    <a:schemeClr val="tx2"/>
                                  </a:solidFill>
                                  <a:latin typeface="Cambria Math"/>
                                </a:rPr>
                              </m:ctrlPr>
                            </m:sSubPr>
                            <m:e>
                              <m:r>
                                <a:rPr lang="es-MX" i="1">
                                  <a:solidFill>
                                    <a:schemeClr val="tx2"/>
                                  </a:solidFill>
                                  <a:latin typeface="Cambria Math"/>
                                </a:rPr>
                                <m:t>𝑟</m:t>
                              </m:r>
                            </m:e>
                            <m:sub>
                              <m:r>
                                <a:rPr lang="en-US" i="1">
                                  <a:solidFill>
                                    <a:schemeClr val="tx2"/>
                                  </a:solidFill>
                                  <a:latin typeface="Cambria Math"/>
                                  <a:ea typeface="Cambria Math"/>
                                </a:rPr>
                                <m:t>𝜋</m:t>
                              </m:r>
                            </m:sub>
                          </m:sSub>
                          <m:sSub>
                            <m:sSubPr>
                              <m:ctrlPr>
                                <a:rPr lang="en-US" i="1">
                                  <a:solidFill>
                                    <a:schemeClr val="tx2"/>
                                  </a:solidFill>
                                  <a:latin typeface="Cambria Math"/>
                                </a:rPr>
                              </m:ctrlPr>
                            </m:sSubPr>
                            <m:e>
                              <m:r>
                                <a:rPr lang="en-US" i="1">
                                  <a:solidFill>
                                    <a:schemeClr val="tx2"/>
                                  </a:solidFill>
                                  <a:latin typeface="Cambria Math"/>
                                  <a:ea typeface="Cambria Math"/>
                                </a:rPr>
                                <m:t>𝜋</m:t>
                              </m:r>
                            </m:e>
                            <m:sub>
                              <m:r>
                                <a:rPr lang="es-MX" i="1">
                                  <a:solidFill>
                                    <a:schemeClr val="tx2"/>
                                  </a:solidFill>
                                  <a:latin typeface="Cambria Math"/>
                                </a:rPr>
                                <m:t>𝑡</m:t>
                              </m:r>
                            </m:sub>
                          </m:sSub>
                          <m:r>
                            <a:rPr lang="es-MX" i="1">
                              <a:solidFill>
                                <a:schemeClr val="tx2"/>
                              </a:solidFill>
                              <a:latin typeface="Cambria Math"/>
                            </a:rPr>
                            <m:t>+</m:t>
                          </m:r>
                          <m:sSub>
                            <m:sSubPr>
                              <m:ctrlPr>
                                <a:rPr lang="es-MX" i="1">
                                  <a:solidFill>
                                    <a:schemeClr val="tx2"/>
                                  </a:solidFill>
                                  <a:latin typeface="Cambria Math"/>
                                </a:rPr>
                              </m:ctrlPr>
                            </m:sSubPr>
                            <m:e>
                              <m:r>
                                <a:rPr lang="es-MX" i="1">
                                  <a:solidFill>
                                    <a:schemeClr val="tx2"/>
                                  </a:solidFill>
                                  <a:latin typeface="Cambria Math"/>
                                </a:rPr>
                                <m:t>𝑟</m:t>
                              </m:r>
                            </m:e>
                            <m:sub>
                              <m:r>
                                <a:rPr lang="es-MX" i="1">
                                  <a:solidFill>
                                    <a:schemeClr val="tx2"/>
                                  </a:solidFill>
                                  <a:latin typeface="Cambria Math"/>
                                </a:rPr>
                                <m:t>𝑦</m:t>
                              </m:r>
                            </m:sub>
                          </m:sSub>
                          <m:sSub>
                            <m:sSubPr>
                              <m:ctrlPr>
                                <a:rPr lang="en-US" i="1">
                                  <a:solidFill>
                                    <a:schemeClr val="tx2"/>
                                  </a:solidFill>
                                  <a:latin typeface="Cambria Math"/>
                                </a:rPr>
                              </m:ctrlPr>
                            </m:sSubPr>
                            <m:e>
                              <m:r>
                                <a:rPr lang="en-US" i="1">
                                  <a:solidFill>
                                    <a:schemeClr val="tx2"/>
                                  </a:solidFill>
                                  <a:latin typeface="Cambria Math"/>
                                </a:rPr>
                                <m:t>𝑦</m:t>
                              </m:r>
                            </m:e>
                            <m:sub>
                              <m:r>
                                <a:rPr lang="en-US" i="1">
                                  <a:solidFill>
                                    <a:schemeClr val="tx2"/>
                                  </a:solidFill>
                                  <a:latin typeface="Cambria Math"/>
                                </a:rPr>
                                <m:t>𝑡</m:t>
                              </m:r>
                            </m:sub>
                          </m:sSub>
                          <m:r>
                            <a:rPr lang="es-MX" i="1">
                              <a:solidFill>
                                <a:schemeClr val="tx2"/>
                              </a:solidFill>
                              <a:latin typeface="Cambria Math"/>
                            </a:rPr>
                            <m:t>+</m:t>
                          </m:r>
                          <m:sSub>
                            <m:sSubPr>
                              <m:ctrlPr>
                                <a:rPr lang="es-MX" i="1" smtClean="0">
                                  <a:solidFill>
                                    <a:schemeClr val="tx2"/>
                                  </a:solidFill>
                                  <a:latin typeface="Cambria Math"/>
                                </a:rPr>
                              </m:ctrlPr>
                            </m:sSubPr>
                            <m:e>
                              <m:r>
                                <a:rPr lang="es-MX" i="1">
                                  <a:solidFill>
                                    <a:schemeClr val="tx2"/>
                                  </a:solidFill>
                                  <a:latin typeface="Cambria Math"/>
                                </a:rPr>
                                <m:t>𝑟</m:t>
                              </m:r>
                            </m:e>
                            <m:sub>
                              <m:r>
                                <m:rPr>
                                  <m:sty m:val="p"/>
                                </m:rPr>
                                <a:rPr lang="el-GR" i="1">
                                  <a:solidFill>
                                    <a:schemeClr val="tx2"/>
                                  </a:solidFill>
                                  <a:latin typeface="Cambria Math"/>
                                  <a:ea typeface="Cambria Math"/>
                                </a:rPr>
                                <m:t>Δ</m:t>
                              </m:r>
                              <m:r>
                                <a:rPr lang="es-MX" i="1">
                                  <a:solidFill>
                                    <a:schemeClr val="tx2"/>
                                  </a:solidFill>
                                  <a:latin typeface="Cambria Math"/>
                                  <a:ea typeface="Cambria Math"/>
                                </a:rPr>
                                <m:t>𝑒</m:t>
                              </m:r>
                            </m:sub>
                          </m:sSub>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𝑒</m:t>
                              </m:r>
                            </m:e>
                            <m:sub>
                              <m:r>
                                <a:rPr lang="es-MX" i="1">
                                  <a:solidFill>
                                    <a:schemeClr val="tx2"/>
                                  </a:solidFill>
                                  <a:latin typeface="Cambria Math"/>
                                  <a:ea typeface="Cambria Math"/>
                                </a:rPr>
                                <m:t>𝑡</m:t>
                              </m:r>
                            </m:sub>
                          </m:sSub>
                        </m:e>
                      </m:d>
                      <m:r>
                        <a:rPr lang="es-MX" i="1">
                          <a:solidFill>
                            <a:schemeClr val="tx2"/>
                          </a:solidFill>
                          <a:latin typeface="Cambria Math"/>
                        </a:rPr>
                        <m:t>+</m:t>
                      </m:r>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𝜀</m:t>
                          </m:r>
                        </m:e>
                        <m:sub>
                          <m:r>
                            <a:rPr lang="en-US" i="1">
                              <a:solidFill>
                                <a:schemeClr val="tx2"/>
                              </a:solidFill>
                              <a:latin typeface="Cambria Math"/>
                              <a:ea typeface="Cambria Math"/>
                            </a:rPr>
                            <m:t>𝑡</m:t>
                          </m:r>
                        </m:sub>
                        <m:sup>
                          <m:r>
                            <a:rPr lang="es-MX" i="1">
                              <a:solidFill>
                                <a:schemeClr val="tx2"/>
                              </a:solidFill>
                              <a:latin typeface="Cambria Math"/>
                              <a:ea typeface="Cambria Math"/>
                            </a:rPr>
                            <m:t>𝑟</m:t>
                          </m:r>
                        </m:sup>
                      </m:sSubSup>
                    </m:oMath>
                  </m:oMathPara>
                </a14:m>
                <a:endParaRPr lang="es-MX" dirty="0">
                  <a:solidFill>
                    <a:schemeClr val="tx2"/>
                  </a:solidFill>
                  <a:ea typeface="Cambria Math"/>
                </a:endParaRPr>
              </a:p>
              <a:p>
                <a:pPr marL="0" indent="0">
                  <a:buNone/>
                </a:pPr>
                <a:endParaRPr lang="en-US" dirty="0">
                  <a:solidFill>
                    <a:schemeClr val="tx2"/>
                  </a:solidFill>
                </a:endParaRPr>
              </a:p>
              <a:p>
                <a:r>
                  <a:rPr lang="en-US" dirty="0" smtClean="0">
                    <a:solidFill>
                      <a:schemeClr val="tx2"/>
                    </a:solidFill>
                  </a:rPr>
                  <a:t>Nominal </a:t>
                </a:r>
                <a:r>
                  <a:rPr lang="en-US" dirty="0">
                    <a:solidFill>
                      <a:schemeClr val="tx2"/>
                    </a:solidFill>
                  </a:rPr>
                  <a:t>exchange </a:t>
                </a:r>
                <a:r>
                  <a:rPr lang="en-US" dirty="0" smtClean="0">
                    <a:solidFill>
                      <a:schemeClr val="tx2"/>
                    </a:solidFill>
                  </a:rPr>
                  <a:t>rate </a:t>
                </a:r>
                <a14:m>
                  <m:oMath xmlns:m="http://schemas.openxmlformats.org/officeDocument/2006/math">
                    <m:d>
                      <m:dPr>
                        <m:ctrlPr>
                          <a:rPr lang="en-US" i="1" smtClean="0">
                            <a:solidFill>
                              <a:schemeClr val="tx2"/>
                            </a:solidFill>
                            <a:latin typeface="Cambria Math"/>
                          </a:rPr>
                        </m:ctrlPr>
                      </m:dPr>
                      <m:e>
                        <m:f>
                          <m:fPr>
                            <m:ctrlPr>
                              <a:rPr lang="en-US" i="1">
                                <a:solidFill>
                                  <a:schemeClr val="tx2"/>
                                </a:solidFill>
                                <a:latin typeface="Cambria Math"/>
                              </a:rPr>
                            </m:ctrlPr>
                          </m:fPr>
                          <m:num>
                            <m:r>
                              <a:rPr lang="es-MX" i="1">
                                <a:solidFill>
                                  <a:schemeClr val="tx2"/>
                                </a:solidFill>
                                <a:latin typeface="Cambria Math"/>
                              </a:rPr>
                              <m:t># </m:t>
                            </m:r>
                            <m:r>
                              <m:rPr>
                                <m:sty m:val="p"/>
                              </m:rPr>
                              <a:rPr lang="es-MX">
                                <a:solidFill>
                                  <a:schemeClr val="tx2"/>
                                </a:solidFill>
                                <a:latin typeface="Cambria Math"/>
                              </a:rPr>
                              <m:t>of</m:t>
                            </m:r>
                            <m:r>
                              <a:rPr lang="es-MX" i="1">
                                <a:solidFill>
                                  <a:schemeClr val="tx2"/>
                                </a:solidFill>
                                <a:latin typeface="Cambria Math"/>
                              </a:rPr>
                              <m:t> </m:t>
                            </m:r>
                            <m:r>
                              <a:rPr lang="es-MX" i="1">
                                <a:solidFill>
                                  <a:schemeClr val="tx2"/>
                                </a:solidFill>
                                <a:latin typeface="Cambria Math"/>
                              </a:rPr>
                              <m:t>𝐿𝐶𝑈</m:t>
                            </m:r>
                          </m:num>
                          <m:den>
                            <m:r>
                              <a:rPr lang="es-MX" i="1">
                                <a:solidFill>
                                  <a:schemeClr val="tx2"/>
                                </a:solidFill>
                                <a:latin typeface="Cambria Math"/>
                              </a:rPr>
                              <m:t>1 </m:t>
                            </m:r>
                            <m:r>
                              <a:rPr lang="es-MX" i="1">
                                <a:solidFill>
                                  <a:schemeClr val="tx2"/>
                                </a:solidFill>
                                <a:latin typeface="Cambria Math"/>
                              </a:rPr>
                              <m:t>𝑈𝑆𝐷</m:t>
                            </m:r>
                          </m:den>
                        </m:f>
                      </m:e>
                    </m:d>
                  </m:oMath>
                </a14:m>
                <a:r>
                  <a:rPr lang="en-US" dirty="0" smtClean="0">
                    <a:solidFill>
                      <a:schemeClr val="tx2"/>
                    </a:solidFill>
                  </a:rPr>
                  <a:t> determination:</a:t>
                </a:r>
                <a:endParaRPr lang="en-US" dirty="0">
                  <a:solidFill>
                    <a:schemeClr val="tx2"/>
                  </a:solidFill>
                </a:endParaRP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rPr>
                          </m:ctrlPr>
                        </m:sSubPr>
                        <m:e>
                          <m:r>
                            <a:rPr lang="en-US" i="1">
                              <a:solidFill>
                                <a:schemeClr val="tx2"/>
                              </a:solidFill>
                              <a:latin typeface="Cambria Math"/>
                              <a:ea typeface="Cambria Math"/>
                            </a:rPr>
                            <m:t>𝜋</m:t>
                          </m:r>
                        </m:e>
                        <m:sub>
                          <m:r>
                            <a:rPr lang="en-US" i="1">
                              <a:solidFill>
                                <a:schemeClr val="tx2"/>
                              </a:solidFill>
                              <a:latin typeface="Cambria Math"/>
                            </a:rPr>
                            <m:t>𝑡</m:t>
                          </m:r>
                        </m:sub>
                      </m:sSub>
                      <m:r>
                        <a:rPr lang="en-US" i="1">
                          <a:solidFill>
                            <a:schemeClr val="tx2"/>
                          </a:solidFill>
                          <a:latin typeface="Cambria Math"/>
                        </a:rPr>
                        <m:t>=</m:t>
                      </m:r>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𝑒</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d>
                        <m:dPr>
                          <m:ctrlPr>
                            <a:rPr lang="es-MX" i="1">
                              <a:solidFill>
                                <a:schemeClr val="tx2"/>
                              </a:solidFill>
                              <a:latin typeface="Cambria Math"/>
                              <a:ea typeface="Cambria Math"/>
                            </a:rPr>
                          </m:ctrlPr>
                        </m:dPr>
                        <m:e>
                          <m:r>
                            <a:rPr lang="es-MX" i="1">
                              <a:solidFill>
                                <a:schemeClr val="tx2"/>
                              </a:solidFill>
                              <a:latin typeface="Cambria Math"/>
                              <a:ea typeface="Cambria Math"/>
                            </a:rPr>
                            <m:t>1−</m:t>
                          </m:r>
                          <m:r>
                            <a:rPr lang="es-MX" i="1">
                              <a:solidFill>
                                <a:schemeClr val="tx2"/>
                              </a:solidFill>
                              <a:latin typeface="Cambria Math"/>
                              <a:ea typeface="Cambria Math"/>
                            </a:rPr>
                            <m:t>𝛼</m:t>
                          </m:r>
                        </m:e>
                      </m:d>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𝑞</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sSubSup>
                        <m:sSubSupPr>
                          <m:ctrlPr>
                            <a:rPr lang="es-MX" i="1">
                              <a:solidFill>
                                <a:schemeClr val="tx2"/>
                              </a:solidFill>
                              <a:latin typeface="Cambria Math"/>
                              <a:ea typeface="Cambria Math"/>
                            </a:rPr>
                          </m:ctrlPr>
                        </m:sSubSupPr>
                        <m:e>
                          <m:r>
                            <a:rPr lang="es-MX" i="1">
                              <a:solidFill>
                                <a:schemeClr val="tx2"/>
                              </a:solidFill>
                              <a:latin typeface="Cambria Math"/>
                              <a:ea typeface="Cambria Math"/>
                            </a:rPr>
                            <m:t>𝜋</m:t>
                          </m:r>
                        </m:e>
                        <m:sub>
                          <m:r>
                            <a:rPr lang="es-MX" i="1">
                              <a:solidFill>
                                <a:schemeClr val="tx2"/>
                              </a:solidFill>
                              <a:latin typeface="Cambria Math"/>
                              <a:ea typeface="Cambria Math"/>
                            </a:rPr>
                            <m:t>𝑡</m:t>
                          </m:r>
                        </m:sub>
                        <m:sup>
                          <m:r>
                            <a:rPr lang="es-MX" i="1">
                              <a:solidFill>
                                <a:schemeClr val="tx2"/>
                              </a:solidFill>
                              <a:latin typeface="Cambria Math"/>
                              <a:ea typeface="Cambria Math"/>
                            </a:rPr>
                            <m:t>∗</m:t>
                          </m:r>
                        </m:sup>
                      </m:sSubSup>
                    </m:oMath>
                  </m:oMathPara>
                </a14:m>
                <a:endParaRPr lang="en-US" dirty="0">
                  <a:solidFill>
                    <a:schemeClr val="tx2"/>
                  </a:solidFill>
                </a:endParaRPr>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179512" y="1357298"/>
                <a:ext cx="8784976" cy="5240054"/>
              </a:xfrm>
              <a:blipFill rotWithShape="1">
                <a:blip r:embed="rId5"/>
                <a:stretch>
                  <a:fillRect l="-763" t="-2095"/>
                </a:stretch>
              </a:blipFill>
            </p:spPr>
            <p:txBody>
              <a:bodyPr/>
              <a:lstStyle/>
              <a:p>
                <a:r>
                  <a:rPr lang="es-MX">
                    <a:noFill/>
                  </a:rPr>
                  <a:t> </a:t>
                </a:r>
              </a:p>
            </p:txBody>
          </p:sp>
        </mc:Fallback>
      </mc:AlternateContent>
    </p:spTree>
    <p:extLst>
      <p:ext uri="{BB962C8B-B14F-4D97-AF65-F5344CB8AC3E}">
        <p14:creationId xmlns:p14="http://schemas.microsoft.com/office/powerpoint/2010/main" val="2569363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8363272" cy="857256"/>
          </a:xfrm>
        </p:spPr>
        <p:txBody>
          <a:bodyPr/>
          <a:lstStyle/>
          <a:p>
            <a:r>
              <a:rPr lang="en-US" dirty="0" smtClean="0"/>
              <a:t>Model: External Sector </a:t>
            </a:r>
            <a:r>
              <a:rPr lang="en-US" dirty="0"/>
              <a:t>and </a:t>
            </a:r>
            <a:r>
              <a:rPr lang="en-US" dirty="0" smtClean="0"/>
              <a:t>Technology</a:t>
            </a:r>
            <a:endParaRPr lang="en-US" dirty="0"/>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p:txBody>
              <a:bodyPr>
                <a:normAutofit fontScale="92500" lnSpcReduction="20000"/>
              </a:bodyPr>
              <a:lstStyle/>
              <a:p>
                <a:r>
                  <a:rPr lang="en-US" dirty="0">
                    <a:solidFill>
                      <a:schemeClr val="tx2"/>
                    </a:solidFill>
                  </a:rPr>
                  <a:t>AR(1) process for the terms of trade </a:t>
                </a:r>
                <a14:m>
                  <m:oMath xmlns:m="http://schemas.openxmlformats.org/officeDocument/2006/math">
                    <m:d>
                      <m:dPr>
                        <m:ctrlPr>
                          <a:rPr lang="en-US" i="1">
                            <a:solidFill>
                              <a:schemeClr val="tx2"/>
                            </a:solidFill>
                            <a:latin typeface="Cambria Math"/>
                          </a:rPr>
                        </m:ctrlPr>
                      </m:dPr>
                      <m:e>
                        <m:f>
                          <m:fPr>
                            <m:ctrlPr>
                              <a:rPr lang="en-US" i="1">
                                <a:solidFill>
                                  <a:schemeClr val="tx2"/>
                                </a:solidFill>
                                <a:latin typeface="Cambria Math"/>
                              </a:rPr>
                            </m:ctrlPr>
                          </m:fPr>
                          <m:num>
                            <m:sSup>
                              <m:sSupPr>
                                <m:ctrlPr>
                                  <a:rPr lang="en-US" i="1">
                                    <a:solidFill>
                                      <a:schemeClr val="tx2"/>
                                    </a:solidFill>
                                    <a:latin typeface="Cambria Math"/>
                                  </a:rPr>
                                </m:ctrlPr>
                              </m:sSupPr>
                              <m:e>
                                <m:r>
                                  <a:rPr lang="es-MX" i="1">
                                    <a:solidFill>
                                      <a:schemeClr val="tx2"/>
                                    </a:solidFill>
                                    <a:latin typeface="Cambria Math"/>
                                  </a:rPr>
                                  <m:t>𝑃</m:t>
                                </m:r>
                              </m:e>
                              <m:sup>
                                <m:r>
                                  <a:rPr lang="es-MX" i="1">
                                    <a:solidFill>
                                      <a:schemeClr val="tx2"/>
                                    </a:solidFill>
                                    <a:latin typeface="Cambria Math"/>
                                  </a:rPr>
                                  <m:t>𝑒𝑥𝑝𝑜𝑟𝑡𝑠</m:t>
                                </m:r>
                              </m:sup>
                            </m:sSup>
                          </m:num>
                          <m:den>
                            <m:sSup>
                              <m:sSupPr>
                                <m:ctrlPr>
                                  <a:rPr lang="en-US" i="1">
                                    <a:solidFill>
                                      <a:schemeClr val="tx2"/>
                                    </a:solidFill>
                                    <a:latin typeface="Cambria Math"/>
                                  </a:rPr>
                                </m:ctrlPr>
                              </m:sSupPr>
                              <m:e>
                                <m:r>
                                  <a:rPr lang="es-MX" i="1">
                                    <a:solidFill>
                                      <a:schemeClr val="tx2"/>
                                    </a:solidFill>
                                    <a:latin typeface="Cambria Math"/>
                                  </a:rPr>
                                  <m:t>𝑃</m:t>
                                </m:r>
                              </m:e>
                              <m:sup>
                                <m:r>
                                  <a:rPr lang="es-MX" i="1">
                                    <a:solidFill>
                                      <a:schemeClr val="tx2"/>
                                    </a:solidFill>
                                    <a:latin typeface="Cambria Math"/>
                                  </a:rPr>
                                  <m:t>𝑖𝑚𝑝𝑜𝑟𝑡𝑠</m:t>
                                </m:r>
                              </m:sup>
                            </m:sSup>
                          </m:den>
                        </m:f>
                      </m:e>
                    </m:d>
                  </m:oMath>
                </a14:m>
                <a:r>
                  <a:rPr lang="en-US" dirty="0">
                    <a:solidFill>
                      <a:schemeClr val="tx2"/>
                    </a:solidFill>
                  </a:rPr>
                  <a:t>:</a:t>
                </a:r>
              </a:p>
              <a:p>
                <a:pPr marL="0" indent="0">
                  <a:buNone/>
                </a:pPr>
                <a14:m>
                  <m:oMathPara xmlns:m="http://schemas.openxmlformats.org/officeDocument/2006/math">
                    <m:oMathParaPr>
                      <m:jc m:val="centerGroup"/>
                    </m:oMathParaPr>
                    <m:oMath xmlns:m="http://schemas.openxmlformats.org/officeDocument/2006/math">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𝑞</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sSub>
                        <m:sSubPr>
                          <m:ctrlPr>
                            <a:rPr lang="es-MX" i="1">
                              <a:solidFill>
                                <a:schemeClr val="tx2"/>
                              </a:solidFill>
                              <a:latin typeface="Cambria Math"/>
                              <a:ea typeface="Cambria Math"/>
                            </a:rPr>
                          </m:ctrlPr>
                        </m:sSubPr>
                        <m:e>
                          <m:r>
                            <a:rPr lang="es-MX" i="1">
                              <a:solidFill>
                                <a:schemeClr val="tx2"/>
                              </a:solidFill>
                              <a:latin typeface="Cambria Math"/>
                              <a:ea typeface="Cambria Math"/>
                            </a:rPr>
                            <m:t>𝜌</m:t>
                          </m:r>
                        </m:e>
                        <m:sub>
                          <m:r>
                            <a:rPr lang="es-MX" i="1">
                              <a:solidFill>
                                <a:schemeClr val="tx2"/>
                              </a:solidFill>
                              <a:latin typeface="Cambria Math"/>
                              <a:ea typeface="Cambria Math"/>
                            </a:rPr>
                            <m:t>𝑞</m:t>
                          </m:r>
                        </m:sub>
                      </m:sSub>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𝑞</m:t>
                          </m:r>
                        </m:e>
                        <m:sub>
                          <m:r>
                            <a:rPr lang="es-MX" i="1">
                              <a:solidFill>
                                <a:schemeClr val="tx2"/>
                              </a:solidFill>
                              <a:latin typeface="Cambria Math"/>
                              <a:ea typeface="Cambria Math"/>
                            </a:rPr>
                            <m:t>𝑡</m:t>
                          </m:r>
                          <m:r>
                            <a:rPr lang="es-MX" i="1">
                              <a:solidFill>
                                <a:schemeClr val="tx2"/>
                              </a:solidFill>
                              <a:latin typeface="Cambria Math"/>
                              <a:ea typeface="Cambria Math"/>
                            </a:rPr>
                            <m:t>−1</m:t>
                          </m:r>
                        </m:sub>
                      </m:sSub>
                      <m:r>
                        <a:rPr lang="es-MX" i="1">
                          <a:solidFill>
                            <a:schemeClr val="tx2"/>
                          </a:solidFill>
                          <a:latin typeface="Cambria Math"/>
                          <a:ea typeface="Cambria Math"/>
                        </a:rPr>
                        <m:t>+</m:t>
                      </m:r>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𝜀</m:t>
                          </m:r>
                        </m:e>
                        <m:sub>
                          <m:r>
                            <a:rPr lang="en-US" i="1">
                              <a:solidFill>
                                <a:schemeClr val="tx2"/>
                              </a:solidFill>
                              <a:latin typeface="Cambria Math"/>
                              <a:ea typeface="Cambria Math"/>
                            </a:rPr>
                            <m:t>𝑡</m:t>
                          </m:r>
                        </m:sub>
                        <m:sup>
                          <m:r>
                            <a:rPr lang="es-MX" i="1">
                              <a:solidFill>
                                <a:schemeClr val="tx2"/>
                              </a:solidFill>
                              <a:latin typeface="Cambria Math"/>
                              <a:ea typeface="Cambria Math"/>
                            </a:rPr>
                            <m:t>𝑞</m:t>
                          </m:r>
                        </m:sup>
                      </m:sSubSup>
                    </m:oMath>
                  </m:oMathPara>
                </a14:m>
                <a:endParaRPr lang="en-US" dirty="0">
                  <a:solidFill>
                    <a:schemeClr val="tx2"/>
                  </a:solidFill>
                </a:endParaRPr>
              </a:p>
              <a:p>
                <a:pPr marL="0" indent="0">
                  <a:buNone/>
                </a:pPr>
                <a:endParaRPr lang="en-US" dirty="0">
                  <a:solidFill>
                    <a:schemeClr val="tx2"/>
                  </a:solidFill>
                </a:endParaRPr>
              </a:p>
              <a:p>
                <a:r>
                  <a:rPr lang="en-US" dirty="0" smtClean="0">
                    <a:solidFill>
                      <a:schemeClr val="tx2"/>
                    </a:solidFill>
                  </a:rPr>
                  <a:t>Evolution of foreign output</a:t>
                </a:r>
              </a:p>
              <a:p>
                <a:pPr marL="0" indent="0">
                  <a:buNone/>
                </a:pPr>
                <a14:m>
                  <m:oMathPara xmlns:m="http://schemas.openxmlformats.org/officeDocument/2006/math">
                    <m:oMathParaPr>
                      <m:jc m:val="centerGroup"/>
                    </m:oMathParaPr>
                    <m:oMath xmlns:m="http://schemas.openxmlformats.org/officeDocument/2006/math">
                      <m:sSubSup>
                        <m:sSubSupPr>
                          <m:ctrlPr>
                            <a:rPr lang="en-US" i="1" smtClean="0">
                              <a:solidFill>
                                <a:schemeClr val="tx2"/>
                              </a:solidFill>
                              <a:latin typeface="Cambria Math"/>
                              <a:ea typeface="Cambria Math"/>
                            </a:rPr>
                          </m:ctrlPr>
                        </m:sSubSupPr>
                        <m:e>
                          <m:r>
                            <a:rPr lang="en-US" b="0" i="1" smtClean="0">
                              <a:solidFill>
                                <a:schemeClr val="tx2"/>
                              </a:solidFill>
                              <a:latin typeface="Cambria Math"/>
                              <a:ea typeface="Cambria Math"/>
                            </a:rPr>
                            <m:t>𝑦</m:t>
                          </m:r>
                        </m:e>
                        <m:sub>
                          <m:r>
                            <a:rPr lang="en-US" b="0" i="1" smtClean="0">
                              <a:solidFill>
                                <a:schemeClr val="tx2"/>
                              </a:solidFill>
                              <a:latin typeface="Cambria Math"/>
                              <a:ea typeface="Cambria Math"/>
                            </a:rPr>
                            <m:t>𝑡</m:t>
                          </m:r>
                        </m:sub>
                        <m:sup>
                          <m:r>
                            <a:rPr lang="en-US" b="0" i="1" smtClean="0">
                              <a:solidFill>
                                <a:schemeClr val="tx2"/>
                              </a:solidFill>
                              <a:latin typeface="Cambria Math"/>
                              <a:ea typeface="Cambria Math"/>
                            </a:rPr>
                            <m:t>∗</m:t>
                          </m:r>
                        </m:sup>
                      </m:sSubSup>
                      <m:r>
                        <a:rPr lang="en-US" i="1">
                          <a:solidFill>
                            <a:schemeClr val="tx2"/>
                          </a:solidFill>
                          <a:latin typeface="Cambria Math"/>
                          <a:ea typeface="Cambria Math"/>
                        </a:rPr>
                        <m:t>=</m:t>
                      </m:r>
                      <m:sSub>
                        <m:sSubPr>
                          <m:ctrlPr>
                            <a:rPr lang="en-US" i="1">
                              <a:solidFill>
                                <a:schemeClr val="tx2"/>
                              </a:solidFill>
                              <a:latin typeface="Cambria Math"/>
                              <a:ea typeface="Cambria Math"/>
                            </a:rPr>
                          </m:ctrlPr>
                        </m:sSubPr>
                        <m:e>
                          <m:r>
                            <a:rPr lang="en-US" i="1">
                              <a:solidFill>
                                <a:schemeClr val="tx2"/>
                              </a:solidFill>
                              <a:latin typeface="Cambria Math"/>
                              <a:ea typeface="Cambria Math"/>
                            </a:rPr>
                            <m:t>𝜌</m:t>
                          </m:r>
                        </m:e>
                        <m:sub>
                          <m:sSup>
                            <m:sSupPr>
                              <m:ctrlPr>
                                <a:rPr lang="en-US" i="1" smtClean="0">
                                  <a:solidFill>
                                    <a:schemeClr val="tx2"/>
                                  </a:solidFill>
                                  <a:latin typeface="Cambria Math"/>
                                  <a:ea typeface="Cambria Math"/>
                                </a:rPr>
                              </m:ctrlPr>
                            </m:sSupPr>
                            <m:e>
                              <m:r>
                                <a:rPr lang="en-US" b="0" i="1" smtClean="0">
                                  <a:solidFill>
                                    <a:schemeClr val="tx2"/>
                                  </a:solidFill>
                                  <a:latin typeface="Cambria Math"/>
                                  <a:ea typeface="Cambria Math"/>
                                </a:rPr>
                                <m:t>𝑦</m:t>
                              </m:r>
                            </m:e>
                            <m:sup>
                              <m:r>
                                <a:rPr lang="en-US" b="0" i="1" smtClean="0">
                                  <a:solidFill>
                                    <a:schemeClr val="tx2"/>
                                  </a:solidFill>
                                  <a:latin typeface="Cambria Math"/>
                                  <a:ea typeface="Cambria Math"/>
                                </a:rPr>
                                <m:t>∗</m:t>
                              </m:r>
                            </m:sup>
                          </m:sSup>
                        </m:sub>
                      </m:sSub>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𝑦</m:t>
                          </m:r>
                        </m:e>
                        <m:sub>
                          <m:r>
                            <a:rPr lang="en-US" i="1">
                              <a:solidFill>
                                <a:schemeClr val="tx2"/>
                              </a:solidFill>
                              <a:latin typeface="Cambria Math"/>
                              <a:ea typeface="Cambria Math"/>
                            </a:rPr>
                            <m:t>𝑡</m:t>
                          </m:r>
                          <m:r>
                            <a:rPr lang="en-US" b="0" i="1" smtClean="0">
                              <a:solidFill>
                                <a:schemeClr val="tx2"/>
                              </a:solidFill>
                              <a:latin typeface="Cambria Math"/>
                              <a:ea typeface="Cambria Math"/>
                            </a:rPr>
                            <m:t>−1</m:t>
                          </m:r>
                        </m:sub>
                        <m:sup>
                          <m:r>
                            <a:rPr lang="en-US" i="1">
                              <a:solidFill>
                                <a:schemeClr val="tx2"/>
                              </a:solidFill>
                              <a:latin typeface="Cambria Math"/>
                              <a:ea typeface="Cambria Math"/>
                            </a:rPr>
                            <m:t>∗</m:t>
                          </m:r>
                        </m:sup>
                      </m:sSubSup>
                      <m:r>
                        <a:rPr lang="en-US" i="1">
                          <a:solidFill>
                            <a:schemeClr val="tx2"/>
                          </a:solidFill>
                          <a:latin typeface="Cambria Math"/>
                          <a:ea typeface="Cambria Math"/>
                        </a:rPr>
                        <m:t>+</m:t>
                      </m:r>
                      <m:sSubSup>
                        <m:sSubSupPr>
                          <m:ctrlPr>
                            <a:rPr lang="en-US" i="1" smtClean="0">
                              <a:solidFill>
                                <a:schemeClr val="tx2"/>
                              </a:solidFill>
                              <a:latin typeface="Cambria Math"/>
                              <a:ea typeface="Cambria Math"/>
                            </a:rPr>
                          </m:ctrlPr>
                        </m:sSubSupPr>
                        <m:e>
                          <m:r>
                            <a:rPr lang="en-US" i="1" smtClean="0">
                              <a:solidFill>
                                <a:schemeClr val="tx2"/>
                              </a:solidFill>
                              <a:latin typeface="Cambria Math"/>
                              <a:ea typeface="Cambria Math"/>
                            </a:rPr>
                            <m:t>𝜀</m:t>
                          </m:r>
                        </m:e>
                        <m:sub>
                          <m:r>
                            <a:rPr lang="en-US" b="0" i="1" smtClean="0">
                              <a:solidFill>
                                <a:schemeClr val="tx2"/>
                              </a:solidFill>
                              <a:latin typeface="Cambria Math"/>
                              <a:ea typeface="Cambria Math"/>
                            </a:rPr>
                            <m:t>𝑡</m:t>
                          </m:r>
                        </m:sub>
                        <m:sup>
                          <m:sSup>
                            <m:sSupPr>
                              <m:ctrlPr>
                                <a:rPr lang="en-US" i="1" smtClean="0">
                                  <a:solidFill>
                                    <a:schemeClr val="tx2"/>
                                  </a:solidFill>
                                  <a:latin typeface="Cambria Math"/>
                                  <a:ea typeface="Cambria Math"/>
                                </a:rPr>
                              </m:ctrlPr>
                            </m:sSupPr>
                            <m:e>
                              <m:r>
                                <a:rPr lang="en-US" b="0" i="1" smtClean="0">
                                  <a:solidFill>
                                    <a:schemeClr val="tx2"/>
                                  </a:solidFill>
                                  <a:latin typeface="Cambria Math"/>
                                  <a:ea typeface="Cambria Math"/>
                                </a:rPr>
                                <m:t>𝑦</m:t>
                              </m:r>
                            </m:e>
                            <m:sup>
                              <m:r>
                                <a:rPr lang="en-US" b="0" i="1" smtClean="0">
                                  <a:solidFill>
                                    <a:schemeClr val="tx2"/>
                                  </a:solidFill>
                                  <a:latin typeface="Cambria Math"/>
                                  <a:ea typeface="Cambria Math"/>
                                </a:rPr>
                                <m:t>∗</m:t>
                              </m:r>
                            </m:sup>
                          </m:sSup>
                        </m:sup>
                      </m:sSubSup>
                    </m:oMath>
                  </m:oMathPara>
                </a14:m>
                <a:endParaRPr lang="en-US" dirty="0">
                  <a:solidFill>
                    <a:schemeClr val="tx2"/>
                  </a:solidFill>
                </a:endParaRPr>
              </a:p>
              <a:p>
                <a:endParaRPr lang="en-US" dirty="0">
                  <a:solidFill>
                    <a:schemeClr val="tx2"/>
                  </a:solidFill>
                </a:endParaRPr>
              </a:p>
              <a:p>
                <a:r>
                  <a:rPr lang="en-US" dirty="0" smtClean="0">
                    <a:solidFill>
                      <a:schemeClr val="tx2"/>
                    </a:solidFill>
                  </a:rPr>
                  <a:t>Evolution of foreign inflation</a:t>
                </a:r>
              </a:p>
              <a:p>
                <a:pPr marL="0" indent="0">
                  <a:buNone/>
                </a:pPr>
                <a14:m>
                  <m:oMathPara xmlns:m="http://schemas.openxmlformats.org/officeDocument/2006/math">
                    <m:oMathParaPr>
                      <m:jc m:val="centerGroup"/>
                    </m:oMathParaPr>
                    <m:oMath xmlns:m="http://schemas.openxmlformats.org/officeDocument/2006/math">
                      <m:sSubSup>
                        <m:sSubSupPr>
                          <m:ctrlPr>
                            <a:rPr lang="en-US" i="1">
                              <a:solidFill>
                                <a:schemeClr val="tx2"/>
                              </a:solidFill>
                              <a:latin typeface="Cambria Math"/>
                              <a:ea typeface="Cambria Math"/>
                            </a:rPr>
                          </m:ctrlPr>
                        </m:sSubSupPr>
                        <m:e>
                          <m:r>
                            <a:rPr lang="en-US" i="1" smtClean="0">
                              <a:solidFill>
                                <a:schemeClr val="tx2"/>
                              </a:solidFill>
                              <a:latin typeface="Cambria Math"/>
                              <a:ea typeface="Cambria Math"/>
                            </a:rPr>
                            <m:t>𝜋</m:t>
                          </m:r>
                        </m:e>
                        <m:sub>
                          <m:r>
                            <a:rPr lang="en-US" i="1">
                              <a:solidFill>
                                <a:schemeClr val="tx2"/>
                              </a:solidFill>
                              <a:latin typeface="Cambria Math"/>
                              <a:ea typeface="Cambria Math"/>
                            </a:rPr>
                            <m:t>𝑡</m:t>
                          </m:r>
                        </m:sub>
                        <m:sup>
                          <m:r>
                            <a:rPr lang="en-US" i="1">
                              <a:solidFill>
                                <a:schemeClr val="tx2"/>
                              </a:solidFill>
                              <a:latin typeface="Cambria Math"/>
                              <a:ea typeface="Cambria Math"/>
                            </a:rPr>
                            <m:t>∗</m:t>
                          </m:r>
                        </m:sup>
                      </m:sSubSup>
                      <m:r>
                        <a:rPr lang="en-US" i="1">
                          <a:solidFill>
                            <a:schemeClr val="tx2"/>
                          </a:solidFill>
                          <a:latin typeface="Cambria Math"/>
                          <a:ea typeface="Cambria Math"/>
                        </a:rPr>
                        <m:t>=</m:t>
                      </m:r>
                      <m:sSub>
                        <m:sSubPr>
                          <m:ctrlPr>
                            <a:rPr lang="en-US" i="1">
                              <a:solidFill>
                                <a:schemeClr val="tx2"/>
                              </a:solidFill>
                              <a:latin typeface="Cambria Math"/>
                              <a:ea typeface="Cambria Math"/>
                            </a:rPr>
                          </m:ctrlPr>
                        </m:sSubPr>
                        <m:e>
                          <m:r>
                            <a:rPr lang="en-US" i="1">
                              <a:solidFill>
                                <a:schemeClr val="tx2"/>
                              </a:solidFill>
                              <a:latin typeface="Cambria Math"/>
                              <a:ea typeface="Cambria Math"/>
                            </a:rPr>
                            <m:t>𝜌</m:t>
                          </m:r>
                        </m:e>
                        <m:sub>
                          <m:sSup>
                            <m:sSupPr>
                              <m:ctrlPr>
                                <a:rPr lang="en-US" i="1">
                                  <a:solidFill>
                                    <a:schemeClr val="tx2"/>
                                  </a:solidFill>
                                  <a:latin typeface="Cambria Math"/>
                                  <a:ea typeface="Cambria Math"/>
                                </a:rPr>
                              </m:ctrlPr>
                            </m:sSupPr>
                            <m:e>
                              <m:r>
                                <a:rPr lang="en-US" i="1" smtClean="0">
                                  <a:solidFill>
                                    <a:schemeClr val="tx2"/>
                                  </a:solidFill>
                                  <a:latin typeface="Cambria Math"/>
                                  <a:ea typeface="Cambria Math"/>
                                </a:rPr>
                                <m:t>𝜋</m:t>
                              </m:r>
                            </m:e>
                            <m:sup>
                              <m:r>
                                <a:rPr lang="en-US" i="1">
                                  <a:solidFill>
                                    <a:schemeClr val="tx2"/>
                                  </a:solidFill>
                                  <a:latin typeface="Cambria Math"/>
                                  <a:ea typeface="Cambria Math"/>
                                </a:rPr>
                                <m:t>∗</m:t>
                              </m:r>
                            </m:sup>
                          </m:sSup>
                        </m:sub>
                      </m:sSub>
                      <m:sSubSup>
                        <m:sSubSupPr>
                          <m:ctrlPr>
                            <a:rPr lang="en-US" i="1">
                              <a:solidFill>
                                <a:schemeClr val="tx2"/>
                              </a:solidFill>
                              <a:latin typeface="Cambria Math"/>
                              <a:ea typeface="Cambria Math"/>
                            </a:rPr>
                          </m:ctrlPr>
                        </m:sSubSupPr>
                        <m:e>
                          <m:r>
                            <a:rPr lang="en-US" i="1" smtClean="0">
                              <a:solidFill>
                                <a:schemeClr val="tx2"/>
                              </a:solidFill>
                              <a:latin typeface="Cambria Math"/>
                              <a:ea typeface="Cambria Math"/>
                            </a:rPr>
                            <m:t>𝜋</m:t>
                          </m:r>
                        </m:e>
                        <m:sub>
                          <m:r>
                            <a:rPr lang="en-US" i="1">
                              <a:solidFill>
                                <a:schemeClr val="tx2"/>
                              </a:solidFill>
                              <a:latin typeface="Cambria Math"/>
                              <a:ea typeface="Cambria Math"/>
                            </a:rPr>
                            <m:t>𝑡</m:t>
                          </m:r>
                          <m:r>
                            <a:rPr lang="en-US" i="1">
                              <a:solidFill>
                                <a:schemeClr val="tx2"/>
                              </a:solidFill>
                              <a:latin typeface="Cambria Math"/>
                              <a:ea typeface="Cambria Math"/>
                            </a:rPr>
                            <m:t>−1</m:t>
                          </m:r>
                        </m:sub>
                        <m:sup>
                          <m:r>
                            <a:rPr lang="en-US" i="1">
                              <a:solidFill>
                                <a:schemeClr val="tx2"/>
                              </a:solidFill>
                              <a:latin typeface="Cambria Math"/>
                              <a:ea typeface="Cambria Math"/>
                            </a:rPr>
                            <m:t>∗</m:t>
                          </m:r>
                        </m:sup>
                      </m:sSubSup>
                      <m:r>
                        <a:rPr lang="en-US" i="1">
                          <a:solidFill>
                            <a:schemeClr val="tx2"/>
                          </a:solidFill>
                          <a:latin typeface="Cambria Math"/>
                          <a:ea typeface="Cambria Math"/>
                        </a:rPr>
                        <m:t>+</m:t>
                      </m:r>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𝜀</m:t>
                          </m:r>
                        </m:e>
                        <m:sub>
                          <m:r>
                            <a:rPr lang="en-US" i="1">
                              <a:solidFill>
                                <a:schemeClr val="tx2"/>
                              </a:solidFill>
                              <a:latin typeface="Cambria Math"/>
                              <a:ea typeface="Cambria Math"/>
                            </a:rPr>
                            <m:t>𝑡</m:t>
                          </m:r>
                        </m:sub>
                        <m:sup>
                          <m:sSup>
                            <m:sSupPr>
                              <m:ctrlPr>
                                <a:rPr lang="en-US" i="1">
                                  <a:solidFill>
                                    <a:schemeClr val="tx2"/>
                                  </a:solidFill>
                                  <a:latin typeface="Cambria Math"/>
                                  <a:ea typeface="Cambria Math"/>
                                </a:rPr>
                              </m:ctrlPr>
                            </m:sSupPr>
                            <m:e>
                              <m:r>
                                <a:rPr lang="en-US" i="1" smtClean="0">
                                  <a:solidFill>
                                    <a:schemeClr val="tx2"/>
                                  </a:solidFill>
                                  <a:latin typeface="Cambria Math"/>
                                  <a:ea typeface="Cambria Math"/>
                                </a:rPr>
                                <m:t>𝜋</m:t>
                              </m:r>
                            </m:e>
                            <m:sup>
                              <m:r>
                                <a:rPr lang="en-US" i="1">
                                  <a:solidFill>
                                    <a:schemeClr val="tx2"/>
                                  </a:solidFill>
                                  <a:latin typeface="Cambria Math"/>
                                  <a:ea typeface="Cambria Math"/>
                                </a:rPr>
                                <m:t>∗</m:t>
                              </m:r>
                            </m:sup>
                          </m:sSup>
                        </m:sup>
                      </m:sSubSup>
                    </m:oMath>
                  </m:oMathPara>
                </a14:m>
                <a:endParaRPr lang="en-US" dirty="0"/>
              </a:p>
              <a:p>
                <a:endParaRPr lang="en-US" dirty="0" smtClean="0">
                  <a:solidFill>
                    <a:schemeClr val="tx2"/>
                  </a:solidFill>
                </a:endParaRPr>
              </a:p>
              <a:p>
                <a:r>
                  <a:rPr lang="en-US" dirty="0" smtClean="0">
                    <a:solidFill>
                      <a:schemeClr val="tx2"/>
                    </a:solidFill>
                  </a:rPr>
                  <a:t>Evolution </a:t>
                </a:r>
                <a:r>
                  <a:rPr lang="en-US" dirty="0">
                    <a:solidFill>
                      <a:schemeClr val="tx2"/>
                    </a:solidFill>
                  </a:rPr>
                  <a:t>of technology</a:t>
                </a:r>
              </a:p>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tx2"/>
                              </a:solidFill>
                              <a:latin typeface="Cambria Math"/>
                              <a:ea typeface="Cambria Math"/>
                            </a:rPr>
                          </m:ctrlPr>
                        </m:sSubPr>
                        <m:e>
                          <m:r>
                            <a:rPr lang="en-US" i="1">
                              <a:solidFill>
                                <a:schemeClr val="tx2"/>
                              </a:solidFill>
                              <a:latin typeface="Cambria Math"/>
                              <a:ea typeface="Cambria Math"/>
                            </a:rPr>
                            <m:t>𝑎</m:t>
                          </m:r>
                        </m:e>
                        <m:sub>
                          <m:r>
                            <a:rPr lang="en-US" i="1">
                              <a:solidFill>
                                <a:schemeClr val="tx2"/>
                              </a:solidFill>
                              <a:latin typeface="Cambria Math"/>
                              <a:ea typeface="Cambria Math"/>
                            </a:rPr>
                            <m:t>𝑡</m:t>
                          </m:r>
                        </m:sub>
                      </m:sSub>
                      <m:r>
                        <a:rPr lang="en-US" i="1">
                          <a:solidFill>
                            <a:schemeClr val="tx2"/>
                          </a:solidFill>
                          <a:latin typeface="Cambria Math"/>
                          <a:ea typeface="Cambria Math"/>
                        </a:rPr>
                        <m:t>=</m:t>
                      </m:r>
                      <m:sSub>
                        <m:sSubPr>
                          <m:ctrlPr>
                            <a:rPr lang="en-US" i="1">
                              <a:solidFill>
                                <a:schemeClr val="tx2"/>
                              </a:solidFill>
                              <a:latin typeface="Cambria Math"/>
                              <a:ea typeface="Cambria Math"/>
                            </a:rPr>
                          </m:ctrlPr>
                        </m:sSubPr>
                        <m:e>
                          <m:r>
                            <a:rPr lang="en-US" i="1">
                              <a:solidFill>
                                <a:schemeClr val="tx2"/>
                              </a:solidFill>
                              <a:latin typeface="Cambria Math"/>
                              <a:ea typeface="Cambria Math"/>
                            </a:rPr>
                            <m:t>𝜌</m:t>
                          </m:r>
                        </m:e>
                        <m:sub>
                          <m:r>
                            <a:rPr lang="en-US" i="1">
                              <a:solidFill>
                                <a:schemeClr val="tx2"/>
                              </a:solidFill>
                              <a:latin typeface="Cambria Math"/>
                              <a:ea typeface="Cambria Math"/>
                            </a:rPr>
                            <m:t>𝑎</m:t>
                          </m:r>
                        </m:sub>
                      </m:sSub>
                      <m:sSub>
                        <m:sSubPr>
                          <m:ctrlPr>
                            <a:rPr lang="en-US" i="1">
                              <a:solidFill>
                                <a:schemeClr val="tx2"/>
                              </a:solidFill>
                              <a:latin typeface="Cambria Math"/>
                              <a:ea typeface="Cambria Math"/>
                            </a:rPr>
                          </m:ctrlPr>
                        </m:sSubPr>
                        <m:e>
                          <m:r>
                            <a:rPr lang="en-US" i="1">
                              <a:solidFill>
                                <a:schemeClr val="tx2"/>
                              </a:solidFill>
                              <a:latin typeface="Cambria Math"/>
                              <a:ea typeface="Cambria Math"/>
                            </a:rPr>
                            <m:t>𝑎</m:t>
                          </m:r>
                        </m:e>
                        <m:sub>
                          <m:r>
                            <a:rPr lang="en-US" i="1">
                              <a:solidFill>
                                <a:schemeClr val="tx2"/>
                              </a:solidFill>
                              <a:latin typeface="Cambria Math"/>
                              <a:ea typeface="Cambria Math"/>
                            </a:rPr>
                            <m:t>𝑡</m:t>
                          </m:r>
                          <m:r>
                            <a:rPr lang="en-US" i="1">
                              <a:solidFill>
                                <a:schemeClr val="tx2"/>
                              </a:solidFill>
                              <a:latin typeface="Cambria Math"/>
                              <a:ea typeface="Cambria Math"/>
                            </a:rPr>
                            <m:t>−1</m:t>
                          </m:r>
                        </m:sub>
                      </m:sSub>
                      <m:r>
                        <a:rPr lang="en-US" i="1">
                          <a:solidFill>
                            <a:schemeClr val="tx2"/>
                          </a:solidFill>
                          <a:latin typeface="Cambria Math"/>
                          <a:ea typeface="Cambria Math"/>
                        </a:rPr>
                        <m:t>+</m:t>
                      </m:r>
                      <m:sSubSup>
                        <m:sSubSupPr>
                          <m:ctrlPr>
                            <a:rPr lang="en-US" i="1">
                              <a:solidFill>
                                <a:schemeClr val="tx2"/>
                              </a:solidFill>
                              <a:latin typeface="Cambria Math"/>
                              <a:ea typeface="Cambria Math"/>
                            </a:rPr>
                          </m:ctrlPr>
                        </m:sSubSupPr>
                        <m:e>
                          <m:r>
                            <a:rPr lang="en-US" i="1">
                              <a:solidFill>
                                <a:schemeClr val="tx2"/>
                              </a:solidFill>
                              <a:latin typeface="Cambria Math"/>
                              <a:ea typeface="Cambria Math"/>
                            </a:rPr>
                            <m:t>𝜀</m:t>
                          </m:r>
                        </m:e>
                        <m:sub>
                          <m:r>
                            <a:rPr lang="en-US" i="1">
                              <a:solidFill>
                                <a:schemeClr val="tx2"/>
                              </a:solidFill>
                              <a:latin typeface="Cambria Math"/>
                              <a:ea typeface="Cambria Math"/>
                            </a:rPr>
                            <m:t>𝑡</m:t>
                          </m:r>
                        </m:sub>
                        <m:sup>
                          <m:r>
                            <a:rPr lang="en-US" i="1">
                              <a:solidFill>
                                <a:schemeClr val="tx2"/>
                              </a:solidFill>
                              <a:latin typeface="Cambria Math"/>
                              <a:ea typeface="Cambria Math"/>
                            </a:rPr>
                            <m:t>𝑎</m:t>
                          </m:r>
                        </m:sup>
                      </m:sSubSup>
                    </m:oMath>
                  </m:oMathPara>
                </a14:m>
                <a:endParaRPr lang="es-MX" dirty="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blipFill rotWithShape="1">
                <a:blip r:embed="rId2"/>
                <a:stretch>
                  <a:fillRect l="-1111" t="-256"/>
                </a:stretch>
              </a:blipFill>
            </p:spPr>
            <p:txBody>
              <a:bodyPr/>
              <a:lstStyle/>
              <a:p>
                <a:r>
                  <a:rPr lang="es-MX">
                    <a:noFill/>
                  </a:rPr>
                  <a:t> </a:t>
                </a:r>
              </a:p>
            </p:txBody>
          </p:sp>
        </mc:Fallback>
      </mc:AlternateContent>
    </p:spTree>
    <p:extLst>
      <p:ext uri="{BB962C8B-B14F-4D97-AF65-F5344CB8AC3E}">
        <p14:creationId xmlns:p14="http://schemas.microsoft.com/office/powerpoint/2010/main" val="34968699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Empirical strategy</a:t>
            </a:r>
            <a:endParaRPr lang="en-US" dirty="0"/>
          </a:p>
        </p:txBody>
      </p:sp>
      <p:sp>
        <p:nvSpPr>
          <p:cNvPr id="3" name="2 Marcador de contenido"/>
          <p:cNvSpPr>
            <a:spLocks noGrp="1"/>
          </p:cNvSpPr>
          <p:nvPr>
            <p:ph idx="1"/>
          </p:nvPr>
        </p:nvSpPr>
        <p:spPr/>
        <p:txBody>
          <a:bodyPr>
            <a:normAutofit/>
          </a:bodyPr>
          <a:lstStyle/>
          <a:p>
            <a:pPr algn="just"/>
            <a:r>
              <a:rPr lang="en-US" sz="2000" dirty="0" smtClean="0">
                <a:solidFill>
                  <a:schemeClr val="tx2"/>
                </a:solidFill>
              </a:rPr>
              <a:t>We estimate the previous model using macroeconomic data on inflation, interest rates, output growth, nominal exchange rate depreciation and changes in the terms of trade.</a:t>
            </a:r>
          </a:p>
          <a:p>
            <a:pPr algn="just"/>
            <a:r>
              <a:rPr lang="en-US" sz="2000" dirty="0" smtClean="0">
                <a:solidFill>
                  <a:schemeClr val="tx2"/>
                </a:solidFill>
              </a:rPr>
              <a:t>We allow for endogenous structural breaks and classify regimes according to the relative weight of inflation in an interest rate reaction function.</a:t>
            </a:r>
          </a:p>
          <a:p>
            <a:pPr algn="just"/>
            <a:r>
              <a:rPr lang="en-US" sz="2000" dirty="0" smtClean="0">
                <a:solidFill>
                  <a:schemeClr val="tx2"/>
                </a:solidFill>
              </a:rPr>
              <a:t>Parameters are allowed to vary across regimes.</a:t>
            </a:r>
          </a:p>
          <a:p>
            <a:pPr algn="just"/>
            <a:r>
              <a:rPr lang="en-US" sz="2000" dirty="0" smtClean="0">
                <a:solidFill>
                  <a:schemeClr val="tx2"/>
                </a:solidFill>
              </a:rPr>
              <a:t>These regimes might or might not be associated with the introduction or prevalence of the inflation targeting regime.</a:t>
            </a:r>
          </a:p>
          <a:p>
            <a:pPr algn="just"/>
            <a:endParaRPr lang="en-US" dirty="0">
              <a:solidFill>
                <a:schemeClr val="tx2"/>
              </a:solidFill>
            </a:endParaRPr>
          </a:p>
        </p:txBody>
      </p:sp>
      <p:graphicFrame>
        <p:nvGraphicFramePr>
          <p:cNvPr id="4" name="3 Tabla"/>
          <p:cNvGraphicFramePr>
            <a:graphicFrameLocks noGrp="1"/>
          </p:cNvGraphicFramePr>
          <p:nvPr>
            <p:extLst>
              <p:ext uri="{D42A27DB-BD31-4B8C-83A1-F6EECF244321}">
                <p14:modId xmlns:p14="http://schemas.microsoft.com/office/powerpoint/2010/main" val="385380539"/>
              </p:ext>
            </p:extLst>
          </p:nvPr>
        </p:nvGraphicFramePr>
        <p:xfrm>
          <a:off x="323526" y="4459247"/>
          <a:ext cx="8496945" cy="2138536"/>
        </p:xfrm>
        <a:graphic>
          <a:graphicData uri="http://schemas.openxmlformats.org/drawingml/2006/table">
            <a:tbl>
              <a:tblPr firstRow="1" bandRow="1">
                <a:tableStyleId>{5C22544A-7EE6-4342-B048-85BDC9FD1C3A}</a:tableStyleId>
              </a:tblPr>
              <a:tblGrid>
                <a:gridCol w="1699389"/>
                <a:gridCol w="1699389"/>
                <a:gridCol w="1699389"/>
                <a:gridCol w="1699389"/>
                <a:gridCol w="1699389"/>
              </a:tblGrid>
              <a:tr h="414470">
                <a:tc>
                  <a:txBody>
                    <a:bodyPr/>
                    <a:lstStyle/>
                    <a:p>
                      <a:pPr algn="ctr"/>
                      <a:endParaRPr lang="en-US" sz="1600" noProof="0" dirty="0"/>
                    </a:p>
                  </a:txBody>
                  <a:tcPr/>
                </a:tc>
                <a:tc>
                  <a:txBody>
                    <a:bodyPr/>
                    <a:lstStyle/>
                    <a:p>
                      <a:pPr algn="ctr"/>
                      <a:r>
                        <a:rPr lang="en-US" sz="1200" noProof="0" dirty="0" smtClean="0"/>
                        <a:t>Exchange rate flexibility</a:t>
                      </a:r>
                      <a:endParaRPr lang="en-US" sz="1200" noProof="0" dirty="0"/>
                    </a:p>
                  </a:txBody>
                  <a:tcPr anchor="ctr"/>
                </a:tc>
                <a:tc>
                  <a:txBody>
                    <a:bodyPr/>
                    <a:lstStyle/>
                    <a:p>
                      <a:pPr algn="ctr"/>
                      <a:r>
                        <a:rPr lang="en-US" sz="1100" noProof="0" dirty="0" smtClean="0"/>
                        <a:t>Year of new central banking legislation</a:t>
                      </a:r>
                      <a:endParaRPr lang="en-US" sz="1100" noProof="0" dirty="0"/>
                    </a:p>
                  </a:txBody>
                  <a:tcPr anchor="ctr"/>
                </a:tc>
                <a:tc>
                  <a:txBody>
                    <a:bodyPr/>
                    <a:lstStyle/>
                    <a:p>
                      <a:pPr algn="ctr"/>
                      <a:r>
                        <a:rPr lang="en-US" sz="1200" noProof="0" dirty="0" smtClean="0"/>
                        <a:t>Introduction of Inflation Targeting</a:t>
                      </a:r>
                      <a:endParaRPr lang="en-US" sz="1200" noProof="0" dirty="0"/>
                    </a:p>
                  </a:txBody>
                  <a:tcPr anchor="ctr"/>
                </a:tc>
                <a:tc>
                  <a:txBody>
                    <a:bodyPr/>
                    <a:lstStyle/>
                    <a:p>
                      <a:pPr algn="ctr"/>
                      <a:r>
                        <a:rPr lang="en-US" sz="1200" noProof="0" dirty="0" smtClean="0"/>
                        <a:t>Sample starts</a:t>
                      </a:r>
                      <a:endParaRPr lang="en-US" sz="1200" noProof="0" dirty="0"/>
                    </a:p>
                  </a:txBody>
                  <a:tcPr anchor="ctr"/>
                </a:tc>
              </a:tr>
              <a:tr h="336181">
                <a:tc>
                  <a:txBody>
                    <a:bodyPr/>
                    <a:lstStyle/>
                    <a:p>
                      <a:pPr algn="ctr"/>
                      <a:r>
                        <a:rPr lang="en-US" sz="1600" noProof="0" dirty="0" smtClean="0">
                          <a:solidFill>
                            <a:schemeClr val="tx2"/>
                          </a:solidFill>
                        </a:rPr>
                        <a:t>Brazil</a:t>
                      </a:r>
                      <a:endParaRPr lang="en-US" sz="1600" noProof="0" dirty="0">
                        <a:solidFill>
                          <a:schemeClr val="tx2"/>
                        </a:solidFill>
                      </a:endParaRPr>
                    </a:p>
                  </a:txBody>
                  <a:tcPr/>
                </a:tc>
                <a:tc>
                  <a:txBody>
                    <a:bodyPr/>
                    <a:lstStyle/>
                    <a:p>
                      <a:pPr algn="ctr"/>
                      <a:r>
                        <a:rPr lang="en-US" sz="1600" noProof="0" dirty="0" smtClean="0">
                          <a:solidFill>
                            <a:schemeClr val="tx2"/>
                          </a:solidFill>
                        </a:rPr>
                        <a:t>1999</a:t>
                      </a:r>
                      <a:endParaRPr lang="en-US" sz="1600" noProof="0" dirty="0">
                        <a:solidFill>
                          <a:schemeClr val="tx2"/>
                        </a:solidFill>
                      </a:endParaRPr>
                    </a:p>
                  </a:txBody>
                  <a:tcPr/>
                </a:tc>
                <a:tc>
                  <a:txBody>
                    <a:bodyPr/>
                    <a:lstStyle/>
                    <a:p>
                      <a:pPr algn="ctr"/>
                      <a:r>
                        <a:rPr lang="en-US" sz="1300" noProof="0" dirty="0" smtClean="0">
                          <a:solidFill>
                            <a:schemeClr val="tx2"/>
                          </a:solidFill>
                        </a:rPr>
                        <a:t>No change since 1964</a:t>
                      </a:r>
                      <a:endParaRPr lang="en-US" sz="1300" noProof="0" dirty="0">
                        <a:solidFill>
                          <a:schemeClr val="tx2"/>
                        </a:solidFill>
                      </a:endParaRPr>
                    </a:p>
                  </a:txBody>
                  <a:tcPr/>
                </a:tc>
                <a:tc>
                  <a:txBody>
                    <a:bodyPr/>
                    <a:lstStyle/>
                    <a:p>
                      <a:pPr algn="ctr"/>
                      <a:r>
                        <a:rPr lang="en-US" sz="1600" noProof="0" dirty="0" smtClean="0">
                          <a:solidFill>
                            <a:schemeClr val="tx2"/>
                          </a:solidFill>
                        </a:rPr>
                        <a:t>1999</a:t>
                      </a:r>
                      <a:endParaRPr lang="en-US" sz="1600" noProof="0" dirty="0">
                        <a:solidFill>
                          <a:schemeClr val="tx2"/>
                        </a:solidFill>
                      </a:endParaRPr>
                    </a:p>
                  </a:txBody>
                  <a:tcPr/>
                </a:tc>
                <a:tc>
                  <a:txBody>
                    <a:bodyPr/>
                    <a:lstStyle/>
                    <a:p>
                      <a:pPr algn="ctr"/>
                      <a:r>
                        <a:rPr lang="en-US" sz="1600" noProof="0" dirty="0" smtClean="0">
                          <a:solidFill>
                            <a:schemeClr val="tx2"/>
                          </a:solidFill>
                        </a:rPr>
                        <a:t>1996</a:t>
                      </a:r>
                      <a:endParaRPr lang="en-US" sz="1600" noProof="0" dirty="0">
                        <a:solidFill>
                          <a:schemeClr val="tx2"/>
                        </a:solidFill>
                      </a:endParaRPr>
                    </a:p>
                  </a:txBody>
                  <a:tcPr/>
                </a:tc>
              </a:tr>
              <a:tr h="336612">
                <a:tc>
                  <a:txBody>
                    <a:bodyPr/>
                    <a:lstStyle/>
                    <a:p>
                      <a:pPr algn="ctr"/>
                      <a:r>
                        <a:rPr lang="en-US" sz="1600" noProof="0" dirty="0" smtClean="0">
                          <a:solidFill>
                            <a:schemeClr val="tx2"/>
                          </a:solidFill>
                        </a:rPr>
                        <a:t>Chile</a:t>
                      </a:r>
                      <a:endParaRPr lang="en-US" sz="1600" noProof="0" dirty="0">
                        <a:solidFill>
                          <a:schemeClr val="tx2"/>
                        </a:solidFill>
                      </a:endParaRPr>
                    </a:p>
                  </a:txBody>
                  <a:tcPr/>
                </a:tc>
                <a:tc>
                  <a:txBody>
                    <a:bodyPr/>
                    <a:lstStyle/>
                    <a:p>
                      <a:pPr algn="ctr"/>
                      <a:r>
                        <a:rPr lang="en-US" sz="1600" noProof="0" dirty="0" smtClean="0">
                          <a:solidFill>
                            <a:schemeClr val="tx2"/>
                          </a:solidFill>
                        </a:rPr>
                        <a:t>1999</a:t>
                      </a:r>
                      <a:endParaRPr lang="en-US" sz="1600" noProof="0" dirty="0">
                        <a:solidFill>
                          <a:schemeClr val="tx2"/>
                        </a:solidFill>
                      </a:endParaRPr>
                    </a:p>
                  </a:txBody>
                  <a:tcPr/>
                </a:tc>
                <a:tc>
                  <a:txBody>
                    <a:bodyPr/>
                    <a:lstStyle/>
                    <a:p>
                      <a:pPr algn="ctr"/>
                      <a:r>
                        <a:rPr lang="en-US" sz="1600" noProof="0" dirty="0" smtClean="0">
                          <a:solidFill>
                            <a:schemeClr val="tx2"/>
                          </a:solidFill>
                        </a:rPr>
                        <a:t>1989</a:t>
                      </a:r>
                      <a:endParaRPr lang="en-US" sz="1600" noProof="0" dirty="0">
                        <a:solidFill>
                          <a:schemeClr val="tx2"/>
                        </a:solidFill>
                      </a:endParaRPr>
                    </a:p>
                  </a:txBody>
                  <a:tcPr/>
                </a:tc>
                <a:tc>
                  <a:txBody>
                    <a:bodyPr/>
                    <a:lstStyle/>
                    <a:p>
                      <a:pPr algn="ctr"/>
                      <a:r>
                        <a:rPr lang="en-US" sz="1600" noProof="0" dirty="0" smtClean="0">
                          <a:solidFill>
                            <a:schemeClr val="tx2"/>
                          </a:solidFill>
                        </a:rPr>
                        <a:t>1999</a:t>
                      </a:r>
                      <a:endParaRPr lang="en-US" sz="1600" noProof="0" dirty="0">
                        <a:solidFill>
                          <a:schemeClr val="tx2"/>
                        </a:solidFill>
                      </a:endParaRPr>
                    </a:p>
                  </a:txBody>
                  <a:tcPr/>
                </a:tc>
                <a:tc>
                  <a:txBody>
                    <a:bodyPr/>
                    <a:lstStyle/>
                    <a:p>
                      <a:pPr algn="ctr"/>
                      <a:r>
                        <a:rPr lang="en-US" sz="1600" noProof="0" dirty="0" smtClean="0">
                          <a:solidFill>
                            <a:schemeClr val="tx2"/>
                          </a:solidFill>
                        </a:rPr>
                        <a:t>1996</a:t>
                      </a:r>
                      <a:endParaRPr lang="en-US" sz="1600" noProof="0" dirty="0">
                        <a:solidFill>
                          <a:schemeClr val="tx2"/>
                        </a:solidFill>
                      </a:endParaRPr>
                    </a:p>
                  </a:txBody>
                  <a:tcPr/>
                </a:tc>
              </a:tr>
              <a:tr h="336181">
                <a:tc>
                  <a:txBody>
                    <a:bodyPr/>
                    <a:lstStyle/>
                    <a:p>
                      <a:pPr algn="ctr"/>
                      <a:r>
                        <a:rPr lang="en-US" sz="1600" noProof="0" dirty="0" smtClean="0">
                          <a:solidFill>
                            <a:schemeClr val="tx2"/>
                          </a:solidFill>
                        </a:rPr>
                        <a:t>Colombia</a:t>
                      </a:r>
                      <a:endParaRPr lang="en-US" sz="1600" noProof="0" dirty="0">
                        <a:solidFill>
                          <a:schemeClr val="tx2"/>
                        </a:solidFill>
                      </a:endParaRPr>
                    </a:p>
                  </a:txBody>
                  <a:tcPr/>
                </a:tc>
                <a:tc>
                  <a:txBody>
                    <a:bodyPr/>
                    <a:lstStyle/>
                    <a:p>
                      <a:pPr algn="ctr"/>
                      <a:r>
                        <a:rPr lang="en-US" sz="1600" noProof="0" dirty="0" smtClean="0">
                          <a:solidFill>
                            <a:schemeClr val="tx2"/>
                          </a:solidFill>
                        </a:rPr>
                        <a:t>1999</a:t>
                      </a:r>
                      <a:endParaRPr lang="en-US" sz="1600" noProof="0" dirty="0">
                        <a:solidFill>
                          <a:schemeClr val="tx2"/>
                        </a:solidFill>
                      </a:endParaRPr>
                    </a:p>
                  </a:txBody>
                  <a:tcPr/>
                </a:tc>
                <a:tc>
                  <a:txBody>
                    <a:bodyPr/>
                    <a:lstStyle/>
                    <a:p>
                      <a:pPr algn="ctr"/>
                      <a:r>
                        <a:rPr lang="en-US" sz="1600" noProof="0" dirty="0" smtClean="0">
                          <a:solidFill>
                            <a:schemeClr val="tx2"/>
                          </a:solidFill>
                        </a:rPr>
                        <a:t>1992</a:t>
                      </a:r>
                      <a:endParaRPr lang="en-US" sz="1600" noProof="0" dirty="0">
                        <a:solidFill>
                          <a:schemeClr val="tx2"/>
                        </a:solidFill>
                      </a:endParaRPr>
                    </a:p>
                  </a:txBody>
                  <a:tcPr/>
                </a:tc>
                <a:tc>
                  <a:txBody>
                    <a:bodyPr/>
                    <a:lstStyle/>
                    <a:p>
                      <a:pPr algn="ctr"/>
                      <a:r>
                        <a:rPr lang="en-US" sz="1600" noProof="0" dirty="0" smtClean="0">
                          <a:solidFill>
                            <a:schemeClr val="tx2"/>
                          </a:solidFill>
                        </a:rPr>
                        <a:t>1999</a:t>
                      </a:r>
                      <a:endParaRPr lang="en-US" sz="1600" noProof="0" dirty="0">
                        <a:solidFill>
                          <a:schemeClr val="tx2"/>
                        </a:solidFill>
                      </a:endParaRPr>
                    </a:p>
                  </a:txBody>
                  <a:tcPr/>
                </a:tc>
                <a:tc>
                  <a:txBody>
                    <a:bodyPr/>
                    <a:lstStyle/>
                    <a:p>
                      <a:pPr algn="ctr"/>
                      <a:r>
                        <a:rPr lang="en-US" sz="1600" noProof="0" dirty="0" smtClean="0">
                          <a:solidFill>
                            <a:schemeClr val="tx2"/>
                          </a:solidFill>
                        </a:rPr>
                        <a:t>1995</a:t>
                      </a:r>
                      <a:endParaRPr lang="en-US" sz="1600" noProof="0" dirty="0">
                        <a:solidFill>
                          <a:schemeClr val="tx2"/>
                        </a:solidFill>
                      </a:endParaRPr>
                    </a:p>
                  </a:txBody>
                  <a:tcPr/>
                </a:tc>
              </a:tr>
              <a:tr h="336181">
                <a:tc>
                  <a:txBody>
                    <a:bodyPr/>
                    <a:lstStyle/>
                    <a:p>
                      <a:pPr algn="ctr"/>
                      <a:r>
                        <a:rPr lang="en-US" sz="1600" noProof="0" dirty="0" smtClean="0">
                          <a:solidFill>
                            <a:schemeClr val="tx2"/>
                          </a:solidFill>
                        </a:rPr>
                        <a:t>Mexico</a:t>
                      </a:r>
                      <a:endParaRPr lang="en-US" sz="1600" noProof="0" dirty="0">
                        <a:solidFill>
                          <a:schemeClr val="tx2"/>
                        </a:solidFill>
                      </a:endParaRPr>
                    </a:p>
                  </a:txBody>
                  <a:tcPr/>
                </a:tc>
                <a:tc>
                  <a:txBody>
                    <a:bodyPr/>
                    <a:lstStyle/>
                    <a:p>
                      <a:pPr algn="ctr"/>
                      <a:r>
                        <a:rPr lang="en-US" sz="1600" noProof="0" dirty="0" smtClean="0">
                          <a:solidFill>
                            <a:schemeClr val="tx2"/>
                          </a:solidFill>
                        </a:rPr>
                        <a:t>1995</a:t>
                      </a:r>
                      <a:endParaRPr lang="en-US" sz="1600" noProof="0" dirty="0">
                        <a:solidFill>
                          <a:schemeClr val="tx2"/>
                        </a:solidFill>
                      </a:endParaRPr>
                    </a:p>
                  </a:txBody>
                  <a:tcPr/>
                </a:tc>
                <a:tc>
                  <a:txBody>
                    <a:bodyPr/>
                    <a:lstStyle/>
                    <a:p>
                      <a:pPr algn="ctr"/>
                      <a:r>
                        <a:rPr lang="en-US" sz="1600" noProof="0" dirty="0" smtClean="0">
                          <a:solidFill>
                            <a:schemeClr val="tx2"/>
                          </a:solidFill>
                        </a:rPr>
                        <a:t>1993</a:t>
                      </a:r>
                      <a:endParaRPr lang="en-US" sz="1600" noProof="0" dirty="0">
                        <a:solidFill>
                          <a:schemeClr val="tx2"/>
                        </a:solidFill>
                      </a:endParaRPr>
                    </a:p>
                  </a:txBody>
                  <a:tcPr/>
                </a:tc>
                <a:tc>
                  <a:txBody>
                    <a:bodyPr/>
                    <a:lstStyle/>
                    <a:p>
                      <a:pPr algn="ctr"/>
                      <a:r>
                        <a:rPr lang="en-US" sz="1600" noProof="0" dirty="0" smtClean="0">
                          <a:solidFill>
                            <a:schemeClr val="tx2"/>
                          </a:solidFill>
                        </a:rPr>
                        <a:t>2001</a:t>
                      </a:r>
                      <a:endParaRPr lang="en-US" sz="1600" noProof="0" dirty="0">
                        <a:solidFill>
                          <a:schemeClr val="tx2"/>
                        </a:solidFill>
                      </a:endParaRPr>
                    </a:p>
                  </a:txBody>
                  <a:tcPr/>
                </a:tc>
                <a:tc>
                  <a:txBody>
                    <a:bodyPr/>
                    <a:lstStyle/>
                    <a:p>
                      <a:pPr algn="ctr"/>
                      <a:r>
                        <a:rPr lang="en-US" sz="1600" noProof="0" dirty="0" smtClean="0">
                          <a:solidFill>
                            <a:schemeClr val="tx2"/>
                          </a:solidFill>
                        </a:rPr>
                        <a:t>1981</a:t>
                      </a:r>
                      <a:endParaRPr lang="en-US" sz="1600" noProof="0" dirty="0">
                        <a:solidFill>
                          <a:schemeClr val="tx2"/>
                        </a:solidFill>
                      </a:endParaRPr>
                    </a:p>
                  </a:txBody>
                  <a:tcPr/>
                </a:tc>
              </a:tr>
              <a:tr h="336181">
                <a:tc>
                  <a:txBody>
                    <a:bodyPr/>
                    <a:lstStyle/>
                    <a:p>
                      <a:pPr algn="ctr"/>
                      <a:r>
                        <a:rPr lang="en-US" sz="1600" noProof="0" dirty="0" smtClean="0">
                          <a:solidFill>
                            <a:schemeClr val="tx2"/>
                          </a:solidFill>
                        </a:rPr>
                        <a:t>Peru</a:t>
                      </a:r>
                      <a:endParaRPr lang="en-US" sz="1600" noProof="0" dirty="0">
                        <a:solidFill>
                          <a:schemeClr val="tx2"/>
                        </a:solidFill>
                      </a:endParaRPr>
                    </a:p>
                  </a:txBody>
                  <a:tcPr/>
                </a:tc>
                <a:tc>
                  <a:txBody>
                    <a:bodyPr/>
                    <a:lstStyle/>
                    <a:p>
                      <a:pPr algn="ctr"/>
                      <a:r>
                        <a:rPr lang="en-US" sz="1600" noProof="0" dirty="0" smtClean="0">
                          <a:solidFill>
                            <a:schemeClr val="tx2"/>
                          </a:solidFill>
                        </a:rPr>
                        <a:t>2002</a:t>
                      </a:r>
                      <a:endParaRPr lang="en-US" sz="1600" noProof="0" dirty="0">
                        <a:solidFill>
                          <a:schemeClr val="tx2"/>
                        </a:solidFill>
                      </a:endParaRPr>
                    </a:p>
                  </a:txBody>
                  <a:tcPr/>
                </a:tc>
                <a:tc>
                  <a:txBody>
                    <a:bodyPr/>
                    <a:lstStyle/>
                    <a:p>
                      <a:pPr algn="ctr"/>
                      <a:r>
                        <a:rPr lang="en-US" sz="1600" noProof="0" dirty="0" smtClean="0">
                          <a:solidFill>
                            <a:schemeClr val="tx2"/>
                          </a:solidFill>
                        </a:rPr>
                        <a:t>1993</a:t>
                      </a:r>
                      <a:endParaRPr lang="en-US" sz="1600" noProof="0" dirty="0">
                        <a:solidFill>
                          <a:schemeClr val="tx2"/>
                        </a:solidFill>
                      </a:endParaRPr>
                    </a:p>
                  </a:txBody>
                  <a:tcPr/>
                </a:tc>
                <a:tc>
                  <a:txBody>
                    <a:bodyPr/>
                    <a:lstStyle/>
                    <a:p>
                      <a:pPr algn="ctr"/>
                      <a:r>
                        <a:rPr lang="en-US" sz="1600" noProof="0" dirty="0" smtClean="0">
                          <a:solidFill>
                            <a:schemeClr val="tx2"/>
                          </a:solidFill>
                        </a:rPr>
                        <a:t>2002</a:t>
                      </a:r>
                      <a:endParaRPr lang="en-US" sz="1600" noProof="0" dirty="0">
                        <a:solidFill>
                          <a:schemeClr val="tx2"/>
                        </a:solidFill>
                      </a:endParaRPr>
                    </a:p>
                  </a:txBody>
                  <a:tcPr/>
                </a:tc>
                <a:tc>
                  <a:txBody>
                    <a:bodyPr/>
                    <a:lstStyle/>
                    <a:p>
                      <a:pPr algn="ctr"/>
                      <a:r>
                        <a:rPr lang="en-US" sz="1600" noProof="0" dirty="0" smtClean="0">
                          <a:solidFill>
                            <a:schemeClr val="tx2"/>
                          </a:solidFill>
                        </a:rPr>
                        <a:t>1995</a:t>
                      </a:r>
                      <a:endParaRPr lang="en-US" sz="1600" noProof="0" dirty="0">
                        <a:solidFill>
                          <a:schemeClr val="tx2"/>
                        </a:solidFill>
                      </a:endParaRPr>
                    </a:p>
                  </a:txBody>
                  <a:tcPr/>
                </a:tc>
              </a:tr>
            </a:tbl>
          </a:graphicData>
        </a:graphic>
      </p:graphicFrame>
    </p:spTree>
    <p:extLst>
      <p:ext uri="{BB962C8B-B14F-4D97-AF65-F5344CB8AC3E}">
        <p14:creationId xmlns:p14="http://schemas.microsoft.com/office/powerpoint/2010/main" val="18748834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Measurement equations</a:t>
            </a:r>
            <a:endParaRPr lang="en-US" dirty="0"/>
          </a:p>
        </p:txBody>
      </p:sp>
      <mc:AlternateContent xmlns:mc="http://schemas.openxmlformats.org/markup-compatibility/2006" xmlns:a14="http://schemas.microsoft.com/office/drawing/2010/main">
        <mc:Choice Requires="a14">
          <p:graphicFrame>
            <p:nvGraphicFramePr>
              <p:cNvPr id="4" name="3 Tabla"/>
              <p:cNvGraphicFramePr>
                <a:graphicFrameLocks noGrp="1"/>
              </p:cNvGraphicFramePr>
              <p:nvPr>
                <p:extLst>
                  <p:ext uri="{D42A27DB-BD31-4B8C-83A1-F6EECF244321}">
                    <p14:modId xmlns:p14="http://schemas.microsoft.com/office/powerpoint/2010/main" val="1555667601"/>
                  </p:ext>
                </p:extLst>
              </p:nvPr>
            </p:nvGraphicFramePr>
            <p:xfrm>
              <a:off x="251520" y="1340768"/>
              <a:ext cx="8568951" cy="3475395"/>
            </p:xfrm>
            <a:graphic>
              <a:graphicData uri="http://schemas.openxmlformats.org/drawingml/2006/table">
                <a:tbl>
                  <a:tblPr firstRow="1" bandRow="1">
                    <a:tableStyleId>{5C22544A-7EE6-4342-B048-85BDC9FD1C3A}</a:tableStyleId>
                  </a:tblPr>
                  <a:tblGrid>
                    <a:gridCol w="3528392"/>
                    <a:gridCol w="2952328"/>
                    <a:gridCol w="2088231"/>
                  </a:tblGrid>
                  <a:tr h="567063">
                    <a:tc>
                      <a:txBody>
                        <a:bodyPr/>
                        <a:lstStyle/>
                        <a:p>
                          <a:pPr algn="ctr"/>
                          <a:r>
                            <a:rPr lang="en-US" noProof="0" dirty="0" smtClean="0"/>
                            <a:t>Observable</a:t>
                          </a:r>
                          <a:endParaRPr lang="en-US" noProof="0" dirty="0"/>
                        </a:p>
                      </a:txBody>
                      <a:tcPr anchor="ctr"/>
                    </a:tc>
                    <a:tc>
                      <a:txBody>
                        <a:bodyPr/>
                        <a:lstStyle/>
                        <a:p>
                          <a:pPr algn="ctr"/>
                          <a:r>
                            <a:rPr lang="en-US" noProof="0" dirty="0" smtClean="0"/>
                            <a:t>Measurement Equation</a:t>
                          </a:r>
                          <a:endParaRPr lang="en-US" noProof="0" dirty="0"/>
                        </a:p>
                      </a:txBody>
                      <a:tcPr anchor="ctr"/>
                    </a:tc>
                    <a:tc>
                      <a:txBody>
                        <a:bodyPr/>
                        <a:lstStyle/>
                        <a:p>
                          <a:pPr algn="ctr"/>
                          <a:r>
                            <a:rPr lang="en-US" noProof="0" dirty="0" smtClean="0"/>
                            <a:t>Shocks</a:t>
                          </a:r>
                          <a:endParaRPr lang="en-US" noProof="0" dirty="0"/>
                        </a:p>
                      </a:txBody>
                      <a:tcPr anchor="ctr"/>
                    </a:tc>
                  </a:tr>
                  <a:tr h="567063">
                    <a:tc>
                      <a:txBody>
                        <a:bodyPr/>
                        <a:lstStyle/>
                        <a:p>
                          <a:pPr algn="ctr"/>
                          <a:r>
                            <a:rPr lang="en-US" noProof="0" dirty="0" smtClean="0">
                              <a:solidFill>
                                <a:schemeClr val="tx2"/>
                              </a:solidFill>
                            </a:rPr>
                            <a:t>Output growth</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i="1" noProof="0" smtClean="0">
                                        <a:solidFill>
                                          <a:schemeClr val="tx2"/>
                                        </a:solidFill>
                                        <a:latin typeface="Cambria Math"/>
                                      </a:rPr>
                                    </m:ctrlPr>
                                  </m:sSubPr>
                                  <m:e>
                                    <m:r>
                                      <a:rPr lang="en-US" b="0" i="1" noProof="0" smtClean="0">
                                        <a:solidFill>
                                          <a:schemeClr val="tx2"/>
                                        </a:solidFill>
                                        <a:latin typeface="Cambria Math"/>
                                      </a:rPr>
                                      <m:t>𝑦</m:t>
                                    </m:r>
                                  </m:e>
                                  <m:sub>
                                    <m:r>
                                      <a:rPr lang="en-US" b="0" i="1" noProof="0" smtClean="0">
                                        <a:solidFill>
                                          <a:schemeClr val="tx2"/>
                                        </a:solidFill>
                                        <a:latin typeface="Cambria Math"/>
                                      </a:rPr>
                                      <m:t>𝑡</m:t>
                                    </m:r>
                                  </m:sub>
                                </m:sSub>
                                <m:r>
                                  <a:rPr lang="en-US" b="0" i="1" noProof="0" smtClean="0">
                                    <a:solidFill>
                                      <a:schemeClr val="tx2"/>
                                    </a:solidFill>
                                    <a:latin typeface="Cambria Math"/>
                                  </a:rPr>
                                  <m:t>−</m:t>
                                </m:r>
                                <m:sSub>
                                  <m:sSubPr>
                                    <m:ctrlPr>
                                      <a:rPr lang="en-US" b="0" i="1" noProof="0" smtClean="0">
                                        <a:solidFill>
                                          <a:schemeClr val="tx2"/>
                                        </a:solidFill>
                                        <a:latin typeface="Cambria Math"/>
                                      </a:rPr>
                                    </m:ctrlPr>
                                  </m:sSubPr>
                                  <m:e>
                                    <m:r>
                                      <a:rPr lang="en-US" b="0" i="1" noProof="0" smtClean="0">
                                        <a:solidFill>
                                          <a:schemeClr val="tx2"/>
                                        </a:solidFill>
                                        <a:latin typeface="Cambria Math"/>
                                      </a:rPr>
                                      <m:t>𝑦</m:t>
                                    </m:r>
                                  </m:e>
                                  <m:sub>
                                    <m:r>
                                      <a:rPr lang="en-US" b="0" i="1" noProof="0" smtClean="0">
                                        <a:solidFill>
                                          <a:schemeClr val="tx2"/>
                                        </a:solidFill>
                                        <a:latin typeface="Cambria Math"/>
                                      </a:rPr>
                                      <m:t>𝑡</m:t>
                                    </m:r>
                                    <m:r>
                                      <a:rPr lang="en-US" b="0" i="1" noProof="0" smtClean="0">
                                        <a:solidFill>
                                          <a:schemeClr val="tx2"/>
                                        </a:solidFill>
                                        <a:latin typeface="Cambria Math"/>
                                      </a:rPr>
                                      <m:t>−1</m:t>
                                    </m:r>
                                  </m:sub>
                                </m:sSub>
                                <m:r>
                                  <a:rPr lang="en-US" b="0" i="1" noProof="0" smtClean="0">
                                    <a:solidFill>
                                      <a:schemeClr val="tx2"/>
                                    </a:solidFill>
                                    <a:latin typeface="Cambria Math"/>
                                  </a:rPr>
                                  <m:t>+</m:t>
                                </m:r>
                                <m:sSub>
                                  <m:sSubPr>
                                    <m:ctrlPr>
                                      <a:rPr lang="en-US" b="0" i="1" noProof="0" smtClean="0">
                                        <a:solidFill>
                                          <a:schemeClr val="tx2"/>
                                        </a:solidFill>
                                        <a:latin typeface="Cambria Math"/>
                                      </a:rPr>
                                    </m:ctrlPr>
                                  </m:sSubPr>
                                  <m:e>
                                    <m:r>
                                      <a:rPr lang="en-US" b="0" i="1" noProof="0" smtClean="0">
                                        <a:solidFill>
                                          <a:schemeClr val="tx2"/>
                                        </a:solidFill>
                                        <a:latin typeface="Cambria Math"/>
                                      </a:rPr>
                                      <m:t>𝑎</m:t>
                                    </m:r>
                                  </m:e>
                                  <m:sub>
                                    <m:r>
                                      <a:rPr lang="en-US" b="0" i="1" noProof="0" smtClean="0">
                                        <a:solidFill>
                                          <a:schemeClr val="tx2"/>
                                        </a:solidFill>
                                        <a:latin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r>
                                      <a:rPr lang="en-US" b="0" i="1" noProof="0" smtClean="0">
                                        <a:solidFill>
                                          <a:schemeClr val="tx2"/>
                                        </a:solidFill>
                                        <a:latin typeface="Cambria Math"/>
                                      </a:rPr>
                                      <m:t>𝑎</m:t>
                                    </m:r>
                                  </m:sup>
                                </m:sSubSup>
                              </m:oMath>
                            </m:oMathPara>
                          </a14:m>
                          <a:endParaRPr lang="en-US" noProof="0" dirty="0">
                            <a:solidFill>
                              <a:schemeClr val="tx2"/>
                            </a:solidFill>
                          </a:endParaRPr>
                        </a:p>
                      </a:txBody>
                      <a:tcPr anchor="ctr"/>
                    </a:tc>
                  </a:tr>
                  <a:tr h="567063">
                    <a:tc>
                      <a:txBody>
                        <a:bodyPr/>
                        <a:lstStyle/>
                        <a:p>
                          <a:pPr algn="ctr"/>
                          <a:r>
                            <a:rPr lang="en-US" noProof="0" dirty="0" smtClean="0">
                              <a:solidFill>
                                <a:schemeClr val="tx2"/>
                              </a:solidFill>
                            </a:rPr>
                            <a:t>Inflation</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noProof="0" smtClean="0">
                                    <a:solidFill>
                                      <a:schemeClr val="tx2"/>
                                    </a:solidFill>
                                    <a:latin typeface="Cambria Math"/>
                                  </a:rPr>
                                  <m:t>4</m:t>
                                </m:r>
                                <m:sSub>
                                  <m:sSubPr>
                                    <m:ctrlPr>
                                      <a:rPr lang="en-US" b="0" i="1" noProof="0" smtClean="0">
                                        <a:solidFill>
                                          <a:schemeClr val="tx2"/>
                                        </a:solidFill>
                                        <a:latin typeface="Cambria Math"/>
                                      </a:rPr>
                                    </m:ctrlPr>
                                  </m:sSubPr>
                                  <m:e>
                                    <m:r>
                                      <a:rPr lang="en-US" b="0" i="1" noProof="0" smtClean="0">
                                        <a:solidFill>
                                          <a:schemeClr val="tx2"/>
                                        </a:solidFill>
                                        <a:latin typeface="Cambria Math"/>
                                        <a:ea typeface="Cambria Math"/>
                                      </a:rPr>
                                      <m:t>𝜋</m:t>
                                    </m:r>
                                  </m:e>
                                  <m:sub>
                                    <m:r>
                                      <a:rPr lang="en-US" b="0" i="1" noProof="0" smtClean="0">
                                        <a:solidFill>
                                          <a:schemeClr val="tx2"/>
                                        </a:solidFill>
                                        <a:latin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sSup>
                                      <m:sSupPr>
                                        <m:ctrlPr>
                                          <a:rPr lang="en-US" b="0" i="1" noProof="0" smtClean="0">
                                            <a:solidFill>
                                              <a:schemeClr val="tx2"/>
                                            </a:solidFill>
                                            <a:latin typeface="Cambria Math"/>
                                          </a:rPr>
                                        </m:ctrlPr>
                                      </m:sSupPr>
                                      <m:e>
                                        <m:r>
                                          <a:rPr lang="es-MX" b="0" i="1" noProof="0" smtClean="0">
                                            <a:solidFill>
                                              <a:schemeClr val="tx2"/>
                                            </a:solidFill>
                                            <a:latin typeface="Cambria Math"/>
                                          </a:rPr>
                                          <m:t>𝑦</m:t>
                                        </m:r>
                                      </m:e>
                                      <m:sup>
                                        <m:r>
                                          <a:rPr lang="es-MX" b="0" i="1" noProof="0" smtClean="0">
                                            <a:solidFill>
                                              <a:schemeClr val="tx2"/>
                                            </a:solidFill>
                                            <a:latin typeface="Cambria Math"/>
                                          </a:rPr>
                                          <m:t>∗</m:t>
                                        </m:r>
                                      </m:sup>
                                    </m:sSup>
                                  </m:sup>
                                </m:sSubSup>
                              </m:oMath>
                            </m:oMathPara>
                          </a14:m>
                          <a:endParaRPr lang="en-US" noProof="0" dirty="0">
                            <a:solidFill>
                              <a:schemeClr val="tx2"/>
                            </a:solidFill>
                          </a:endParaRPr>
                        </a:p>
                      </a:txBody>
                      <a:tcPr anchor="ctr"/>
                    </a:tc>
                  </a:tr>
                  <a:tr h="567063">
                    <a:tc>
                      <a:txBody>
                        <a:bodyPr/>
                        <a:lstStyle/>
                        <a:p>
                          <a:pPr algn="ctr"/>
                          <a:r>
                            <a:rPr lang="en-US" noProof="0" dirty="0" smtClean="0">
                              <a:solidFill>
                                <a:schemeClr val="tx2"/>
                              </a:solidFill>
                            </a:rPr>
                            <a:t>Nominal</a:t>
                          </a:r>
                          <a:r>
                            <a:rPr lang="en-US" baseline="0" noProof="0" dirty="0" smtClean="0">
                              <a:solidFill>
                                <a:schemeClr val="tx2"/>
                              </a:solidFill>
                            </a:rPr>
                            <a:t> interest rate</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US" i="1" noProof="0" smtClean="0">
                                    <a:solidFill>
                                      <a:schemeClr val="tx2"/>
                                    </a:solidFill>
                                    <a:latin typeface="Cambria Math"/>
                                    <a:ea typeface="Cambria Math"/>
                                  </a:rPr>
                                  <m:t>4</m:t>
                                </m:r>
                                <m:sSub>
                                  <m:sSubPr>
                                    <m:ctrlPr>
                                      <a:rPr lang="en-US" i="1" noProof="0" smtClean="0">
                                        <a:solidFill>
                                          <a:schemeClr val="tx2"/>
                                        </a:solidFill>
                                        <a:latin typeface="Cambria Math"/>
                                        <a:ea typeface="Cambria Math"/>
                                      </a:rPr>
                                    </m:ctrlPr>
                                  </m:sSubPr>
                                  <m:e>
                                    <m:r>
                                      <a:rPr lang="es-MX" b="0" i="1" noProof="0" smtClean="0">
                                        <a:solidFill>
                                          <a:schemeClr val="tx2"/>
                                        </a:solidFill>
                                        <a:latin typeface="Cambria Math"/>
                                        <a:ea typeface="Cambria Math"/>
                                      </a:rPr>
                                      <m:t>𝑟</m:t>
                                    </m:r>
                                  </m:e>
                                  <m:sub>
                                    <m:r>
                                      <a:rPr lang="en-US" b="0" i="1" noProof="0" smtClean="0">
                                        <a:solidFill>
                                          <a:schemeClr val="tx2"/>
                                        </a:solidFill>
                                        <a:latin typeface="Cambria Math"/>
                                        <a:ea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r>
                                      <a:rPr lang="es-MX" b="0" i="1" noProof="0" smtClean="0">
                                        <a:solidFill>
                                          <a:schemeClr val="tx2"/>
                                        </a:solidFill>
                                        <a:latin typeface="Cambria Math"/>
                                      </a:rPr>
                                      <m:t>𝑟</m:t>
                                    </m:r>
                                  </m:sup>
                                </m:sSubSup>
                              </m:oMath>
                            </m:oMathPara>
                          </a14:m>
                          <a:endParaRPr lang="en-US" noProof="0" dirty="0">
                            <a:solidFill>
                              <a:schemeClr val="tx2"/>
                            </a:solidFill>
                          </a:endParaRPr>
                        </a:p>
                      </a:txBody>
                      <a:tcPr anchor="ctr"/>
                    </a:tc>
                  </a:tr>
                  <a:tr h="567063">
                    <a:tc>
                      <a:txBody>
                        <a:bodyPr/>
                        <a:lstStyle/>
                        <a:p>
                          <a:pPr algn="ctr"/>
                          <a:r>
                            <a:rPr lang="en-US" noProof="0" dirty="0" smtClean="0">
                              <a:solidFill>
                                <a:schemeClr val="tx2"/>
                              </a:solidFill>
                            </a:rPr>
                            <a:t>Nominal</a:t>
                          </a:r>
                          <a:r>
                            <a:rPr lang="en-US" baseline="0" noProof="0" dirty="0" smtClean="0">
                              <a:solidFill>
                                <a:schemeClr val="tx2"/>
                              </a:solidFill>
                            </a:rPr>
                            <a:t> exchange rate depreciation</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m:rPr>
                                    <m:sty m:val="p"/>
                                  </m:rPr>
                                  <a:rPr lang="en-US" i="1" noProof="0" smtClean="0">
                                    <a:solidFill>
                                      <a:schemeClr val="tx2"/>
                                    </a:solidFill>
                                    <a:latin typeface="Cambria Math"/>
                                    <a:ea typeface="Cambria Math"/>
                                  </a:rPr>
                                  <m:t>Δ</m:t>
                                </m:r>
                                <m:sSub>
                                  <m:sSubPr>
                                    <m:ctrlPr>
                                      <a:rPr lang="en-US" i="1" noProof="0" smtClean="0">
                                        <a:solidFill>
                                          <a:schemeClr val="tx2"/>
                                        </a:solidFill>
                                        <a:latin typeface="Cambria Math"/>
                                        <a:ea typeface="Cambria Math"/>
                                      </a:rPr>
                                    </m:ctrlPr>
                                  </m:sSubPr>
                                  <m:e>
                                    <m:r>
                                      <a:rPr lang="en-US" b="0" i="1" noProof="0" smtClean="0">
                                        <a:solidFill>
                                          <a:schemeClr val="tx2"/>
                                        </a:solidFill>
                                        <a:latin typeface="Cambria Math"/>
                                        <a:ea typeface="Cambria Math"/>
                                      </a:rPr>
                                      <m:t>𝑒</m:t>
                                    </m:r>
                                  </m:e>
                                  <m:sub>
                                    <m:r>
                                      <a:rPr lang="en-US" b="0" i="1" noProof="0" smtClean="0">
                                        <a:solidFill>
                                          <a:schemeClr val="tx2"/>
                                        </a:solidFill>
                                        <a:latin typeface="Cambria Math"/>
                                        <a:ea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sSup>
                                      <m:sSupPr>
                                        <m:ctrlPr>
                                          <a:rPr lang="en-US" b="0" i="1" noProof="0" smtClean="0">
                                            <a:solidFill>
                                              <a:schemeClr val="tx2"/>
                                            </a:solidFill>
                                            <a:latin typeface="Cambria Math"/>
                                          </a:rPr>
                                        </m:ctrlPr>
                                      </m:sSupPr>
                                      <m:e>
                                        <m:r>
                                          <a:rPr lang="en-US" b="0" i="1" noProof="0" smtClean="0">
                                            <a:solidFill>
                                              <a:schemeClr val="tx2"/>
                                            </a:solidFill>
                                            <a:latin typeface="Cambria Math"/>
                                            <a:ea typeface="Cambria Math"/>
                                          </a:rPr>
                                          <m:t>𝜋</m:t>
                                        </m:r>
                                      </m:e>
                                      <m:sup>
                                        <m:r>
                                          <a:rPr lang="es-MX" b="0" i="1" noProof="0" smtClean="0">
                                            <a:solidFill>
                                              <a:schemeClr val="tx2"/>
                                            </a:solidFill>
                                            <a:latin typeface="Cambria Math"/>
                                          </a:rPr>
                                          <m:t>∗</m:t>
                                        </m:r>
                                      </m:sup>
                                    </m:sSup>
                                  </m:sup>
                                </m:sSubSup>
                              </m:oMath>
                            </m:oMathPara>
                          </a14:m>
                          <a:endParaRPr lang="en-US" noProof="0" dirty="0">
                            <a:solidFill>
                              <a:schemeClr val="tx2"/>
                            </a:solidFill>
                          </a:endParaRPr>
                        </a:p>
                      </a:txBody>
                      <a:tcPr anchor="ctr"/>
                    </a:tc>
                  </a:tr>
                  <a:tr h="567063">
                    <a:tc>
                      <a:txBody>
                        <a:bodyPr/>
                        <a:lstStyle/>
                        <a:p>
                          <a:pPr algn="ctr"/>
                          <a:r>
                            <a:rPr lang="en-US" noProof="0" dirty="0" smtClean="0">
                              <a:solidFill>
                                <a:schemeClr val="tx2"/>
                              </a:solidFill>
                            </a:rPr>
                            <a:t>Changes in terms of trade</a:t>
                          </a:r>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m:rPr>
                                    <m:sty m:val="p"/>
                                  </m:rPr>
                                  <a:rPr lang="en-US" i="1" noProof="0" smtClean="0">
                                    <a:solidFill>
                                      <a:schemeClr val="tx2"/>
                                    </a:solidFill>
                                    <a:latin typeface="Cambria Math"/>
                                    <a:ea typeface="Cambria Math"/>
                                  </a:rPr>
                                  <m:t>Δ</m:t>
                                </m:r>
                                <m:sSub>
                                  <m:sSubPr>
                                    <m:ctrlPr>
                                      <a:rPr lang="en-US" i="1" noProof="0" smtClean="0">
                                        <a:solidFill>
                                          <a:schemeClr val="tx2"/>
                                        </a:solidFill>
                                        <a:latin typeface="Cambria Math"/>
                                        <a:ea typeface="Cambria Math"/>
                                      </a:rPr>
                                    </m:ctrlPr>
                                  </m:sSubPr>
                                  <m:e>
                                    <m:r>
                                      <a:rPr lang="en-US" b="0" i="1" noProof="0" smtClean="0">
                                        <a:solidFill>
                                          <a:schemeClr val="tx2"/>
                                        </a:solidFill>
                                        <a:latin typeface="Cambria Math"/>
                                        <a:ea typeface="Cambria Math"/>
                                      </a:rPr>
                                      <m:t>𝑞</m:t>
                                    </m:r>
                                  </m:e>
                                  <m:sub>
                                    <m:r>
                                      <a:rPr lang="en-US" b="0" i="1" noProof="0" smtClean="0">
                                        <a:solidFill>
                                          <a:schemeClr val="tx2"/>
                                        </a:solidFill>
                                        <a:latin typeface="Cambria Math"/>
                                        <a:ea typeface="Cambria Math"/>
                                      </a:rPr>
                                      <m:t>𝑡</m:t>
                                    </m:r>
                                  </m:sub>
                                </m:sSub>
                              </m:oMath>
                            </m:oMathPara>
                          </a14:m>
                          <a:endParaRPr lang="en-US" noProof="0" dirty="0">
                            <a:solidFill>
                              <a:schemeClr val="tx2"/>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noProof="0" smtClean="0">
                                        <a:solidFill>
                                          <a:schemeClr val="tx2"/>
                                        </a:solidFill>
                                        <a:latin typeface="Cambria Math"/>
                                      </a:rPr>
                                    </m:ctrlPr>
                                  </m:sSubSupPr>
                                  <m:e>
                                    <m:r>
                                      <a:rPr lang="en-US" i="1" noProof="0" smtClean="0">
                                        <a:solidFill>
                                          <a:schemeClr val="tx2"/>
                                        </a:solidFill>
                                        <a:latin typeface="Cambria Math"/>
                                        <a:ea typeface="Cambria Math"/>
                                      </a:rPr>
                                      <m:t>𝜀</m:t>
                                    </m:r>
                                  </m:e>
                                  <m:sub>
                                    <m:r>
                                      <a:rPr lang="en-US" b="0" i="1" noProof="0" smtClean="0">
                                        <a:solidFill>
                                          <a:schemeClr val="tx2"/>
                                        </a:solidFill>
                                        <a:latin typeface="Cambria Math"/>
                                      </a:rPr>
                                      <m:t>𝑡</m:t>
                                    </m:r>
                                  </m:sub>
                                  <m:sup>
                                    <m:r>
                                      <a:rPr lang="es-MX" b="0" i="1" noProof="0" smtClean="0">
                                        <a:solidFill>
                                          <a:schemeClr val="tx2"/>
                                        </a:solidFill>
                                        <a:latin typeface="Cambria Math"/>
                                      </a:rPr>
                                      <m:t>𝑞</m:t>
                                    </m:r>
                                  </m:sup>
                                </m:sSubSup>
                              </m:oMath>
                            </m:oMathPara>
                          </a14:m>
                          <a:endParaRPr lang="en-US" noProof="0" dirty="0">
                            <a:solidFill>
                              <a:schemeClr val="tx2"/>
                            </a:solidFill>
                          </a:endParaRPr>
                        </a:p>
                      </a:txBody>
                      <a:tcPr anchor="ctr"/>
                    </a:tc>
                  </a:tr>
                </a:tbl>
              </a:graphicData>
            </a:graphic>
          </p:graphicFrame>
        </mc:Choice>
        <mc:Fallback xmlns="">
          <p:graphicFrame>
            <p:nvGraphicFramePr>
              <p:cNvPr id="4" name="3 Tabla"/>
              <p:cNvGraphicFramePr>
                <a:graphicFrameLocks noGrp="1"/>
              </p:cNvGraphicFramePr>
              <p:nvPr>
                <p:extLst>
                  <p:ext uri="{D42A27DB-BD31-4B8C-83A1-F6EECF244321}">
                    <p14:modId xmlns:p14="http://schemas.microsoft.com/office/powerpoint/2010/main" val="1629344166"/>
                  </p:ext>
                </p:extLst>
              </p:nvPr>
            </p:nvGraphicFramePr>
            <p:xfrm>
              <a:off x="251520" y="1340768"/>
              <a:ext cx="8568951" cy="3475395"/>
            </p:xfrm>
            <a:graphic>
              <a:graphicData uri="http://schemas.openxmlformats.org/drawingml/2006/table">
                <a:tbl>
                  <a:tblPr firstRow="1" bandRow="1">
                    <a:tableStyleId>{5C22544A-7EE6-4342-B048-85BDC9FD1C3A}</a:tableStyleId>
                  </a:tblPr>
                  <a:tblGrid>
                    <a:gridCol w="3528392"/>
                    <a:gridCol w="2952328"/>
                    <a:gridCol w="2088231"/>
                  </a:tblGrid>
                  <a:tr h="567063">
                    <a:tc>
                      <a:txBody>
                        <a:bodyPr/>
                        <a:lstStyle/>
                        <a:p>
                          <a:pPr algn="ctr"/>
                          <a:r>
                            <a:rPr lang="en-US" noProof="0" dirty="0" smtClean="0"/>
                            <a:t>Observable</a:t>
                          </a:r>
                          <a:endParaRPr lang="en-US" noProof="0" dirty="0"/>
                        </a:p>
                      </a:txBody>
                      <a:tcPr anchor="ctr"/>
                    </a:tc>
                    <a:tc>
                      <a:txBody>
                        <a:bodyPr/>
                        <a:lstStyle/>
                        <a:p>
                          <a:pPr algn="ctr"/>
                          <a:r>
                            <a:rPr lang="en-US" noProof="0" dirty="0" smtClean="0"/>
                            <a:t>Measurement Equation</a:t>
                          </a:r>
                          <a:endParaRPr lang="en-US" noProof="0" dirty="0"/>
                        </a:p>
                      </a:txBody>
                      <a:tcPr anchor="ctr"/>
                    </a:tc>
                    <a:tc>
                      <a:txBody>
                        <a:bodyPr/>
                        <a:lstStyle/>
                        <a:p>
                          <a:pPr algn="ctr"/>
                          <a:r>
                            <a:rPr lang="en-US" noProof="0" dirty="0" smtClean="0"/>
                            <a:t>Shocks</a:t>
                          </a:r>
                          <a:endParaRPr lang="en-US" noProof="0" dirty="0"/>
                        </a:p>
                      </a:txBody>
                      <a:tcPr anchor="ctr"/>
                    </a:tc>
                  </a:tr>
                  <a:tr h="567063">
                    <a:tc>
                      <a:txBody>
                        <a:bodyPr/>
                        <a:lstStyle/>
                        <a:p>
                          <a:pPr algn="ctr"/>
                          <a:r>
                            <a:rPr lang="en-US" noProof="0" dirty="0" smtClean="0">
                              <a:solidFill>
                                <a:schemeClr val="tx2"/>
                              </a:solidFill>
                            </a:rPr>
                            <a:t>Output growth</a:t>
                          </a:r>
                          <a:endParaRPr lang="en-US" noProof="0" dirty="0">
                            <a:solidFill>
                              <a:schemeClr val="tx2"/>
                            </a:solidFill>
                          </a:endParaRPr>
                        </a:p>
                      </a:txBody>
                      <a:tcPr anchor="ctr"/>
                    </a:tc>
                    <a:tc>
                      <a:txBody>
                        <a:bodyPr/>
                        <a:lstStyle/>
                        <a:p>
                          <a:endParaRPr lang="es-MX"/>
                        </a:p>
                      </a:txBody>
                      <a:tcPr anchor="ctr">
                        <a:blipFill rotWithShape="1">
                          <a:blip r:embed="rId2"/>
                          <a:stretch>
                            <a:fillRect l="-119628" t="-101075" r="-70868" b="-413978"/>
                          </a:stretch>
                        </a:blipFill>
                      </a:tcPr>
                    </a:tc>
                    <a:tc>
                      <a:txBody>
                        <a:bodyPr/>
                        <a:lstStyle/>
                        <a:p>
                          <a:endParaRPr lang="es-MX"/>
                        </a:p>
                      </a:txBody>
                      <a:tcPr anchor="ctr">
                        <a:blipFill rotWithShape="1">
                          <a:blip r:embed="rId2"/>
                          <a:stretch>
                            <a:fillRect l="-309913" t="-101075" b="-413978"/>
                          </a:stretch>
                        </a:blipFill>
                      </a:tcPr>
                    </a:tc>
                  </a:tr>
                  <a:tr h="567063">
                    <a:tc>
                      <a:txBody>
                        <a:bodyPr/>
                        <a:lstStyle/>
                        <a:p>
                          <a:pPr algn="ctr"/>
                          <a:r>
                            <a:rPr lang="en-US" noProof="0" dirty="0" smtClean="0">
                              <a:solidFill>
                                <a:schemeClr val="tx2"/>
                              </a:solidFill>
                            </a:rPr>
                            <a:t>Inflation</a:t>
                          </a:r>
                          <a:endParaRPr lang="en-US" noProof="0" dirty="0">
                            <a:solidFill>
                              <a:schemeClr val="tx2"/>
                            </a:solidFill>
                          </a:endParaRPr>
                        </a:p>
                      </a:txBody>
                      <a:tcPr anchor="ctr"/>
                    </a:tc>
                    <a:tc>
                      <a:txBody>
                        <a:bodyPr/>
                        <a:lstStyle/>
                        <a:p>
                          <a:endParaRPr lang="es-MX"/>
                        </a:p>
                      </a:txBody>
                      <a:tcPr anchor="ctr">
                        <a:blipFill rotWithShape="1">
                          <a:blip r:embed="rId2"/>
                          <a:stretch>
                            <a:fillRect l="-119628" t="-201075" r="-70868" b="-313978"/>
                          </a:stretch>
                        </a:blipFill>
                      </a:tcPr>
                    </a:tc>
                    <a:tc>
                      <a:txBody>
                        <a:bodyPr/>
                        <a:lstStyle/>
                        <a:p>
                          <a:endParaRPr lang="es-MX"/>
                        </a:p>
                      </a:txBody>
                      <a:tcPr anchor="ctr">
                        <a:blipFill rotWithShape="1">
                          <a:blip r:embed="rId2"/>
                          <a:stretch>
                            <a:fillRect l="-309913" t="-201075" b="-313978"/>
                          </a:stretch>
                        </a:blipFill>
                      </a:tcPr>
                    </a:tc>
                  </a:tr>
                  <a:tr h="567063">
                    <a:tc>
                      <a:txBody>
                        <a:bodyPr/>
                        <a:lstStyle/>
                        <a:p>
                          <a:pPr algn="ctr"/>
                          <a:r>
                            <a:rPr lang="en-US" noProof="0" dirty="0" smtClean="0">
                              <a:solidFill>
                                <a:schemeClr val="tx2"/>
                              </a:solidFill>
                            </a:rPr>
                            <a:t>Nominal</a:t>
                          </a:r>
                          <a:r>
                            <a:rPr lang="en-US" baseline="0" noProof="0" dirty="0" smtClean="0">
                              <a:solidFill>
                                <a:schemeClr val="tx2"/>
                              </a:solidFill>
                            </a:rPr>
                            <a:t> </a:t>
                          </a:r>
                          <a:r>
                            <a:rPr lang="en-US" baseline="0" noProof="0" dirty="0" smtClean="0">
                              <a:solidFill>
                                <a:schemeClr val="tx2"/>
                              </a:solidFill>
                            </a:rPr>
                            <a:t>interest rate</a:t>
                          </a:r>
                          <a:endParaRPr lang="en-US" noProof="0" dirty="0">
                            <a:solidFill>
                              <a:schemeClr val="tx2"/>
                            </a:solidFill>
                          </a:endParaRPr>
                        </a:p>
                      </a:txBody>
                      <a:tcPr anchor="ctr"/>
                    </a:tc>
                    <a:tc>
                      <a:txBody>
                        <a:bodyPr/>
                        <a:lstStyle/>
                        <a:p>
                          <a:endParaRPr lang="es-MX"/>
                        </a:p>
                      </a:txBody>
                      <a:tcPr anchor="ctr">
                        <a:blipFill rotWithShape="1">
                          <a:blip r:embed="rId2"/>
                          <a:stretch>
                            <a:fillRect l="-119628" t="-301075" r="-70868" b="-213978"/>
                          </a:stretch>
                        </a:blipFill>
                      </a:tcPr>
                    </a:tc>
                    <a:tc>
                      <a:txBody>
                        <a:bodyPr/>
                        <a:lstStyle/>
                        <a:p>
                          <a:endParaRPr lang="es-MX"/>
                        </a:p>
                      </a:txBody>
                      <a:tcPr anchor="ctr">
                        <a:blipFill rotWithShape="1">
                          <a:blip r:embed="rId2"/>
                          <a:stretch>
                            <a:fillRect l="-309913" t="-301075" b="-213978"/>
                          </a:stretch>
                        </a:blipFill>
                      </a:tcPr>
                    </a:tc>
                  </a:tr>
                  <a:tr h="640080">
                    <a:tc>
                      <a:txBody>
                        <a:bodyPr/>
                        <a:lstStyle/>
                        <a:p>
                          <a:pPr algn="ctr"/>
                          <a:r>
                            <a:rPr lang="en-US" noProof="0" dirty="0" smtClean="0">
                              <a:solidFill>
                                <a:schemeClr val="tx2"/>
                              </a:solidFill>
                            </a:rPr>
                            <a:t>Nominal</a:t>
                          </a:r>
                          <a:r>
                            <a:rPr lang="en-US" baseline="0" noProof="0" dirty="0" smtClean="0">
                              <a:solidFill>
                                <a:schemeClr val="tx2"/>
                              </a:solidFill>
                            </a:rPr>
                            <a:t> exchange rate depreciation</a:t>
                          </a:r>
                          <a:endParaRPr lang="en-US" noProof="0" dirty="0">
                            <a:solidFill>
                              <a:schemeClr val="tx2"/>
                            </a:solidFill>
                          </a:endParaRPr>
                        </a:p>
                      </a:txBody>
                      <a:tcPr anchor="ctr"/>
                    </a:tc>
                    <a:tc>
                      <a:txBody>
                        <a:bodyPr/>
                        <a:lstStyle/>
                        <a:p>
                          <a:endParaRPr lang="es-MX"/>
                        </a:p>
                      </a:txBody>
                      <a:tcPr anchor="ctr">
                        <a:blipFill rotWithShape="1">
                          <a:blip r:embed="rId2"/>
                          <a:stretch>
                            <a:fillRect l="-119628" t="-355238" r="-70868" b="-89524"/>
                          </a:stretch>
                        </a:blipFill>
                      </a:tcPr>
                    </a:tc>
                    <a:tc>
                      <a:txBody>
                        <a:bodyPr/>
                        <a:lstStyle/>
                        <a:p>
                          <a:endParaRPr lang="es-MX"/>
                        </a:p>
                      </a:txBody>
                      <a:tcPr anchor="ctr">
                        <a:blipFill rotWithShape="1">
                          <a:blip r:embed="rId2"/>
                          <a:stretch>
                            <a:fillRect l="-309913" t="-355238" b="-89524"/>
                          </a:stretch>
                        </a:blipFill>
                      </a:tcPr>
                    </a:tc>
                  </a:tr>
                  <a:tr h="567063">
                    <a:tc>
                      <a:txBody>
                        <a:bodyPr/>
                        <a:lstStyle/>
                        <a:p>
                          <a:pPr algn="ctr"/>
                          <a:r>
                            <a:rPr lang="en-US" noProof="0" dirty="0" smtClean="0">
                              <a:solidFill>
                                <a:schemeClr val="tx2"/>
                              </a:solidFill>
                            </a:rPr>
                            <a:t>Changes in terms of trade</a:t>
                          </a:r>
                          <a:endParaRPr lang="en-US" noProof="0" dirty="0">
                            <a:solidFill>
                              <a:schemeClr val="tx2"/>
                            </a:solidFill>
                          </a:endParaRPr>
                        </a:p>
                      </a:txBody>
                      <a:tcPr anchor="ctr"/>
                    </a:tc>
                    <a:tc>
                      <a:txBody>
                        <a:bodyPr/>
                        <a:lstStyle/>
                        <a:p>
                          <a:endParaRPr lang="es-MX"/>
                        </a:p>
                      </a:txBody>
                      <a:tcPr anchor="ctr">
                        <a:blipFill rotWithShape="1">
                          <a:blip r:embed="rId2"/>
                          <a:stretch>
                            <a:fillRect l="-119628" t="-513978" r="-70868" b="-1075"/>
                          </a:stretch>
                        </a:blipFill>
                      </a:tcPr>
                    </a:tc>
                    <a:tc>
                      <a:txBody>
                        <a:bodyPr/>
                        <a:lstStyle/>
                        <a:p>
                          <a:endParaRPr lang="es-MX"/>
                        </a:p>
                      </a:txBody>
                      <a:tcPr anchor="ctr">
                        <a:blipFill rotWithShape="1">
                          <a:blip r:embed="rId2"/>
                          <a:stretch>
                            <a:fillRect l="-309913" t="-513978" b="-1075"/>
                          </a:stretch>
                        </a:blipFill>
                      </a:tcPr>
                    </a:tc>
                  </a:tr>
                </a:tbl>
              </a:graphicData>
            </a:graphic>
          </p:graphicFrame>
        </mc:Fallback>
      </mc:AlternateContent>
    </p:spTree>
    <p:extLst>
      <p:ext uri="{BB962C8B-B14F-4D97-AF65-F5344CB8AC3E}">
        <p14:creationId xmlns:p14="http://schemas.microsoft.com/office/powerpoint/2010/main" val="40670815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Brazil</a:t>
            </a:r>
            <a:endParaRPr lang="en-US" dirty="0"/>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5720" y="1556792"/>
                <a:ext cx="5358368" cy="2807976"/>
              </a:xfrm>
            </p:spPr>
            <p:txBody>
              <a:bodyPr>
                <a:normAutofit fontScale="55000" lnSpcReduction="20000"/>
              </a:bodyPr>
              <a:lstStyle/>
              <a:p>
                <a:r>
                  <a:rPr lang="en-US" b="1" dirty="0" smtClean="0">
                    <a:solidFill>
                      <a:schemeClr val="tx2"/>
                    </a:solidFill>
                    <a:latin typeface="Cambria Math"/>
                  </a:rPr>
                  <a:t>Low inflation </a:t>
                </a:r>
                <a:r>
                  <a:rPr lang="en-US" b="1" dirty="0">
                    <a:solidFill>
                      <a:schemeClr val="tx2"/>
                    </a:solidFill>
                    <a:latin typeface="Cambria Math"/>
                  </a:rPr>
                  <a:t>policy </a:t>
                </a:r>
                <a:r>
                  <a:rPr lang="en-US" b="1" dirty="0" smtClean="0">
                    <a:solidFill>
                      <a:schemeClr val="tx2"/>
                    </a:solidFill>
                    <a:latin typeface="Cambria Math"/>
                  </a:rPr>
                  <a:t>response</a:t>
                </a:r>
              </a:p>
              <a:p>
                <a:pPr marL="0" indent="0">
                  <a:buNone/>
                </a:pPr>
                <a:endParaRPr lang="en-US" i="1" dirty="0" smtClean="0">
                  <a:solidFill>
                    <a:schemeClr val="tx2"/>
                  </a:solidFill>
                  <a:latin typeface="Cambria Math"/>
                </a:endParaRPr>
              </a:p>
              <a:p>
                <a:pPr marL="0" indent="0">
                  <a:buNone/>
                </a:pPr>
                <a14:m>
                  <m:oMathPara xmlns:m="http://schemas.openxmlformats.org/officeDocument/2006/math">
                    <m:oMathParaPr>
                      <m:jc m:val="left"/>
                    </m:oMathParaPr>
                    <m:oMath xmlns:m="http://schemas.openxmlformats.org/officeDocument/2006/math">
                      <m:sSub>
                        <m:sSubPr>
                          <m:ctrlPr>
                            <a:rPr lang="en-US" i="1" smtClean="0">
                              <a:solidFill>
                                <a:schemeClr val="tx2"/>
                              </a:solidFill>
                              <a:latin typeface="Cambria Math"/>
                            </a:rPr>
                          </m:ctrlPr>
                        </m:sSubPr>
                        <m:e>
                          <m:r>
                            <a:rPr lang="en-US" b="0" i="1" smtClean="0">
                              <a:solidFill>
                                <a:schemeClr val="tx2"/>
                              </a:solidFill>
                              <a:latin typeface="Cambria Math"/>
                              <a:ea typeface="Cambria Math"/>
                            </a:rPr>
                            <m:t>𝜋</m:t>
                          </m:r>
                        </m:e>
                        <m:sub>
                          <m:r>
                            <a:rPr lang="es-MX" b="0" i="1" smtClean="0">
                              <a:solidFill>
                                <a:schemeClr val="tx2"/>
                              </a:solidFill>
                              <a:latin typeface="Cambria Math"/>
                            </a:rPr>
                            <m:t>𝑡</m:t>
                          </m:r>
                        </m:sub>
                      </m:sSub>
                      <m:r>
                        <a:rPr lang="es-MX" b="0" i="1" smtClean="0">
                          <a:solidFill>
                            <a:schemeClr val="tx2"/>
                          </a:solidFill>
                          <a:latin typeface="Cambria Math"/>
                        </a:rPr>
                        <m:t>=0.74</m:t>
                      </m:r>
                      <m:sSub>
                        <m:sSubPr>
                          <m:ctrlPr>
                            <a:rPr lang="es-MX" i="1" smtClean="0">
                              <a:solidFill>
                                <a:schemeClr val="tx2"/>
                              </a:solidFill>
                              <a:latin typeface="Cambria Math"/>
                            </a:rPr>
                          </m:ctrlPr>
                        </m:sSubPr>
                        <m:e>
                          <m:r>
                            <a:rPr lang="es-MX" b="0" i="1" smtClean="0">
                              <a:solidFill>
                                <a:schemeClr val="tx2"/>
                              </a:solidFill>
                              <a:latin typeface="Cambria Math"/>
                            </a:rPr>
                            <m:t>𝐸</m:t>
                          </m:r>
                        </m:e>
                        <m:sub>
                          <m:r>
                            <a:rPr lang="es-MX" b="0" i="1" smtClean="0">
                              <a:solidFill>
                                <a:schemeClr val="tx2"/>
                              </a:solidFill>
                              <a:latin typeface="Cambria Math"/>
                            </a:rPr>
                            <m:t>𝑡</m:t>
                          </m:r>
                        </m:sub>
                      </m:sSub>
                      <m:d>
                        <m:dPr>
                          <m:begChr m:val="{"/>
                          <m:endChr m:val="}"/>
                          <m:ctrlPr>
                            <a:rPr lang="es-MX" i="1" smtClean="0">
                              <a:solidFill>
                                <a:schemeClr val="tx2"/>
                              </a:solidFill>
                              <a:latin typeface="Cambria Math"/>
                            </a:rPr>
                          </m:ctrlPr>
                        </m:dPr>
                        <m:e>
                          <m:sSub>
                            <m:sSubPr>
                              <m:ctrlPr>
                                <a:rPr lang="es-MX" i="1" smtClean="0">
                                  <a:solidFill>
                                    <a:schemeClr val="tx2"/>
                                  </a:solidFill>
                                  <a:latin typeface="Cambria Math"/>
                                </a:rPr>
                              </m:ctrlPr>
                            </m:sSubPr>
                            <m:e>
                              <m:r>
                                <a:rPr lang="es-MX" b="0" i="1" smtClean="0">
                                  <a:solidFill>
                                    <a:schemeClr val="tx2"/>
                                  </a:solidFill>
                                  <a:latin typeface="Cambria Math"/>
                                  <a:ea typeface="Cambria Math"/>
                                </a:rPr>
                                <m:t>𝜋</m:t>
                              </m:r>
                            </m:e>
                            <m:sub>
                              <m:r>
                                <a:rPr lang="es-MX" b="0" i="1" smtClean="0">
                                  <a:solidFill>
                                    <a:schemeClr val="tx2"/>
                                  </a:solidFill>
                                  <a:latin typeface="Cambria Math"/>
                                </a:rPr>
                                <m:t>𝑡</m:t>
                              </m:r>
                              <m:r>
                                <a:rPr lang="es-MX" b="0" i="1" smtClean="0">
                                  <a:solidFill>
                                    <a:schemeClr val="tx2"/>
                                  </a:solidFill>
                                  <a:latin typeface="Cambria Math"/>
                                </a:rPr>
                                <m:t>+1</m:t>
                              </m:r>
                            </m:sub>
                          </m:sSub>
                        </m:e>
                      </m:d>
                      <m:r>
                        <a:rPr lang="es-MX" b="0" i="1" smtClean="0">
                          <a:solidFill>
                            <a:schemeClr val="tx2"/>
                          </a:solidFill>
                          <a:latin typeface="Cambria Math"/>
                        </a:rPr>
                        <m:t>+0.25</m:t>
                      </m:r>
                      <m:sSub>
                        <m:sSubPr>
                          <m:ctrlPr>
                            <a:rPr lang="es-MX" b="0" i="1" smtClean="0">
                              <a:solidFill>
                                <a:schemeClr val="tx2"/>
                              </a:solidFill>
                              <a:latin typeface="Cambria Math"/>
                            </a:rPr>
                          </m:ctrlPr>
                        </m:sSubPr>
                        <m:e>
                          <m:r>
                            <a:rPr lang="es-MX" b="0" i="1" smtClean="0">
                              <a:solidFill>
                                <a:schemeClr val="tx2"/>
                              </a:solidFill>
                              <a:latin typeface="Cambria Math"/>
                              <a:ea typeface="Cambria Math"/>
                            </a:rPr>
                            <m:t>𝜋</m:t>
                          </m:r>
                        </m:e>
                        <m:sub>
                          <m:r>
                            <a:rPr lang="es-MX" b="0" i="1" smtClean="0">
                              <a:solidFill>
                                <a:schemeClr val="tx2"/>
                              </a:solidFill>
                              <a:latin typeface="Cambria Math"/>
                            </a:rPr>
                            <m:t>𝑡</m:t>
                          </m:r>
                          <m:r>
                            <a:rPr lang="es-MX" b="0" i="1" smtClean="0">
                              <a:solidFill>
                                <a:schemeClr val="tx2"/>
                              </a:solidFill>
                              <a:latin typeface="Cambria Math"/>
                            </a:rPr>
                            <m:t>−1</m:t>
                          </m:r>
                        </m:sub>
                      </m:sSub>
                      <m:r>
                        <a:rPr lang="es-MX" b="0" i="1" smtClean="0">
                          <a:solidFill>
                            <a:schemeClr val="tx2"/>
                          </a:solidFill>
                          <a:latin typeface="Cambria Math"/>
                        </a:rPr>
                        <m:t>−0.05</m:t>
                      </m:r>
                      <m:r>
                        <m:rPr>
                          <m:sty m:val="p"/>
                        </m:rPr>
                        <a:rPr lang="el-GR" b="0" i="1" smtClean="0">
                          <a:solidFill>
                            <a:schemeClr val="tx2"/>
                          </a:solidFill>
                          <a:latin typeface="Cambria Math"/>
                          <a:ea typeface="Cambria Math"/>
                        </a:rPr>
                        <m:t>Δ</m:t>
                      </m:r>
                      <m:sSub>
                        <m:sSubPr>
                          <m:ctrlPr>
                            <a:rPr lang="el-GR" b="0" i="1" smtClean="0">
                              <a:solidFill>
                                <a:schemeClr val="tx2"/>
                              </a:solidFill>
                              <a:latin typeface="Cambria Math"/>
                              <a:ea typeface="Cambria Math"/>
                            </a:rPr>
                          </m:ctrlPr>
                        </m:sSubPr>
                        <m:e>
                          <m:r>
                            <a:rPr lang="es-MX" b="0" i="1" smtClean="0">
                              <a:solidFill>
                                <a:schemeClr val="tx2"/>
                              </a:solidFill>
                              <a:latin typeface="Cambria Math"/>
                              <a:ea typeface="Cambria Math"/>
                            </a:rPr>
                            <m:t>𝑞</m:t>
                          </m:r>
                        </m:e>
                        <m:sub>
                          <m:r>
                            <a:rPr lang="es-MX" b="0" i="1" smtClean="0">
                              <a:solidFill>
                                <a:schemeClr val="tx2"/>
                              </a:solidFill>
                              <a:latin typeface="Cambria Math"/>
                              <a:ea typeface="Cambria Math"/>
                            </a:rPr>
                            <m:t>𝑡</m:t>
                          </m:r>
                        </m:sub>
                      </m:sSub>
                      <m:r>
                        <a:rPr lang="es-MX" b="0" i="1" smtClean="0">
                          <a:solidFill>
                            <a:schemeClr val="tx2"/>
                          </a:solidFill>
                          <a:latin typeface="Cambria Math"/>
                          <a:ea typeface="Cambria Math"/>
                        </a:rPr>
                        <m:t>+0.86</m:t>
                      </m:r>
                      <m:d>
                        <m:dPr>
                          <m:ctrlPr>
                            <a:rPr lang="es-MX" b="0" i="1" smtClean="0">
                              <a:solidFill>
                                <a:schemeClr val="tx2"/>
                              </a:solidFill>
                              <a:latin typeface="Cambria Math"/>
                              <a:ea typeface="Cambria Math"/>
                            </a:rPr>
                          </m:ctrlPr>
                        </m:dPr>
                        <m:e>
                          <m:sSub>
                            <m:sSubPr>
                              <m:ctrlPr>
                                <a:rPr lang="es-MX" b="0" i="1" smtClean="0">
                                  <a:solidFill>
                                    <a:schemeClr val="tx2"/>
                                  </a:solidFill>
                                  <a:latin typeface="Cambria Math"/>
                                  <a:ea typeface="Cambria Math"/>
                                </a:rPr>
                              </m:ctrlPr>
                            </m:sSubPr>
                            <m:e>
                              <m:r>
                                <a:rPr lang="es-MX" b="0" i="1" smtClean="0">
                                  <a:solidFill>
                                    <a:schemeClr val="tx2"/>
                                  </a:solidFill>
                                  <a:latin typeface="Cambria Math"/>
                                  <a:ea typeface="Cambria Math"/>
                                </a:rPr>
                                <m:t>𝑦</m:t>
                              </m:r>
                            </m:e>
                            <m:sub>
                              <m:r>
                                <a:rPr lang="es-MX" b="0" i="1" smtClean="0">
                                  <a:solidFill>
                                    <a:schemeClr val="tx2"/>
                                  </a:solidFill>
                                  <a:latin typeface="Cambria Math"/>
                                  <a:ea typeface="Cambria Math"/>
                                </a:rPr>
                                <m:t>𝑡</m:t>
                              </m:r>
                            </m:sub>
                          </m:sSub>
                          <m:r>
                            <a:rPr lang="es-MX" b="0" i="1" smtClean="0">
                              <a:solidFill>
                                <a:schemeClr val="tx2"/>
                              </a:solidFill>
                              <a:latin typeface="Cambria Math"/>
                              <a:ea typeface="Cambria Math"/>
                            </a:rPr>
                            <m:t>−</m:t>
                          </m:r>
                          <m:sSub>
                            <m:sSubPr>
                              <m:ctrlPr>
                                <a:rPr lang="es-MX" b="0" i="1" smtClean="0">
                                  <a:solidFill>
                                    <a:schemeClr val="tx2"/>
                                  </a:solidFill>
                                  <a:latin typeface="Cambria Math"/>
                                  <a:ea typeface="Cambria Math"/>
                                </a:rPr>
                              </m:ctrlPr>
                            </m:sSubPr>
                            <m:e>
                              <m:acc>
                                <m:accPr>
                                  <m:chr m:val="̅"/>
                                  <m:ctrlPr>
                                    <a:rPr lang="es-MX" b="0" i="1" smtClean="0">
                                      <a:solidFill>
                                        <a:schemeClr val="tx2"/>
                                      </a:solidFill>
                                      <a:latin typeface="Cambria Math"/>
                                      <a:ea typeface="Cambria Math"/>
                                    </a:rPr>
                                  </m:ctrlPr>
                                </m:accPr>
                                <m:e>
                                  <m:r>
                                    <a:rPr lang="es-MX" b="0" i="1" smtClean="0">
                                      <a:solidFill>
                                        <a:schemeClr val="tx2"/>
                                      </a:solidFill>
                                      <a:latin typeface="Cambria Math"/>
                                      <a:ea typeface="Cambria Math"/>
                                    </a:rPr>
                                    <m:t>𝑦</m:t>
                                  </m:r>
                                </m:e>
                              </m:acc>
                            </m:e>
                            <m:sub>
                              <m:r>
                                <a:rPr lang="es-MX" b="0" i="1" smtClean="0">
                                  <a:solidFill>
                                    <a:schemeClr val="tx2"/>
                                  </a:solidFill>
                                  <a:latin typeface="Cambria Math"/>
                                  <a:ea typeface="Cambria Math"/>
                                </a:rPr>
                                <m:t>𝑡</m:t>
                              </m:r>
                              <m:r>
                                <a:rPr lang="es-MX" b="0" i="1" smtClean="0">
                                  <a:solidFill>
                                    <a:schemeClr val="tx2"/>
                                  </a:solidFill>
                                  <a:latin typeface="Cambria Math"/>
                                  <a:ea typeface="Cambria Math"/>
                                </a:rPr>
                                <m:t>−1</m:t>
                              </m:r>
                            </m:sub>
                          </m:sSub>
                        </m:e>
                      </m:d>
                    </m:oMath>
                  </m:oMathPara>
                </a14:m>
                <a:endParaRPr lang="en-US" dirty="0" smtClean="0">
                  <a:solidFill>
                    <a:schemeClr val="tx2"/>
                  </a:solidFill>
                  <a:latin typeface="Cambria Math"/>
                </a:endParaRPr>
              </a:p>
              <a:p>
                <a:pPr marL="0" indent="0">
                  <a:buNone/>
                </a:pPr>
                <a:endParaRPr lang="en-US" sz="2700" i="1" dirty="0" smtClean="0">
                  <a:solidFill>
                    <a:schemeClr val="tx2"/>
                  </a:solidFill>
                  <a:latin typeface="Cambria Math"/>
                </a:endParaRPr>
              </a:p>
              <a:p>
                <a:pPr marL="0" indent="0">
                  <a:buNone/>
                </a:pPr>
                <a14:m>
                  <m:oMathPara xmlns:m="http://schemas.openxmlformats.org/officeDocument/2006/math">
                    <m:oMathParaPr>
                      <m:jc m:val="left"/>
                    </m:oMathParaPr>
                    <m:oMath xmlns:m="http://schemas.openxmlformats.org/officeDocument/2006/math">
                      <m:sSub>
                        <m:sSubPr>
                          <m:ctrlPr>
                            <a:rPr lang="en-US" sz="2700" i="1" smtClean="0">
                              <a:solidFill>
                                <a:schemeClr val="tx2"/>
                              </a:solidFill>
                              <a:latin typeface="Cambria Math"/>
                            </a:rPr>
                          </m:ctrlPr>
                        </m:sSubPr>
                        <m:e>
                          <m:r>
                            <a:rPr lang="es-MX" sz="2700" b="0" i="1" smtClean="0">
                              <a:solidFill>
                                <a:schemeClr val="tx2"/>
                              </a:solidFill>
                              <a:latin typeface="Cambria Math"/>
                            </a:rPr>
                            <m:t>𝑟</m:t>
                          </m:r>
                        </m:e>
                        <m:sub>
                          <m:r>
                            <a:rPr lang="es-MX" sz="2700" b="0" i="1" smtClean="0">
                              <a:solidFill>
                                <a:schemeClr val="tx2"/>
                              </a:solidFill>
                              <a:latin typeface="Cambria Math"/>
                            </a:rPr>
                            <m:t>𝑡</m:t>
                          </m:r>
                        </m:sub>
                      </m:sSub>
                      <m:r>
                        <a:rPr lang="es-MX" sz="2700" b="0" i="1" smtClean="0">
                          <a:solidFill>
                            <a:schemeClr val="tx2"/>
                          </a:solidFill>
                          <a:latin typeface="Cambria Math"/>
                        </a:rPr>
                        <m:t>=0.73</m:t>
                      </m:r>
                      <m:sSub>
                        <m:sSubPr>
                          <m:ctrlPr>
                            <a:rPr lang="es-MX" sz="2700" b="0" i="1" smtClean="0">
                              <a:solidFill>
                                <a:schemeClr val="tx2"/>
                              </a:solidFill>
                              <a:latin typeface="Cambria Math"/>
                            </a:rPr>
                          </m:ctrlPr>
                        </m:sSubPr>
                        <m:e>
                          <m:r>
                            <a:rPr lang="es-MX" sz="2700" b="0" i="1" smtClean="0">
                              <a:solidFill>
                                <a:schemeClr val="tx2"/>
                              </a:solidFill>
                              <a:latin typeface="Cambria Math"/>
                            </a:rPr>
                            <m:t>𝑟</m:t>
                          </m:r>
                        </m:e>
                        <m:sub>
                          <m:r>
                            <a:rPr lang="es-MX" sz="2700" b="0" i="1" smtClean="0">
                              <a:solidFill>
                                <a:schemeClr val="tx2"/>
                              </a:solidFill>
                              <a:latin typeface="Cambria Math"/>
                            </a:rPr>
                            <m:t>𝑡</m:t>
                          </m:r>
                          <m:r>
                            <a:rPr lang="es-MX" sz="2700" b="0" i="1" smtClean="0">
                              <a:solidFill>
                                <a:schemeClr val="tx2"/>
                              </a:solidFill>
                              <a:latin typeface="Cambria Math"/>
                            </a:rPr>
                            <m:t>−1</m:t>
                          </m:r>
                        </m:sub>
                      </m:sSub>
                      <m:r>
                        <a:rPr lang="es-MX" sz="2700" b="0" i="1" smtClean="0">
                          <a:solidFill>
                            <a:schemeClr val="tx2"/>
                          </a:solidFill>
                          <a:latin typeface="Cambria Math"/>
                        </a:rPr>
                        <m:t>+</m:t>
                      </m:r>
                      <m:d>
                        <m:dPr>
                          <m:ctrlPr>
                            <a:rPr lang="es-MX" sz="2700" b="0" i="1" smtClean="0">
                              <a:solidFill>
                                <a:schemeClr val="tx2"/>
                              </a:solidFill>
                              <a:latin typeface="Cambria Math"/>
                            </a:rPr>
                          </m:ctrlPr>
                        </m:dPr>
                        <m:e>
                          <m:r>
                            <a:rPr lang="es-MX" sz="2700" b="0" i="1" smtClean="0">
                              <a:solidFill>
                                <a:schemeClr val="tx2"/>
                              </a:solidFill>
                              <a:latin typeface="Cambria Math"/>
                            </a:rPr>
                            <m:t>1−0.73</m:t>
                          </m:r>
                        </m:e>
                      </m:d>
                      <m:d>
                        <m:dPr>
                          <m:ctrlPr>
                            <a:rPr lang="es-MX" sz="2700" b="0" i="1" smtClean="0">
                              <a:solidFill>
                                <a:schemeClr val="tx2"/>
                              </a:solidFill>
                              <a:latin typeface="Cambria Math"/>
                            </a:rPr>
                          </m:ctrlPr>
                        </m:dPr>
                        <m:e>
                          <m:r>
                            <a:rPr lang="es-MX" sz="2700" b="0" i="1" smtClean="0">
                              <a:solidFill>
                                <a:schemeClr val="tx2"/>
                              </a:solidFill>
                              <a:latin typeface="Cambria Math"/>
                            </a:rPr>
                            <m:t>0.92</m:t>
                          </m:r>
                          <m:sSub>
                            <m:sSubPr>
                              <m:ctrlPr>
                                <a:rPr lang="es-MX" sz="2700" b="0" i="1" smtClean="0">
                                  <a:solidFill>
                                    <a:schemeClr val="tx2"/>
                                  </a:solidFill>
                                  <a:latin typeface="Cambria Math"/>
                                </a:rPr>
                              </m:ctrlPr>
                            </m:sSubPr>
                            <m:e>
                              <m:r>
                                <a:rPr lang="es-MX" sz="2700" b="0" i="1" smtClean="0">
                                  <a:solidFill>
                                    <a:schemeClr val="tx2"/>
                                  </a:solidFill>
                                  <a:latin typeface="Cambria Math"/>
                                  <a:ea typeface="Cambria Math"/>
                                </a:rPr>
                                <m:t>𝜋</m:t>
                              </m:r>
                            </m:e>
                            <m:sub>
                              <m:r>
                                <a:rPr lang="es-MX" sz="2700" b="0" i="1" smtClean="0">
                                  <a:solidFill>
                                    <a:schemeClr val="tx2"/>
                                  </a:solidFill>
                                  <a:latin typeface="Cambria Math"/>
                                </a:rPr>
                                <m:t>𝑡</m:t>
                              </m:r>
                            </m:sub>
                          </m:sSub>
                          <m:r>
                            <a:rPr lang="es-MX" sz="2700" b="0" i="1" smtClean="0">
                              <a:solidFill>
                                <a:schemeClr val="tx2"/>
                              </a:solidFill>
                              <a:latin typeface="Cambria Math"/>
                            </a:rPr>
                            <m:t>+0.19</m:t>
                          </m:r>
                          <m:sSub>
                            <m:sSubPr>
                              <m:ctrlPr>
                                <a:rPr lang="es-MX" sz="2700" b="0" i="1" smtClean="0">
                                  <a:solidFill>
                                    <a:schemeClr val="tx2"/>
                                  </a:solidFill>
                                  <a:latin typeface="Cambria Math"/>
                                </a:rPr>
                              </m:ctrlPr>
                            </m:sSubPr>
                            <m:e>
                              <m:r>
                                <a:rPr lang="es-MX" sz="2700" b="0" i="1" smtClean="0">
                                  <a:solidFill>
                                    <a:schemeClr val="tx2"/>
                                  </a:solidFill>
                                  <a:latin typeface="Cambria Math"/>
                                </a:rPr>
                                <m:t>𝑦</m:t>
                              </m:r>
                            </m:e>
                            <m:sub>
                              <m:r>
                                <a:rPr lang="es-MX" sz="2700" b="0" i="1" smtClean="0">
                                  <a:solidFill>
                                    <a:schemeClr val="tx2"/>
                                  </a:solidFill>
                                  <a:latin typeface="Cambria Math"/>
                                </a:rPr>
                                <m:t>𝑡</m:t>
                              </m:r>
                            </m:sub>
                          </m:sSub>
                          <m:r>
                            <a:rPr lang="es-MX" sz="2700" b="0" i="1" smtClean="0">
                              <a:solidFill>
                                <a:schemeClr val="tx2"/>
                              </a:solidFill>
                              <a:latin typeface="Cambria Math"/>
                            </a:rPr>
                            <m:t>+0.02</m:t>
                          </m:r>
                          <m:r>
                            <m:rPr>
                              <m:sty m:val="p"/>
                            </m:rPr>
                            <a:rPr lang="el-GR" sz="2700" b="0" i="1" smtClean="0">
                              <a:solidFill>
                                <a:schemeClr val="tx2"/>
                              </a:solidFill>
                              <a:latin typeface="Cambria Math"/>
                              <a:ea typeface="Cambria Math"/>
                            </a:rPr>
                            <m:t>Δ</m:t>
                          </m:r>
                          <m:sSub>
                            <m:sSubPr>
                              <m:ctrlPr>
                                <a:rPr lang="el-GR" sz="2700" b="0" i="1" smtClean="0">
                                  <a:solidFill>
                                    <a:schemeClr val="tx2"/>
                                  </a:solidFill>
                                  <a:latin typeface="Cambria Math"/>
                                  <a:ea typeface="Cambria Math"/>
                                </a:rPr>
                              </m:ctrlPr>
                            </m:sSubPr>
                            <m:e>
                              <m:r>
                                <a:rPr lang="es-MX" sz="2700" b="0" i="1" smtClean="0">
                                  <a:solidFill>
                                    <a:schemeClr val="tx2"/>
                                  </a:solidFill>
                                  <a:latin typeface="Cambria Math"/>
                                  <a:ea typeface="Cambria Math"/>
                                </a:rPr>
                                <m:t>𝑒</m:t>
                              </m:r>
                            </m:e>
                            <m:sub>
                              <m:r>
                                <a:rPr lang="es-MX" sz="2700" b="0" i="1" smtClean="0">
                                  <a:solidFill>
                                    <a:schemeClr val="tx2"/>
                                  </a:solidFill>
                                  <a:latin typeface="Cambria Math"/>
                                  <a:ea typeface="Cambria Math"/>
                                </a:rPr>
                                <m:t>𝑡</m:t>
                              </m:r>
                            </m:sub>
                          </m:sSub>
                        </m:e>
                      </m:d>
                    </m:oMath>
                  </m:oMathPara>
                </a14:m>
                <a:endParaRPr lang="en-US" sz="2700" i="1" dirty="0">
                  <a:solidFill>
                    <a:schemeClr val="tx2"/>
                  </a:solidFill>
                  <a:latin typeface="Cambria Math"/>
                </a:endParaRPr>
              </a:p>
              <a:p>
                <a:pPr marL="0" indent="0">
                  <a:buNone/>
                </a:pPr>
                <a:endParaRPr lang="en-US" b="1" dirty="0" smtClean="0">
                  <a:solidFill>
                    <a:schemeClr val="tx2"/>
                  </a:solidFill>
                  <a:latin typeface="Cambria Math"/>
                </a:endParaRPr>
              </a:p>
              <a:p>
                <a:r>
                  <a:rPr lang="en-US" b="1" dirty="0" smtClean="0">
                    <a:solidFill>
                      <a:schemeClr val="tx2"/>
                    </a:solidFill>
                    <a:latin typeface="Cambria Math"/>
                  </a:rPr>
                  <a:t>High inflation policy response</a:t>
                </a:r>
              </a:p>
              <a:p>
                <a:pPr marL="0" indent="0">
                  <a:buNone/>
                </a:pPr>
                <a:endParaRPr lang="en-US" b="1" i="1" dirty="0" smtClean="0">
                  <a:solidFill>
                    <a:schemeClr val="tx2"/>
                  </a:solidFill>
                  <a:latin typeface="Cambria Math"/>
                </a:endParaRPr>
              </a:p>
              <a:p>
                <a:pPr marL="0" indent="0">
                  <a:buNone/>
                </a:pPr>
                <a14:m>
                  <m:oMathPara xmlns:m="http://schemas.openxmlformats.org/officeDocument/2006/math">
                    <m:oMathParaPr>
                      <m:jc m:val="left"/>
                    </m:oMathParaPr>
                    <m:oMath xmlns:m="http://schemas.openxmlformats.org/officeDocument/2006/math">
                      <m:sSub>
                        <m:sSubPr>
                          <m:ctrlPr>
                            <a:rPr lang="en-US" i="1">
                              <a:solidFill>
                                <a:schemeClr val="tx2"/>
                              </a:solidFill>
                              <a:latin typeface="Cambria Math"/>
                            </a:rPr>
                          </m:ctrlPr>
                        </m:sSubPr>
                        <m:e>
                          <m:r>
                            <a:rPr lang="en-US" i="1">
                              <a:solidFill>
                                <a:schemeClr val="tx2"/>
                              </a:solidFill>
                              <a:latin typeface="Cambria Math"/>
                              <a:ea typeface="Cambria Math"/>
                            </a:rPr>
                            <m:t>𝜋</m:t>
                          </m:r>
                        </m:e>
                        <m:sub>
                          <m:r>
                            <a:rPr lang="es-MX" i="1">
                              <a:solidFill>
                                <a:schemeClr val="tx2"/>
                              </a:solidFill>
                              <a:latin typeface="Cambria Math"/>
                            </a:rPr>
                            <m:t>𝑡</m:t>
                          </m:r>
                        </m:sub>
                      </m:sSub>
                      <m:r>
                        <a:rPr lang="es-MX" b="0" i="1" smtClean="0">
                          <a:solidFill>
                            <a:schemeClr val="tx2"/>
                          </a:solidFill>
                          <a:latin typeface="Cambria Math"/>
                        </a:rPr>
                        <m:t>=</m:t>
                      </m:r>
                      <m:r>
                        <a:rPr lang="es-MX" i="1">
                          <a:solidFill>
                            <a:schemeClr val="tx2"/>
                          </a:solidFill>
                          <a:latin typeface="Cambria Math"/>
                        </a:rPr>
                        <m:t>0.</m:t>
                      </m:r>
                      <m:r>
                        <a:rPr lang="es-MX" b="0" i="1" smtClean="0">
                          <a:solidFill>
                            <a:schemeClr val="tx2"/>
                          </a:solidFill>
                          <a:latin typeface="Cambria Math"/>
                        </a:rPr>
                        <m:t>88</m:t>
                      </m:r>
                      <m:sSub>
                        <m:sSubPr>
                          <m:ctrlPr>
                            <a:rPr lang="es-MX" i="1">
                              <a:solidFill>
                                <a:schemeClr val="tx2"/>
                              </a:solidFill>
                              <a:latin typeface="Cambria Math"/>
                            </a:rPr>
                          </m:ctrlPr>
                        </m:sSubPr>
                        <m:e>
                          <m:r>
                            <a:rPr lang="es-MX" i="1">
                              <a:solidFill>
                                <a:schemeClr val="tx2"/>
                              </a:solidFill>
                              <a:latin typeface="Cambria Math"/>
                            </a:rPr>
                            <m:t>𝐸</m:t>
                          </m:r>
                        </m:e>
                        <m:sub>
                          <m:r>
                            <a:rPr lang="es-MX" i="1">
                              <a:solidFill>
                                <a:schemeClr val="tx2"/>
                              </a:solidFill>
                              <a:latin typeface="Cambria Math"/>
                            </a:rPr>
                            <m:t>𝑡</m:t>
                          </m:r>
                        </m:sub>
                      </m:sSub>
                      <m:d>
                        <m:dPr>
                          <m:begChr m:val="{"/>
                          <m:endChr m:val="}"/>
                          <m:ctrlPr>
                            <a:rPr lang="es-MX" i="1">
                              <a:solidFill>
                                <a:schemeClr val="tx2"/>
                              </a:solidFill>
                              <a:latin typeface="Cambria Math"/>
                            </a:rPr>
                          </m:ctrlPr>
                        </m:dPr>
                        <m:e>
                          <m:sSub>
                            <m:sSubPr>
                              <m:ctrlPr>
                                <a:rPr lang="es-MX" i="1">
                                  <a:solidFill>
                                    <a:schemeClr val="tx2"/>
                                  </a:solidFill>
                                  <a:latin typeface="Cambria Math"/>
                                </a:rPr>
                              </m:ctrlPr>
                            </m:sSubPr>
                            <m:e>
                              <m:r>
                                <a:rPr lang="es-MX" i="1">
                                  <a:solidFill>
                                    <a:schemeClr val="tx2"/>
                                  </a:solidFill>
                                  <a:latin typeface="Cambria Math"/>
                                  <a:ea typeface="Cambria Math"/>
                                </a:rPr>
                                <m:t>𝜋</m:t>
                              </m:r>
                            </m:e>
                            <m:sub>
                              <m:r>
                                <a:rPr lang="es-MX" i="1">
                                  <a:solidFill>
                                    <a:schemeClr val="tx2"/>
                                  </a:solidFill>
                                  <a:latin typeface="Cambria Math"/>
                                </a:rPr>
                                <m:t>𝑡</m:t>
                              </m:r>
                              <m:r>
                                <a:rPr lang="es-MX" i="1">
                                  <a:solidFill>
                                    <a:schemeClr val="tx2"/>
                                  </a:solidFill>
                                  <a:latin typeface="Cambria Math"/>
                                </a:rPr>
                                <m:t>+1</m:t>
                              </m:r>
                            </m:sub>
                          </m:sSub>
                        </m:e>
                      </m:d>
                      <m:r>
                        <a:rPr lang="es-MX" i="1">
                          <a:solidFill>
                            <a:schemeClr val="tx2"/>
                          </a:solidFill>
                          <a:latin typeface="Cambria Math"/>
                        </a:rPr>
                        <m:t>+0.</m:t>
                      </m:r>
                      <m:r>
                        <a:rPr lang="es-MX" b="0" i="1" smtClean="0">
                          <a:solidFill>
                            <a:schemeClr val="tx2"/>
                          </a:solidFill>
                          <a:latin typeface="Cambria Math"/>
                        </a:rPr>
                        <m:t>12</m:t>
                      </m:r>
                      <m:sSub>
                        <m:sSubPr>
                          <m:ctrlPr>
                            <a:rPr lang="es-MX" i="1">
                              <a:solidFill>
                                <a:schemeClr val="tx2"/>
                              </a:solidFill>
                              <a:latin typeface="Cambria Math"/>
                            </a:rPr>
                          </m:ctrlPr>
                        </m:sSubPr>
                        <m:e>
                          <m:r>
                            <a:rPr lang="es-MX" i="1">
                              <a:solidFill>
                                <a:schemeClr val="tx2"/>
                              </a:solidFill>
                              <a:latin typeface="Cambria Math"/>
                              <a:ea typeface="Cambria Math"/>
                            </a:rPr>
                            <m:t>𝜋</m:t>
                          </m:r>
                        </m:e>
                        <m:sub>
                          <m:r>
                            <a:rPr lang="es-MX" i="1">
                              <a:solidFill>
                                <a:schemeClr val="tx2"/>
                              </a:solidFill>
                              <a:latin typeface="Cambria Math"/>
                            </a:rPr>
                            <m:t>𝑡</m:t>
                          </m:r>
                          <m:r>
                            <a:rPr lang="es-MX" i="1">
                              <a:solidFill>
                                <a:schemeClr val="tx2"/>
                              </a:solidFill>
                              <a:latin typeface="Cambria Math"/>
                            </a:rPr>
                            <m:t>−1</m:t>
                          </m:r>
                        </m:sub>
                      </m:sSub>
                      <m:r>
                        <a:rPr lang="es-MX" i="1">
                          <a:solidFill>
                            <a:schemeClr val="tx2"/>
                          </a:solidFill>
                          <a:latin typeface="Cambria Math"/>
                        </a:rPr>
                        <m:t>−0.05</m:t>
                      </m:r>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𝑞</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r>
                        <a:rPr lang="es-MX" b="0" i="1" smtClean="0">
                          <a:solidFill>
                            <a:schemeClr val="tx2"/>
                          </a:solidFill>
                          <a:latin typeface="Cambria Math"/>
                          <a:ea typeface="Cambria Math"/>
                        </a:rPr>
                        <m:t>2</m:t>
                      </m:r>
                      <m:r>
                        <a:rPr lang="es-MX" i="1">
                          <a:solidFill>
                            <a:schemeClr val="tx2"/>
                          </a:solidFill>
                          <a:latin typeface="Cambria Math"/>
                          <a:ea typeface="Cambria Math"/>
                        </a:rPr>
                        <m:t>.</m:t>
                      </m:r>
                      <m:r>
                        <a:rPr lang="es-MX" b="0" i="1" smtClean="0">
                          <a:solidFill>
                            <a:schemeClr val="tx2"/>
                          </a:solidFill>
                          <a:latin typeface="Cambria Math"/>
                          <a:ea typeface="Cambria Math"/>
                        </a:rPr>
                        <m:t>59</m:t>
                      </m:r>
                      <m:d>
                        <m:dPr>
                          <m:ctrlPr>
                            <a:rPr lang="es-MX" i="1">
                              <a:solidFill>
                                <a:schemeClr val="tx2"/>
                              </a:solidFill>
                              <a:latin typeface="Cambria Math"/>
                              <a:ea typeface="Cambria Math"/>
                            </a:rPr>
                          </m:ctrlPr>
                        </m:dPr>
                        <m:e>
                          <m:sSub>
                            <m:sSubPr>
                              <m:ctrlPr>
                                <a:rPr lang="es-MX" i="1">
                                  <a:solidFill>
                                    <a:schemeClr val="tx2"/>
                                  </a:solidFill>
                                  <a:latin typeface="Cambria Math"/>
                                  <a:ea typeface="Cambria Math"/>
                                </a:rPr>
                              </m:ctrlPr>
                            </m:sSubPr>
                            <m:e>
                              <m:r>
                                <a:rPr lang="es-MX" i="1">
                                  <a:solidFill>
                                    <a:schemeClr val="tx2"/>
                                  </a:solidFill>
                                  <a:latin typeface="Cambria Math"/>
                                  <a:ea typeface="Cambria Math"/>
                                </a:rPr>
                                <m:t>𝑦</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sSub>
                            <m:sSubPr>
                              <m:ctrlPr>
                                <a:rPr lang="es-MX" i="1">
                                  <a:solidFill>
                                    <a:schemeClr val="tx2"/>
                                  </a:solidFill>
                                  <a:latin typeface="Cambria Math"/>
                                  <a:ea typeface="Cambria Math"/>
                                </a:rPr>
                              </m:ctrlPr>
                            </m:sSubPr>
                            <m:e>
                              <m:acc>
                                <m:accPr>
                                  <m:chr m:val="̅"/>
                                  <m:ctrlPr>
                                    <a:rPr lang="es-MX" i="1">
                                      <a:solidFill>
                                        <a:schemeClr val="tx2"/>
                                      </a:solidFill>
                                      <a:latin typeface="Cambria Math"/>
                                      <a:ea typeface="Cambria Math"/>
                                    </a:rPr>
                                  </m:ctrlPr>
                                </m:accPr>
                                <m:e>
                                  <m:r>
                                    <a:rPr lang="es-MX" i="1">
                                      <a:solidFill>
                                        <a:schemeClr val="tx2"/>
                                      </a:solidFill>
                                      <a:latin typeface="Cambria Math"/>
                                      <a:ea typeface="Cambria Math"/>
                                    </a:rPr>
                                    <m:t>𝑦</m:t>
                                  </m:r>
                                </m:e>
                              </m:acc>
                            </m:e>
                            <m:sub>
                              <m:r>
                                <a:rPr lang="es-MX" i="1">
                                  <a:solidFill>
                                    <a:schemeClr val="tx2"/>
                                  </a:solidFill>
                                  <a:latin typeface="Cambria Math"/>
                                  <a:ea typeface="Cambria Math"/>
                                </a:rPr>
                                <m:t>𝑡</m:t>
                              </m:r>
                              <m:r>
                                <a:rPr lang="es-MX" i="1">
                                  <a:solidFill>
                                    <a:schemeClr val="tx2"/>
                                  </a:solidFill>
                                  <a:latin typeface="Cambria Math"/>
                                  <a:ea typeface="Cambria Math"/>
                                </a:rPr>
                                <m:t>−1</m:t>
                              </m:r>
                            </m:sub>
                          </m:sSub>
                        </m:e>
                      </m:d>
                    </m:oMath>
                  </m:oMathPara>
                </a14:m>
                <a:endParaRPr lang="en-US" dirty="0">
                  <a:solidFill>
                    <a:schemeClr val="tx2"/>
                  </a:solidFill>
                  <a:latin typeface="Cambria Math"/>
                </a:endParaRPr>
              </a:p>
              <a:p>
                <a:pPr marL="0" indent="0">
                  <a:buNone/>
                </a:pPr>
                <a:endParaRPr lang="en-US" sz="2700" i="1" dirty="0">
                  <a:solidFill>
                    <a:schemeClr val="tx2"/>
                  </a:solidFill>
                  <a:latin typeface="Cambria Math"/>
                </a:endParaRPr>
              </a:p>
              <a:p>
                <a:pPr marL="0" indent="0">
                  <a:buNone/>
                </a:pPr>
                <a14:m>
                  <m:oMathPara xmlns:m="http://schemas.openxmlformats.org/officeDocument/2006/math">
                    <m:oMathParaPr>
                      <m:jc m:val="left"/>
                    </m:oMathParaPr>
                    <m:oMath xmlns:m="http://schemas.openxmlformats.org/officeDocument/2006/math">
                      <m:sSub>
                        <m:sSubPr>
                          <m:ctrlPr>
                            <a:rPr lang="en-US" sz="2700" i="1">
                              <a:solidFill>
                                <a:schemeClr val="tx2"/>
                              </a:solidFill>
                              <a:latin typeface="Cambria Math"/>
                            </a:rPr>
                          </m:ctrlPr>
                        </m:sSubPr>
                        <m:e>
                          <m:r>
                            <a:rPr lang="es-MX" sz="2700" i="1">
                              <a:solidFill>
                                <a:schemeClr val="tx2"/>
                              </a:solidFill>
                              <a:latin typeface="Cambria Math"/>
                            </a:rPr>
                            <m:t>𝑟</m:t>
                          </m:r>
                        </m:e>
                        <m:sub>
                          <m:r>
                            <a:rPr lang="es-MX" sz="2700" i="1">
                              <a:solidFill>
                                <a:schemeClr val="tx2"/>
                              </a:solidFill>
                              <a:latin typeface="Cambria Math"/>
                            </a:rPr>
                            <m:t>𝑡</m:t>
                          </m:r>
                        </m:sub>
                      </m:sSub>
                      <m:r>
                        <a:rPr lang="es-MX" sz="2700" i="1">
                          <a:solidFill>
                            <a:schemeClr val="tx2"/>
                          </a:solidFill>
                          <a:latin typeface="Cambria Math"/>
                        </a:rPr>
                        <m:t>=0.7</m:t>
                      </m:r>
                      <m:r>
                        <a:rPr lang="es-MX" sz="2700" b="0" i="1" smtClean="0">
                          <a:solidFill>
                            <a:schemeClr val="tx2"/>
                          </a:solidFill>
                          <a:latin typeface="Cambria Math"/>
                        </a:rPr>
                        <m:t>3</m:t>
                      </m:r>
                      <m:sSub>
                        <m:sSubPr>
                          <m:ctrlPr>
                            <a:rPr lang="es-MX" sz="2700" i="1">
                              <a:solidFill>
                                <a:schemeClr val="tx2"/>
                              </a:solidFill>
                              <a:latin typeface="Cambria Math"/>
                            </a:rPr>
                          </m:ctrlPr>
                        </m:sSubPr>
                        <m:e>
                          <m:r>
                            <a:rPr lang="es-MX" sz="2700" i="1">
                              <a:solidFill>
                                <a:schemeClr val="tx2"/>
                              </a:solidFill>
                              <a:latin typeface="Cambria Math"/>
                            </a:rPr>
                            <m:t>𝑟</m:t>
                          </m:r>
                        </m:e>
                        <m:sub>
                          <m:r>
                            <a:rPr lang="es-MX" sz="2700" i="1">
                              <a:solidFill>
                                <a:schemeClr val="tx2"/>
                              </a:solidFill>
                              <a:latin typeface="Cambria Math"/>
                            </a:rPr>
                            <m:t>𝑡</m:t>
                          </m:r>
                          <m:r>
                            <a:rPr lang="es-MX" sz="2700" i="1">
                              <a:solidFill>
                                <a:schemeClr val="tx2"/>
                              </a:solidFill>
                              <a:latin typeface="Cambria Math"/>
                            </a:rPr>
                            <m:t>−1</m:t>
                          </m:r>
                        </m:sub>
                      </m:sSub>
                      <m:r>
                        <a:rPr lang="es-MX" sz="2700" i="1">
                          <a:solidFill>
                            <a:schemeClr val="tx2"/>
                          </a:solidFill>
                          <a:latin typeface="Cambria Math"/>
                        </a:rPr>
                        <m:t>+</m:t>
                      </m:r>
                      <m:d>
                        <m:dPr>
                          <m:ctrlPr>
                            <a:rPr lang="es-MX" sz="2700" i="1">
                              <a:solidFill>
                                <a:schemeClr val="tx2"/>
                              </a:solidFill>
                              <a:latin typeface="Cambria Math"/>
                            </a:rPr>
                          </m:ctrlPr>
                        </m:dPr>
                        <m:e>
                          <m:r>
                            <a:rPr lang="es-MX" sz="2700" i="1">
                              <a:solidFill>
                                <a:schemeClr val="tx2"/>
                              </a:solidFill>
                              <a:latin typeface="Cambria Math"/>
                            </a:rPr>
                            <m:t>1−0.73</m:t>
                          </m:r>
                        </m:e>
                      </m:d>
                      <m:d>
                        <m:dPr>
                          <m:ctrlPr>
                            <a:rPr lang="es-MX" sz="2700" i="1">
                              <a:solidFill>
                                <a:schemeClr val="tx2"/>
                              </a:solidFill>
                              <a:latin typeface="Cambria Math"/>
                            </a:rPr>
                          </m:ctrlPr>
                        </m:dPr>
                        <m:e>
                          <m:r>
                            <a:rPr lang="es-MX" sz="2700" b="0" i="1" smtClean="0">
                              <a:solidFill>
                                <a:schemeClr val="tx2"/>
                              </a:solidFill>
                              <a:latin typeface="Cambria Math"/>
                            </a:rPr>
                            <m:t>2</m:t>
                          </m:r>
                          <m:r>
                            <a:rPr lang="es-MX" sz="2700" i="1">
                              <a:solidFill>
                                <a:schemeClr val="tx2"/>
                              </a:solidFill>
                              <a:latin typeface="Cambria Math"/>
                            </a:rPr>
                            <m:t>.</m:t>
                          </m:r>
                          <m:r>
                            <a:rPr lang="es-MX" sz="2700" b="0" i="1" smtClean="0">
                              <a:solidFill>
                                <a:schemeClr val="tx2"/>
                              </a:solidFill>
                              <a:latin typeface="Cambria Math"/>
                            </a:rPr>
                            <m:t>5</m:t>
                          </m:r>
                          <m:r>
                            <a:rPr lang="es-MX" sz="2700" i="1">
                              <a:solidFill>
                                <a:schemeClr val="tx2"/>
                              </a:solidFill>
                              <a:latin typeface="Cambria Math"/>
                            </a:rPr>
                            <m:t>2</m:t>
                          </m:r>
                          <m:sSub>
                            <m:sSubPr>
                              <m:ctrlPr>
                                <a:rPr lang="es-MX" sz="2700" i="1">
                                  <a:solidFill>
                                    <a:schemeClr val="tx2"/>
                                  </a:solidFill>
                                  <a:latin typeface="Cambria Math"/>
                                </a:rPr>
                              </m:ctrlPr>
                            </m:sSubPr>
                            <m:e>
                              <m:r>
                                <a:rPr lang="es-MX" sz="2700" i="1">
                                  <a:solidFill>
                                    <a:schemeClr val="tx2"/>
                                  </a:solidFill>
                                  <a:latin typeface="Cambria Math"/>
                                  <a:ea typeface="Cambria Math"/>
                                </a:rPr>
                                <m:t>𝜋</m:t>
                              </m:r>
                            </m:e>
                            <m:sub>
                              <m:r>
                                <a:rPr lang="es-MX" sz="2700" i="1">
                                  <a:solidFill>
                                    <a:schemeClr val="tx2"/>
                                  </a:solidFill>
                                  <a:latin typeface="Cambria Math"/>
                                </a:rPr>
                                <m:t>𝑡</m:t>
                              </m:r>
                            </m:sub>
                          </m:sSub>
                          <m:r>
                            <a:rPr lang="es-MX" sz="2700" i="1">
                              <a:solidFill>
                                <a:schemeClr val="tx2"/>
                              </a:solidFill>
                              <a:latin typeface="Cambria Math"/>
                            </a:rPr>
                            <m:t>+0.</m:t>
                          </m:r>
                          <m:r>
                            <a:rPr lang="es-MX" sz="2700" b="0" i="1" smtClean="0">
                              <a:solidFill>
                                <a:schemeClr val="tx2"/>
                              </a:solidFill>
                              <a:latin typeface="Cambria Math"/>
                            </a:rPr>
                            <m:t>2</m:t>
                          </m:r>
                          <m:r>
                            <a:rPr lang="es-MX" sz="2700" i="1">
                              <a:solidFill>
                                <a:schemeClr val="tx2"/>
                              </a:solidFill>
                              <a:latin typeface="Cambria Math"/>
                            </a:rPr>
                            <m:t>1</m:t>
                          </m:r>
                          <m:sSub>
                            <m:sSubPr>
                              <m:ctrlPr>
                                <a:rPr lang="es-MX" sz="2700" i="1">
                                  <a:solidFill>
                                    <a:schemeClr val="tx2"/>
                                  </a:solidFill>
                                  <a:latin typeface="Cambria Math"/>
                                </a:rPr>
                              </m:ctrlPr>
                            </m:sSubPr>
                            <m:e>
                              <m:r>
                                <a:rPr lang="es-MX" sz="2700" i="1">
                                  <a:solidFill>
                                    <a:schemeClr val="tx2"/>
                                  </a:solidFill>
                                  <a:latin typeface="Cambria Math"/>
                                </a:rPr>
                                <m:t>𝑦</m:t>
                              </m:r>
                            </m:e>
                            <m:sub>
                              <m:r>
                                <a:rPr lang="es-MX" sz="2700" i="1">
                                  <a:solidFill>
                                    <a:schemeClr val="tx2"/>
                                  </a:solidFill>
                                  <a:latin typeface="Cambria Math"/>
                                </a:rPr>
                                <m:t>𝑡</m:t>
                              </m:r>
                            </m:sub>
                          </m:sSub>
                          <m:r>
                            <a:rPr lang="es-MX" sz="2700" i="1">
                              <a:solidFill>
                                <a:schemeClr val="tx2"/>
                              </a:solidFill>
                              <a:latin typeface="Cambria Math"/>
                            </a:rPr>
                            <m:t>+0.02</m:t>
                          </m:r>
                          <m:r>
                            <m:rPr>
                              <m:sty m:val="p"/>
                            </m:rPr>
                            <a:rPr lang="el-GR" sz="2700" i="1">
                              <a:solidFill>
                                <a:schemeClr val="tx2"/>
                              </a:solidFill>
                              <a:latin typeface="Cambria Math"/>
                              <a:ea typeface="Cambria Math"/>
                            </a:rPr>
                            <m:t>Δ</m:t>
                          </m:r>
                          <m:sSub>
                            <m:sSubPr>
                              <m:ctrlPr>
                                <a:rPr lang="el-GR" sz="2700" i="1">
                                  <a:solidFill>
                                    <a:schemeClr val="tx2"/>
                                  </a:solidFill>
                                  <a:latin typeface="Cambria Math"/>
                                  <a:ea typeface="Cambria Math"/>
                                </a:rPr>
                              </m:ctrlPr>
                            </m:sSubPr>
                            <m:e>
                              <m:r>
                                <a:rPr lang="es-MX" sz="2700" i="1">
                                  <a:solidFill>
                                    <a:schemeClr val="tx2"/>
                                  </a:solidFill>
                                  <a:latin typeface="Cambria Math"/>
                                  <a:ea typeface="Cambria Math"/>
                                </a:rPr>
                                <m:t>𝑒</m:t>
                              </m:r>
                            </m:e>
                            <m:sub>
                              <m:r>
                                <a:rPr lang="es-MX" sz="2700" i="1">
                                  <a:solidFill>
                                    <a:schemeClr val="tx2"/>
                                  </a:solidFill>
                                  <a:latin typeface="Cambria Math"/>
                                  <a:ea typeface="Cambria Math"/>
                                </a:rPr>
                                <m:t>𝑡</m:t>
                              </m:r>
                            </m:sub>
                          </m:sSub>
                        </m:e>
                      </m:d>
                    </m:oMath>
                  </m:oMathPara>
                </a14:m>
                <a:endParaRPr lang="en-US" b="1" i="1" dirty="0">
                  <a:solidFill>
                    <a:schemeClr val="tx2"/>
                  </a:solidFill>
                  <a:latin typeface="Cambria Math"/>
                </a:endParaRPr>
              </a:p>
              <a:p>
                <a:endParaRPr lang="en-US" dirty="0" smtClean="0">
                  <a:solidFill>
                    <a:schemeClr val="tx2"/>
                  </a:solidFill>
                  <a:latin typeface="Cambria Math"/>
                </a:endParaRPr>
              </a:p>
              <a:p>
                <a:endParaRPr lang="es-MX" dirty="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5720" y="1556792"/>
                <a:ext cx="5358368" cy="2807976"/>
              </a:xfrm>
              <a:blipFill rotWithShape="1">
                <a:blip r:embed="rId9"/>
                <a:stretch>
                  <a:fillRect l="-341" t="-1952"/>
                </a:stretch>
              </a:blipFill>
            </p:spPr>
            <p:txBody>
              <a:bodyPr/>
              <a:lstStyle/>
              <a:p>
                <a:r>
                  <a:rPr lang="es-MX">
                    <a:noFill/>
                  </a:rPr>
                  <a:t> </a:t>
                </a:r>
              </a:p>
            </p:txBody>
          </p:sp>
        </mc:Fallback>
      </mc:AlternateContent>
      <p:sp>
        <p:nvSpPr>
          <p:cNvPr id="7" name="6 CuadroTexto"/>
          <p:cNvSpPr txBox="1"/>
          <p:nvPr/>
        </p:nvSpPr>
        <p:spPr>
          <a:xfrm>
            <a:off x="251520" y="4365104"/>
            <a:ext cx="8496944" cy="2062103"/>
          </a:xfrm>
          <a:prstGeom prst="rect">
            <a:avLst/>
          </a:prstGeom>
          <a:noFill/>
        </p:spPr>
        <p:txBody>
          <a:bodyPr wrap="square" rtlCol="0">
            <a:spAutoFit/>
          </a:bodyPr>
          <a:lstStyle/>
          <a:p>
            <a:pPr marL="285750" indent="-285750" algn="just">
              <a:buFont typeface="Arial" panose="020B0604020202020204" pitchFamily="34" charset="0"/>
              <a:buChar char="•"/>
            </a:pPr>
            <a:r>
              <a:rPr lang="en-US" sz="1600" dirty="0" smtClean="0">
                <a:solidFill>
                  <a:schemeClr val="tx2"/>
                </a:solidFill>
              </a:rPr>
              <a:t>Strong shift in monetary policy during 1999 Q3 with the introduction of inflation targeting and the greater exchange rate flexibility after a 35% Real depreciation in 1999 Q1.</a:t>
            </a:r>
          </a:p>
          <a:p>
            <a:pPr marL="285750" indent="-285750" algn="just">
              <a:buFont typeface="Arial" panose="020B0604020202020204" pitchFamily="34" charset="0"/>
              <a:buChar char="•"/>
            </a:pPr>
            <a:r>
              <a:rPr lang="en-US" sz="1600" dirty="0" smtClean="0">
                <a:solidFill>
                  <a:schemeClr val="tx2"/>
                </a:solidFill>
              </a:rPr>
              <a:t>This was accompanied by:</a:t>
            </a:r>
          </a:p>
          <a:p>
            <a:pPr marL="742950" lvl="1" indent="-285750" algn="just">
              <a:buFont typeface="Courier New" panose="02070309020205020404" pitchFamily="49" charset="0"/>
              <a:buChar char="o"/>
            </a:pPr>
            <a:r>
              <a:rPr lang="en-US" sz="1600" dirty="0">
                <a:solidFill>
                  <a:schemeClr val="tx2"/>
                </a:solidFill>
              </a:rPr>
              <a:t>a lower persistence of inflation, or equivalently greater importance of expected inflation, in current inflation determination, and</a:t>
            </a:r>
          </a:p>
          <a:p>
            <a:pPr marL="742950" lvl="1" indent="-285750" algn="just">
              <a:buFont typeface="Courier New" panose="02070309020205020404" pitchFamily="49" charset="0"/>
              <a:buChar char="o"/>
            </a:pPr>
            <a:r>
              <a:rPr lang="en-US" sz="1600" dirty="0">
                <a:solidFill>
                  <a:schemeClr val="tx2"/>
                </a:solidFill>
              </a:rPr>
              <a:t>a stepper Phillips curve with inflation more responsive to output gap</a:t>
            </a:r>
            <a:r>
              <a:rPr lang="en-US" sz="1600" dirty="0" smtClean="0">
                <a:solidFill>
                  <a:schemeClr val="tx2"/>
                </a:solidFill>
              </a:rPr>
              <a:t>.</a:t>
            </a:r>
          </a:p>
          <a:p>
            <a:pPr marL="285750" indent="-285750" algn="just">
              <a:buFont typeface="Arial" panose="020B0604020202020204" pitchFamily="34" charset="0"/>
              <a:buChar char="•"/>
            </a:pPr>
            <a:r>
              <a:rPr lang="en-US" sz="1600" dirty="0">
                <a:solidFill>
                  <a:schemeClr val="tx2"/>
                </a:solidFill>
              </a:rPr>
              <a:t>The analysis captures the 2002 depreciation and the Cardoso - da Silva government </a:t>
            </a:r>
            <a:r>
              <a:rPr lang="en-US" sz="1600" dirty="0" smtClean="0">
                <a:solidFill>
                  <a:schemeClr val="tx2"/>
                </a:solidFill>
              </a:rPr>
              <a:t>transition as a transitory change of the monetary policy regime from 2002 Q4 to 2003 Q3.</a:t>
            </a:r>
          </a:p>
        </p:txBody>
      </p:sp>
      <p:graphicFrame>
        <p:nvGraphicFramePr>
          <p:cNvPr id="8" name="2 Gráfico"/>
          <p:cNvGraphicFramePr>
            <a:graphicFrameLocks/>
          </p:cNvGraphicFramePr>
          <p:nvPr>
            <p:extLst>
              <p:ext uri="{D42A27DB-BD31-4B8C-83A1-F6EECF244321}">
                <p14:modId xmlns:p14="http://schemas.microsoft.com/office/powerpoint/2010/main" val="1020292711"/>
              </p:ext>
            </p:extLst>
          </p:nvPr>
        </p:nvGraphicFramePr>
        <p:xfrm>
          <a:off x="4788000" y="1620000"/>
          <a:ext cx="4345200" cy="260640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35420956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Chile</a:t>
            </a:r>
            <a:endParaRPr lang="es-MX" dirty="0"/>
          </a:p>
        </p:txBody>
      </p:sp>
      <mc:AlternateContent xmlns:mc="http://schemas.openxmlformats.org/markup-compatibility/2006" xmlns:a14="http://schemas.microsoft.com/office/drawing/2010/main">
        <mc:Choice Requires="a14">
          <p:sp>
            <p:nvSpPr>
              <p:cNvPr id="7" name="2 Marcador de contenido"/>
              <p:cNvSpPr txBox="1">
                <a:spLocks/>
              </p:cNvSpPr>
              <p:nvPr/>
            </p:nvSpPr>
            <p:spPr bwMode="auto">
              <a:xfrm>
                <a:off x="5720" y="1556792"/>
                <a:ext cx="5358368" cy="280797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55000" lnSpcReduction="20000"/>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Helvetica" pitchFamily="34" charset="0"/>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Helvetica" pitchFamily="34" charset="0"/>
                    <a:ea typeface="ＭＳ Ｐゴシック" charset="0"/>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solidFill>
                      <a:schemeClr val="tx2"/>
                    </a:solidFill>
                    <a:latin typeface="Cambria Math"/>
                  </a:rPr>
                  <a:t>Low inflation </a:t>
                </a:r>
                <a:r>
                  <a:rPr lang="en-US" b="1" dirty="0">
                    <a:solidFill>
                      <a:schemeClr val="tx2"/>
                    </a:solidFill>
                    <a:latin typeface="Cambria Math"/>
                  </a:rPr>
                  <a:t>policy </a:t>
                </a:r>
                <a:r>
                  <a:rPr lang="en-US" b="1" dirty="0" smtClean="0">
                    <a:solidFill>
                      <a:schemeClr val="tx2"/>
                    </a:solidFill>
                    <a:latin typeface="Cambria Math"/>
                  </a:rPr>
                  <a:t>response</a:t>
                </a:r>
              </a:p>
              <a:p>
                <a:pPr marL="0" indent="0">
                  <a:buFont typeface="Arial" charset="0"/>
                  <a:buNone/>
                </a:pPr>
                <a:endParaRPr lang="en-US"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i="1" smtClean="0">
                              <a:solidFill>
                                <a:schemeClr val="tx2"/>
                              </a:solidFill>
                              <a:latin typeface="Cambria Math"/>
                            </a:rPr>
                          </m:ctrlPr>
                        </m:sSubPr>
                        <m:e>
                          <m:r>
                            <a:rPr lang="en-US" i="1" smtClean="0">
                              <a:solidFill>
                                <a:schemeClr val="tx2"/>
                              </a:solidFill>
                              <a:latin typeface="Cambria Math"/>
                              <a:ea typeface="Cambria Math"/>
                            </a:rPr>
                            <m:t>𝜋</m:t>
                          </m:r>
                        </m:e>
                        <m:sub>
                          <m:r>
                            <a:rPr lang="es-MX" i="1" smtClean="0">
                              <a:solidFill>
                                <a:schemeClr val="tx2"/>
                              </a:solidFill>
                              <a:latin typeface="Cambria Math"/>
                            </a:rPr>
                            <m:t>𝑡</m:t>
                          </m:r>
                        </m:sub>
                      </m:sSub>
                      <m:r>
                        <a:rPr lang="es-MX" b="0" i="1" smtClean="0">
                          <a:solidFill>
                            <a:schemeClr val="tx2"/>
                          </a:solidFill>
                          <a:latin typeface="Cambria Math"/>
                        </a:rPr>
                        <m:t>=</m:t>
                      </m:r>
                      <m:r>
                        <a:rPr lang="es-MX" i="1" smtClean="0">
                          <a:solidFill>
                            <a:schemeClr val="tx2"/>
                          </a:solidFill>
                          <a:latin typeface="Cambria Math"/>
                        </a:rPr>
                        <m:t>0.</m:t>
                      </m:r>
                      <m:r>
                        <a:rPr lang="es-MX" b="0" i="1" smtClean="0">
                          <a:solidFill>
                            <a:schemeClr val="tx2"/>
                          </a:solidFill>
                          <a:latin typeface="Cambria Math"/>
                        </a:rPr>
                        <m:t>57</m:t>
                      </m:r>
                      <m:sSub>
                        <m:sSubPr>
                          <m:ctrlPr>
                            <a:rPr lang="es-MX" i="1" smtClean="0">
                              <a:solidFill>
                                <a:schemeClr val="tx2"/>
                              </a:solidFill>
                              <a:latin typeface="Cambria Math"/>
                            </a:rPr>
                          </m:ctrlPr>
                        </m:sSubPr>
                        <m:e>
                          <m:r>
                            <a:rPr lang="es-MX" i="1" smtClean="0">
                              <a:solidFill>
                                <a:schemeClr val="tx2"/>
                              </a:solidFill>
                              <a:latin typeface="Cambria Math"/>
                            </a:rPr>
                            <m:t>𝐸</m:t>
                          </m:r>
                        </m:e>
                        <m:sub>
                          <m:r>
                            <a:rPr lang="es-MX" i="1" smtClean="0">
                              <a:solidFill>
                                <a:schemeClr val="tx2"/>
                              </a:solidFill>
                              <a:latin typeface="Cambria Math"/>
                            </a:rPr>
                            <m:t>𝑡</m:t>
                          </m:r>
                        </m:sub>
                      </m:sSub>
                      <m:d>
                        <m:dPr>
                          <m:begChr m:val="{"/>
                          <m:endChr m:val="}"/>
                          <m:ctrlPr>
                            <a:rPr lang="es-MX" i="1" smtClean="0">
                              <a:solidFill>
                                <a:schemeClr val="tx2"/>
                              </a:solidFill>
                              <a:latin typeface="Cambria Math"/>
                            </a:rPr>
                          </m:ctrlPr>
                        </m:dPr>
                        <m:e>
                          <m:sSub>
                            <m:sSubPr>
                              <m:ctrlPr>
                                <a:rPr lang="es-MX" i="1" smtClean="0">
                                  <a:solidFill>
                                    <a:schemeClr val="tx2"/>
                                  </a:solidFill>
                                  <a:latin typeface="Cambria Math"/>
                                </a:rPr>
                              </m:ctrlPr>
                            </m:sSubPr>
                            <m:e>
                              <m:r>
                                <a:rPr lang="es-MX" i="1" smtClean="0">
                                  <a:solidFill>
                                    <a:schemeClr val="tx2"/>
                                  </a:solidFill>
                                  <a:latin typeface="Cambria Math"/>
                                  <a:ea typeface="Cambria Math"/>
                                </a:rPr>
                                <m:t>𝜋</m:t>
                              </m:r>
                            </m:e>
                            <m:sub>
                              <m:r>
                                <a:rPr lang="es-MX" i="1" smtClean="0">
                                  <a:solidFill>
                                    <a:schemeClr val="tx2"/>
                                  </a:solidFill>
                                  <a:latin typeface="Cambria Math"/>
                                </a:rPr>
                                <m:t>𝑡</m:t>
                              </m:r>
                              <m:r>
                                <a:rPr lang="es-MX" i="1" smtClean="0">
                                  <a:solidFill>
                                    <a:schemeClr val="tx2"/>
                                  </a:solidFill>
                                  <a:latin typeface="Cambria Math"/>
                                </a:rPr>
                                <m:t>+1</m:t>
                              </m:r>
                            </m:sub>
                          </m:sSub>
                        </m:e>
                      </m:d>
                      <m:r>
                        <a:rPr lang="es-MX" i="1" smtClean="0">
                          <a:solidFill>
                            <a:schemeClr val="tx2"/>
                          </a:solidFill>
                          <a:latin typeface="Cambria Math"/>
                        </a:rPr>
                        <m:t>+0.</m:t>
                      </m:r>
                      <m:r>
                        <a:rPr lang="es-MX" b="0" i="1" smtClean="0">
                          <a:solidFill>
                            <a:schemeClr val="tx2"/>
                          </a:solidFill>
                          <a:latin typeface="Cambria Math"/>
                        </a:rPr>
                        <m:t>43</m:t>
                      </m:r>
                      <m:sSub>
                        <m:sSubPr>
                          <m:ctrlPr>
                            <a:rPr lang="es-MX" i="1" smtClean="0">
                              <a:solidFill>
                                <a:schemeClr val="tx2"/>
                              </a:solidFill>
                              <a:latin typeface="Cambria Math"/>
                            </a:rPr>
                          </m:ctrlPr>
                        </m:sSubPr>
                        <m:e>
                          <m:r>
                            <a:rPr lang="es-MX" i="1" smtClean="0">
                              <a:solidFill>
                                <a:schemeClr val="tx2"/>
                              </a:solidFill>
                              <a:latin typeface="Cambria Math"/>
                              <a:ea typeface="Cambria Math"/>
                            </a:rPr>
                            <m:t>𝜋</m:t>
                          </m:r>
                        </m:e>
                        <m:sub>
                          <m:r>
                            <a:rPr lang="es-MX" i="1" smtClean="0">
                              <a:solidFill>
                                <a:schemeClr val="tx2"/>
                              </a:solidFill>
                              <a:latin typeface="Cambria Math"/>
                            </a:rPr>
                            <m:t>𝑡</m:t>
                          </m:r>
                          <m:r>
                            <a:rPr lang="es-MX" i="1" smtClean="0">
                              <a:solidFill>
                                <a:schemeClr val="tx2"/>
                              </a:solidFill>
                              <a:latin typeface="Cambria Math"/>
                            </a:rPr>
                            <m:t>−1</m:t>
                          </m:r>
                        </m:sub>
                      </m:sSub>
                      <m:r>
                        <a:rPr lang="es-MX" i="1" smtClean="0">
                          <a:solidFill>
                            <a:schemeClr val="tx2"/>
                          </a:solidFill>
                          <a:latin typeface="Cambria Math"/>
                        </a:rPr>
                        <m:t>−0.0</m:t>
                      </m:r>
                      <m:r>
                        <a:rPr lang="es-MX" b="0" i="1" smtClean="0">
                          <a:solidFill>
                            <a:schemeClr val="tx2"/>
                          </a:solidFill>
                          <a:latin typeface="Cambria Math"/>
                        </a:rPr>
                        <m:t>1</m:t>
                      </m:r>
                      <m:r>
                        <m:rPr>
                          <m:sty m:val="p"/>
                        </m:rPr>
                        <a:rPr lang="el-GR" i="1" smtClean="0">
                          <a:solidFill>
                            <a:schemeClr val="tx2"/>
                          </a:solidFill>
                          <a:latin typeface="Cambria Math"/>
                          <a:ea typeface="Cambria Math"/>
                        </a:rPr>
                        <m:t>Δ</m:t>
                      </m:r>
                      <m:sSub>
                        <m:sSubPr>
                          <m:ctrlPr>
                            <a:rPr lang="el-GR" i="1" smtClean="0">
                              <a:solidFill>
                                <a:schemeClr val="tx2"/>
                              </a:solidFill>
                              <a:latin typeface="Cambria Math"/>
                              <a:ea typeface="Cambria Math"/>
                            </a:rPr>
                          </m:ctrlPr>
                        </m:sSubPr>
                        <m:e>
                          <m:r>
                            <a:rPr lang="es-MX" i="1" smtClean="0">
                              <a:solidFill>
                                <a:schemeClr val="tx2"/>
                              </a:solidFill>
                              <a:latin typeface="Cambria Math"/>
                              <a:ea typeface="Cambria Math"/>
                            </a:rPr>
                            <m:t>𝑞</m:t>
                          </m:r>
                        </m:e>
                        <m:sub>
                          <m:r>
                            <a:rPr lang="es-MX" i="1" smtClean="0">
                              <a:solidFill>
                                <a:schemeClr val="tx2"/>
                              </a:solidFill>
                              <a:latin typeface="Cambria Math"/>
                              <a:ea typeface="Cambria Math"/>
                            </a:rPr>
                            <m:t>𝑡</m:t>
                          </m:r>
                        </m:sub>
                      </m:sSub>
                      <m:r>
                        <a:rPr lang="es-MX" i="1" smtClean="0">
                          <a:solidFill>
                            <a:schemeClr val="tx2"/>
                          </a:solidFill>
                          <a:latin typeface="Cambria Math"/>
                          <a:ea typeface="Cambria Math"/>
                        </a:rPr>
                        <m:t>+0.</m:t>
                      </m:r>
                      <m:r>
                        <a:rPr lang="es-MX" b="0" i="1" smtClean="0">
                          <a:solidFill>
                            <a:schemeClr val="tx2"/>
                          </a:solidFill>
                          <a:latin typeface="Cambria Math"/>
                          <a:ea typeface="Cambria Math"/>
                        </a:rPr>
                        <m:t>0</m:t>
                      </m:r>
                      <m:r>
                        <a:rPr lang="es-MX" i="1" smtClean="0">
                          <a:solidFill>
                            <a:schemeClr val="tx2"/>
                          </a:solidFill>
                          <a:latin typeface="Cambria Math"/>
                          <a:ea typeface="Cambria Math"/>
                        </a:rPr>
                        <m:t>6</m:t>
                      </m:r>
                      <m:d>
                        <m:dPr>
                          <m:ctrlPr>
                            <a:rPr lang="es-MX" i="1" smtClean="0">
                              <a:solidFill>
                                <a:schemeClr val="tx2"/>
                              </a:solidFill>
                              <a:latin typeface="Cambria Math"/>
                              <a:ea typeface="Cambria Math"/>
                            </a:rPr>
                          </m:ctrlPr>
                        </m:dPr>
                        <m:e>
                          <m:sSub>
                            <m:sSubPr>
                              <m:ctrlPr>
                                <a:rPr lang="es-MX" i="1" smtClean="0">
                                  <a:solidFill>
                                    <a:schemeClr val="tx2"/>
                                  </a:solidFill>
                                  <a:latin typeface="Cambria Math"/>
                                  <a:ea typeface="Cambria Math"/>
                                </a:rPr>
                              </m:ctrlPr>
                            </m:sSubPr>
                            <m:e>
                              <m:r>
                                <a:rPr lang="es-MX" i="1" smtClean="0">
                                  <a:solidFill>
                                    <a:schemeClr val="tx2"/>
                                  </a:solidFill>
                                  <a:latin typeface="Cambria Math"/>
                                  <a:ea typeface="Cambria Math"/>
                                </a:rPr>
                                <m:t>𝑦</m:t>
                              </m:r>
                            </m:e>
                            <m:sub>
                              <m:r>
                                <a:rPr lang="es-MX" i="1" smtClean="0">
                                  <a:solidFill>
                                    <a:schemeClr val="tx2"/>
                                  </a:solidFill>
                                  <a:latin typeface="Cambria Math"/>
                                  <a:ea typeface="Cambria Math"/>
                                </a:rPr>
                                <m:t>𝑡</m:t>
                              </m:r>
                            </m:sub>
                          </m:sSub>
                          <m:r>
                            <a:rPr lang="es-MX" i="1" smtClean="0">
                              <a:solidFill>
                                <a:schemeClr val="tx2"/>
                              </a:solidFill>
                              <a:latin typeface="Cambria Math"/>
                              <a:ea typeface="Cambria Math"/>
                            </a:rPr>
                            <m:t>−</m:t>
                          </m:r>
                          <m:sSub>
                            <m:sSubPr>
                              <m:ctrlPr>
                                <a:rPr lang="es-MX" i="1" smtClean="0">
                                  <a:solidFill>
                                    <a:schemeClr val="tx2"/>
                                  </a:solidFill>
                                  <a:latin typeface="Cambria Math"/>
                                  <a:ea typeface="Cambria Math"/>
                                </a:rPr>
                              </m:ctrlPr>
                            </m:sSubPr>
                            <m:e>
                              <m:acc>
                                <m:accPr>
                                  <m:chr m:val="̅"/>
                                  <m:ctrlPr>
                                    <a:rPr lang="es-MX" i="1" smtClean="0">
                                      <a:solidFill>
                                        <a:schemeClr val="tx2"/>
                                      </a:solidFill>
                                      <a:latin typeface="Cambria Math"/>
                                      <a:ea typeface="Cambria Math"/>
                                    </a:rPr>
                                  </m:ctrlPr>
                                </m:accPr>
                                <m:e>
                                  <m:r>
                                    <a:rPr lang="es-MX" i="1" smtClean="0">
                                      <a:solidFill>
                                        <a:schemeClr val="tx2"/>
                                      </a:solidFill>
                                      <a:latin typeface="Cambria Math"/>
                                      <a:ea typeface="Cambria Math"/>
                                    </a:rPr>
                                    <m:t>𝑦</m:t>
                                  </m:r>
                                </m:e>
                              </m:acc>
                            </m:e>
                            <m:sub>
                              <m:r>
                                <a:rPr lang="es-MX" i="1" smtClean="0">
                                  <a:solidFill>
                                    <a:schemeClr val="tx2"/>
                                  </a:solidFill>
                                  <a:latin typeface="Cambria Math"/>
                                  <a:ea typeface="Cambria Math"/>
                                </a:rPr>
                                <m:t>𝑡</m:t>
                              </m:r>
                              <m:r>
                                <a:rPr lang="es-MX" i="1" smtClean="0">
                                  <a:solidFill>
                                    <a:schemeClr val="tx2"/>
                                  </a:solidFill>
                                  <a:latin typeface="Cambria Math"/>
                                  <a:ea typeface="Cambria Math"/>
                                </a:rPr>
                                <m:t>−1</m:t>
                              </m:r>
                            </m:sub>
                          </m:sSub>
                        </m:e>
                      </m:d>
                    </m:oMath>
                  </m:oMathPara>
                </a14:m>
                <a:endParaRPr lang="en-US" dirty="0" smtClean="0">
                  <a:solidFill>
                    <a:schemeClr val="tx2"/>
                  </a:solidFill>
                  <a:latin typeface="Cambria Math"/>
                </a:endParaRPr>
              </a:p>
              <a:p>
                <a:pPr marL="0" indent="0">
                  <a:buFont typeface="Arial" charset="0"/>
                  <a:buNone/>
                </a:pPr>
                <a:endParaRPr lang="en-US" sz="2700"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sz="2700" i="1" smtClean="0">
                              <a:solidFill>
                                <a:schemeClr val="tx2"/>
                              </a:solidFill>
                              <a:latin typeface="Cambria Math"/>
                            </a:rPr>
                          </m:ctrlPr>
                        </m:sSubPr>
                        <m:e>
                          <m:r>
                            <a:rPr lang="es-MX" sz="2700" i="1" smtClean="0">
                              <a:solidFill>
                                <a:schemeClr val="tx2"/>
                              </a:solidFill>
                              <a:latin typeface="Cambria Math"/>
                            </a:rPr>
                            <m:t>𝑟</m:t>
                          </m:r>
                        </m:e>
                        <m:sub>
                          <m:r>
                            <a:rPr lang="es-MX" sz="2700" i="1" smtClean="0">
                              <a:solidFill>
                                <a:schemeClr val="tx2"/>
                              </a:solidFill>
                              <a:latin typeface="Cambria Math"/>
                            </a:rPr>
                            <m:t>𝑡</m:t>
                          </m:r>
                        </m:sub>
                      </m:sSub>
                      <m:r>
                        <a:rPr lang="es-MX" sz="2700" i="1" smtClean="0">
                          <a:solidFill>
                            <a:schemeClr val="tx2"/>
                          </a:solidFill>
                          <a:latin typeface="Cambria Math"/>
                        </a:rPr>
                        <m:t>=0.7</m:t>
                      </m:r>
                      <m:r>
                        <a:rPr lang="es-MX" sz="2700" b="0" i="1" smtClean="0">
                          <a:solidFill>
                            <a:schemeClr val="tx2"/>
                          </a:solidFill>
                          <a:latin typeface="Cambria Math"/>
                        </a:rPr>
                        <m:t>5</m:t>
                      </m:r>
                      <m:sSub>
                        <m:sSubPr>
                          <m:ctrlPr>
                            <a:rPr lang="es-MX" sz="2700" i="1" smtClean="0">
                              <a:solidFill>
                                <a:schemeClr val="tx2"/>
                              </a:solidFill>
                              <a:latin typeface="Cambria Math"/>
                            </a:rPr>
                          </m:ctrlPr>
                        </m:sSubPr>
                        <m:e>
                          <m:r>
                            <a:rPr lang="es-MX" sz="2700" i="1" smtClean="0">
                              <a:solidFill>
                                <a:schemeClr val="tx2"/>
                              </a:solidFill>
                              <a:latin typeface="Cambria Math"/>
                            </a:rPr>
                            <m:t>𝑟</m:t>
                          </m:r>
                        </m:e>
                        <m:sub>
                          <m:r>
                            <a:rPr lang="es-MX" sz="2700" i="1" smtClean="0">
                              <a:solidFill>
                                <a:schemeClr val="tx2"/>
                              </a:solidFill>
                              <a:latin typeface="Cambria Math"/>
                            </a:rPr>
                            <m:t>𝑡</m:t>
                          </m:r>
                          <m:r>
                            <a:rPr lang="es-MX" sz="2700" i="1" smtClean="0">
                              <a:solidFill>
                                <a:schemeClr val="tx2"/>
                              </a:solidFill>
                              <a:latin typeface="Cambria Math"/>
                            </a:rPr>
                            <m:t>−1</m:t>
                          </m:r>
                        </m:sub>
                      </m:sSub>
                      <m:r>
                        <a:rPr lang="es-MX" sz="2700" i="1" smtClean="0">
                          <a:solidFill>
                            <a:schemeClr val="tx2"/>
                          </a:solidFill>
                          <a:latin typeface="Cambria Math"/>
                        </a:rPr>
                        <m:t>+</m:t>
                      </m:r>
                      <m:d>
                        <m:dPr>
                          <m:ctrlPr>
                            <a:rPr lang="es-MX" sz="2700" i="1" smtClean="0">
                              <a:solidFill>
                                <a:schemeClr val="tx2"/>
                              </a:solidFill>
                              <a:latin typeface="Cambria Math"/>
                            </a:rPr>
                          </m:ctrlPr>
                        </m:dPr>
                        <m:e>
                          <m:r>
                            <a:rPr lang="es-MX" sz="2700" i="1" smtClean="0">
                              <a:solidFill>
                                <a:schemeClr val="tx2"/>
                              </a:solidFill>
                              <a:latin typeface="Cambria Math"/>
                            </a:rPr>
                            <m:t>1−0.7</m:t>
                          </m:r>
                          <m:r>
                            <a:rPr lang="es-MX" sz="2700" b="0" i="1" smtClean="0">
                              <a:solidFill>
                                <a:schemeClr val="tx2"/>
                              </a:solidFill>
                              <a:latin typeface="Cambria Math"/>
                            </a:rPr>
                            <m:t>5</m:t>
                          </m:r>
                        </m:e>
                      </m:d>
                      <m:d>
                        <m:dPr>
                          <m:ctrlPr>
                            <a:rPr lang="es-MX" sz="2700" i="1" smtClean="0">
                              <a:solidFill>
                                <a:schemeClr val="tx2"/>
                              </a:solidFill>
                              <a:latin typeface="Cambria Math"/>
                            </a:rPr>
                          </m:ctrlPr>
                        </m:dPr>
                        <m:e>
                          <m:r>
                            <a:rPr lang="es-MX" sz="2700" i="1" smtClean="0">
                              <a:solidFill>
                                <a:schemeClr val="tx2"/>
                              </a:solidFill>
                              <a:latin typeface="Cambria Math"/>
                            </a:rPr>
                            <m:t>0.9</m:t>
                          </m:r>
                          <m:r>
                            <a:rPr lang="es-MX" sz="2700" b="0" i="1" smtClean="0">
                              <a:solidFill>
                                <a:schemeClr val="tx2"/>
                              </a:solidFill>
                              <a:latin typeface="Cambria Math"/>
                            </a:rPr>
                            <m:t>5</m:t>
                          </m:r>
                          <m:sSub>
                            <m:sSubPr>
                              <m:ctrlPr>
                                <a:rPr lang="es-MX" sz="2700" i="1" smtClean="0">
                                  <a:solidFill>
                                    <a:schemeClr val="tx2"/>
                                  </a:solidFill>
                                  <a:latin typeface="Cambria Math"/>
                                </a:rPr>
                              </m:ctrlPr>
                            </m:sSubPr>
                            <m:e>
                              <m:r>
                                <a:rPr lang="es-MX" sz="2700" i="1" smtClean="0">
                                  <a:solidFill>
                                    <a:schemeClr val="tx2"/>
                                  </a:solidFill>
                                  <a:latin typeface="Cambria Math"/>
                                  <a:ea typeface="Cambria Math"/>
                                </a:rPr>
                                <m:t>𝜋</m:t>
                              </m:r>
                            </m:e>
                            <m:sub>
                              <m:r>
                                <a:rPr lang="es-MX" sz="2700" i="1" smtClean="0">
                                  <a:solidFill>
                                    <a:schemeClr val="tx2"/>
                                  </a:solidFill>
                                  <a:latin typeface="Cambria Math"/>
                                </a:rPr>
                                <m:t>𝑡</m:t>
                              </m:r>
                            </m:sub>
                          </m:sSub>
                          <m:r>
                            <a:rPr lang="es-MX" sz="2700" i="1" smtClean="0">
                              <a:solidFill>
                                <a:schemeClr val="tx2"/>
                              </a:solidFill>
                              <a:latin typeface="Cambria Math"/>
                            </a:rPr>
                            <m:t>+0.</m:t>
                          </m:r>
                          <m:r>
                            <a:rPr lang="es-MX" sz="2700" b="0" i="1" smtClean="0">
                              <a:solidFill>
                                <a:schemeClr val="tx2"/>
                              </a:solidFill>
                              <a:latin typeface="Cambria Math"/>
                            </a:rPr>
                            <m:t>43</m:t>
                          </m:r>
                          <m:sSub>
                            <m:sSubPr>
                              <m:ctrlPr>
                                <a:rPr lang="es-MX" sz="2700" i="1" smtClean="0">
                                  <a:solidFill>
                                    <a:schemeClr val="tx2"/>
                                  </a:solidFill>
                                  <a:latin typeface="Cambria Math"/>
                                </a:rPr>
                              </m:ctrlPr>
                            </m:sSubPr>
                            <m:e>
                              <m:r>
                                <a:rPr lang="es-MX" sz="2700" i="1" smtClean="0">
                                  <a:solidFill>
                                    <a:schemeClr val="tx2"/>
                                  </a:solidFill>
                                  <a:latin typeface="Cambria Math"/>
                                </a:rPr>
                                <m:t>𝑦</m:t>
                              </m:r>
                            </m:e>
                            <m:sub>
                              <m:r>
                                <a:rPr lang="es-MX" sz="2700" i="1" smtClean="0">
                                  <a:solidFill>
                                    <a:schemeClr val="tx2"/>
                                  </a:solidFill>
                                  <a:latin typeface="Cambria Math"/>
                                </a:rPr>
                                <m:t>𝑡</m:t>
                              </m:r>
                            </m:sub>
                          </m:sSub>
                          <m:r>
                            <a:rPr lang="es-MX" sz="2700" i="1" smtClean="0">
                              <a:solidFill>
                                <a:schemeClr val="tx2"/>
                              </a:solidFill>
                              <a:latin typeface="Cambria Math"/>
                            </a:rPr>
                            <m:t>+0.0</m:t>
                          </m:r>
                          <m:r>
                            <a:rPr lang="es-MX" sz="2700" b="0" i="1" smtClean="0">
                              <a:solidFill>
                                <a:schemeClr val="tx2"/>
                              </a:solidFill>
                              <a:latin typeface="Cambria Math"/>
                            </a:rPr>
                            <m:t>6</m:t>
                          </m:r>
                          <m:r>
                            <m:rPr>
                              <m:sty m:val="p"/>
                            </m:rPr>
                            <a:rPr lang="el-GR" sz="2700" i="1" smtClean="0">
                              <a:solidFill>
                                <a:schemeClr val="tx2"/>
                              </a:solidFill>
                              <a:latin typeface="Cambria Math"/>
                              <a:ea typeface="Cambria Math"/>
                            </a:rPr>
                            <m:t>Δ</m:t>
                          </m:r>
                          <m:sSub>
                            <m:sSubPr>
                              <m:ctrlPr>
                                <a:rPr lang="el-GR" sz="2700" i="1" smtClean="0">
                                  <a:solidFill>
                                    <a:schemeClr val="tx2"/>
                                  </a:solidFill>
                                  <a:latin typeface="Cambria Math"/>
                                  <a:ea typeface="Cambria Math"/>
                                </a:rPr>
                              </m:ctrlPr>
                            </m:sSubPr>
                            <m:e>
                              <m:r>
                                <a:rPr lang="es-MX" sz="2700" i="1" smtClean="0">
                                  <a:solidFill>
                                    <a:schemeClr val="tx2"/>
                                  </a:solidFill>
                                  <a:latin typeface="Cambria Math"/>
                                  <a:ea typeface="Cambria Math"/>
                                </a:rPr>
                                <m:t>𝑒</m:t>
                              </m:r>
                            </m:e>
                            <m:sub>
                              <m:r>
                                <a:rPr lang="es-MX" sz="2700" i="1" smtClean="0">
                                  <a:solidFill>
                                    <a:schemeClr val="tx2"/>
                                  </a:solidFill>
                                  <a:latin typeface="Cambria Math"/>
                                  <a:ea typeface="Cambria Math"/>
                                </a:rPr>
                                <m:t>𝑡</m:t>
                              </m:r>
                            </m:sub>
                          </m:sSub>
                        </m:e>
                      </m:d>
                    </m:oMath>
                  </m:oMathPara>
                </a14:m>
                <a:endParaRPr lang="en-US" sz="2700" i="1" dirty="0">
                  <a:solidFill>
                    <a:schemeClr val="tx2"/>
                  </a:solidFill>
                  <a:latin typeface="Cambria Math"/>
                </a:endParaRPr>
              </a:p>
              <a:p>
                <a:pPr marL="0" indent="0">
                  <a:buFont typeface="Arial" charset="0"/>
                  <a:buNone/>
                </a:pPr>
                <a:endParaRPr lang="en-US" b="1" dirty="0" smtClean="0">
                  <a:solidFill>
                    <a:schemeClr val="tx2"/>
                  </a:solidFill>
                  <a:latin typeface="Cambria Math"/>
                </a:endParaRPr>
              </a:p>
              <a:p>
                <a:r>
                  <a:rPr lang="en-US" b="1" dirty="0" smtClean="0">
                    <a:solidFill>
                      <a:schemeClr val="tx2"/>
                    </a:solidFill>
                    <a:latin typeface="Cambria Math"/>
                  </a:rPr>
                  <a:t>High inflation policy response</a:t>
                </a:r>
              </a:p>
              <a:p>
                <a:pPr marL="0" indent="0">
                  <a:buFont typeface="Arial" charset="0"/>
                  <a:buNone/>
                </a:pPr>
                <a:endParaRPr lang="en-US" b="1"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i="1">
                              <a:solidFill>
                                <a:schemeClr val="tx2"/>
                              </a:solidFill>
                              <a:latin typeface="Cambria Math"/>
                            </a:rPr>
                          </m:ctrlPr>
                        </m:sSubPr>
                        <m:e>
                          <m:r>
                            <a:rPr lang="en-US" i="1">
                              <a:solidFill>
                                <a:schemeClr val="tx2"/>
                              </a:solidFill>
                              <a:latin typeface="Cambria Math"/>
                              <a:ea typeface="Cambria Math"/>
                            </a:rPr>
                            <m:t>𝜋</m:t>
                          </m:r>
                        </m:e>
                        <m:sub>
                          <m:r>
                            <a:rPr lang="es-MX" i="1">
                              <a:solidFill>
                                <a:schemeClr val="tx2"/>
                              </a:solidFill>
                              <a:latin typeface="Cambria Math"/>
                            </a:rPr>
                            <m:t>𝑡</m:t>
                          </m:r>
                        </m:sub>
                      </m:sSub>
                      <m:r>
                        <a:rPr lang="es-MX" b="0" i="1" smtClean="0">
                          <a:solidFill>
                            <a:schemeClr val="tx2"/>
                          </a:solidFill>
                          <a:latin typeface="Cambria Math"/>
                        </a:rPr>
                        <m:t>=</m:t>
                      </m:r>
                      <m:r>
                        <a:rPr lang="es-MX" i="1">
                          <a:solidFill>
                            <a:schemeClr val="tx2"/>
                          </a:solidFill>
                          <a:latin typeface="Cambria Math"/>
                        </a:rPr>
                        <m:t>0.</m:t>
                      </m:r>
                      <m:r>
                        <a:rPr lang="es-MX" b="0" i="1" smtClean="0">
                          <a:solidFill>
                            <a:schemeClr val="tx2"/>
                          </a:solidFill>
                          <a:latin typeface="Cambria Math"/>
                        </a:rPr>
                        <m:t>61</m:t>
                      </m:r>
                      <m:sSub>
                        <m:sSubPr>
                          <m:ctrlPr>
                            <a:rPr lang="es-MX" i="1">
                              <a:solidFill>
                                <a:schemeClr val="tx2"/>
                              </a:solidFill>
                              <a:latin typeface="Cambria Math"/>
                            </a:rPr>
                          </m:ctrlPr>
                        </m:sSubPr>
                        <m:e>
                          <m:r>
                            <a:rPr lang="es-MX" i="1">
                              <a:solidFill>
                                <a:schemeClr val="tx2"/>
                              </a:solidFill>
                              <a:latin typeface="Cambria Math"/>
                            </a:rPr>
                            <m:t>𝐸</m:t>
                          </m:r>
                        </m:e>
                        <m:sub>
                          <m:r>
                            <a:rPr lang="es-MX" i="1">
                              <a:solidFill>
                                <a:schemeClr val="tx2"/>
                              </a:solidFill>
                              <a:latin typeface="Cambria Math"/>
                            </a:rPr>
                            <m:t>𝑡</m:t>
                          </m:r>
                        </m:sub>
                      </m:sSub>
                      <m:d>
                        <m:dPr>
                          <m:begChr m:val="{"/>
                          <m:endChr m:val="}"/>
                          <m:ctrlPr>
                            <a:rPr lang="es-MX" i="1">
                              <a:solidFill>
                                <a:schemeClr val="tx2"/>
                              </a:solidFill>
                              <a:latin typeface="Cambria Math"/>
                            </a:rPr>
                          </m:ctrlPr>
                        </m:dPr>
                        <m:e>
                          <m:sSub>
                            <m:sSubPr>
                              <m:ctrlPr>
                                <a:rPr lang="es-MX" i="1">
                                  <a:solidFill>
                                    <a:schemeClr val="tx2"/>
                                  </a:solidFill>
                                  <a:latin typeface="Cambria Math"/>
                                </a:rPr>
                              </m:ctrlPr>
                            </m:sSubPr>
                            <m:e>
                              <m:r>
                                <a:rPr lang="es-MX" i="1">
                                  <a:solidFill>
                                    <a:schemeClr val="tx2"/>
                                  </a:solidFill>
                                  <a:latin typeface="Cambria Math"/>
                                  <a:ea typeface="Cambria Math"/>
                                </a:rPr>
                                <m:t>𝜋</m:t>
                              </m:r>
                            </m:e>
                            <m:sub>
                              <m:r>
                                <a:rPr lang="es-MX" i="1">
                                  <a:solidFill>
                                    <a:schemeClr val="tx2"/>
                                  </a:solidFill>
                                  <a:latin typeface="Cambria Math"/>
                                </a:rPr>
                                <m:t>𝑡</m:t>
                              </m:r>
                              <m:r>
                                <a:rPr lang="es-MX" i="1">
                                  <a:solidFill>
                                    <a:schemeClr val="tx2"/>
                                  </a:solidFill>
                                  <a:latin typeface="Cambria Math"/>
                                </a:rPr>
                                <m:t>+1</m:t>
                              </m:r>
                            </m:sub>
                          </m:sSub>
                        </m:e>
                      </m:d>
                      <m:r>
                        <a:rPr lang="es-MX" i="1">
                          <a:solidFill>
                            <a:schemeClr val="tx2"/>
                          </a:solidFill>
                          <a:latin typeface="Cambria Math"/>
                        </a:rPr>
                        <m:t>+0.</m:t>
                      </m:r>
                      <m:r>
                        <a:rPr lang="es-MX" b="0" i="1" smtClean="0">
                          <a:solidFill>
                            <a:schemeClr val="tx2"/>
                          </a:solidFill>
                          <a:latin typeface="Cambria Math"/>
                        </a:rPr>
                        <m:t>39</m:t>
                      </m:r>
                      <m:sSub>
                        <m:sSubPr>
                          <m:ctrlPr>
                            <a:rPr lang="es-MX" i="1">
                              <a:solidFill>
                                <a:schemeClr val="tx2"/>
                              </a:solidFill>
                              <a:latin typeface="Cambria Math"/>
                            </a:rPr>
                          </m:ctrlPr>
                        </m:sSubPr>
                        <m:e>
                          <m:r>
                            <a:rPr lang="es-MX" i="1">
                              <a:solidFill>
                                <a:schemeClr val="tx2"/>
                              </a:solidFill>
                              <a:latin typeface="Cambria Math"/>
                              <a:ea typeface="Cambria Math"/>
                            </a:rPr>
                            <m:t>𝜋</m:t>
                          </m:r>
                        </m:e>
                        <m:sub>
                          <m:r>
                            <a:rPr lang="es-MX" i="1">
                              <a:solidFill>
                                <a:schemeClr val="tx2"/>
                              </a:solidFill>
                              <a:latin typeface="Cambria Math"/>
                            </a:rPr>
                            <m:t>𝑡</m:t>
                          </m:r>
                          <m:r>
                            <a:rPr lang="es-MX" i="1">
                              <a:solidFill>
                                <a:schemeClr val="tx2"/>
                              </a:solidFill>
                              <a:latin typeface="Cambria Math"/>
                            </a:rPr>
                            <m:t>−1</m:t>
                          </m:r>
                        </m:sub>
                      </m:sSub>
                      <m:r>
                        <a:rPr lang="es-MX" i="1">
                          <a:solidFill>
                            <a:schemeClr val="tx2"/>
                          </a:solidFill>
                          <a:latin typeface="Cambria Math"/>
                        </a:rPr>
                        <m:t>−0.0</m:t>
                      </m:r>
                      <m:r>
                        <a:rPr lang="es-MX" b="0" i="1" smtClean="0">
                          <a:solidFill>
                            <a:schemeClr val="tx2"/>
                          </a:solidFill>
                          <a:latin typeface="Cambria Math"/>
                        </a:rPr>
                        <m:t>1</m:t>
                      </m:r>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𝑞</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r>
                        <a:rPr lang="es-MX" b="0" i="1" smtClean="0">
                          <a:solidFill>
                            <a:schemeClr val="tx2"/>
                          </a:solidFill>
                          <a:latin typeface="Cambria Math"/>
                          <a:ea typeface="Cambria Math"/>
                        </a:rPr>
                        <m:t>0</m:t>
                      </m:r>
                      <m:r>
                        <a:rPr lang="es-MX" i="1">
                          <a:solidFill>
                            <a:schemeClr val="tx2"/>
                          </a:solidFill>
                          <a:latin typeface="Cambria Math"/>
                          <a:ea typeface="Cambria Math"/>
                        </a:rPr>
                        <m:t>.</m:t>
                      </m:r>
                      <m:r>
                        <a:rPr lang="es-MX" b="0" i="1" smtClean="0">
                          <a:solidFill>
                            <a:schemeClr val="tx2"/>
                          </a:solidFill>
                          <a:latin typeface="Cambria Math"/>
                          <a:ea typeface="Cambria Math"/>
                        </a:rPr>
                        <m:t>10</m:t>
                      </m:r>
                      <m:d>
                        <m:dPr>
                          <m:ctrlPr>
                            <a:rPr lang="es-MX" i="1">
                              <a:solidFill>
                                <a:schemeClr val="tx2"/>
                              </a:solidFill>
                              <a:latin typeface="Cambria Math"/>
                              <a:ea typeface="Cambria Math"/>
                            </a:rPr>
                          </m:ctrlPr>
                        </m:dPr>
                        <m:e>
                          <m:sSub>
                            <m:sSubPr>
                              <m:ctrlPr>
                                <a:rPr lang="es-MX" i="1">
                                  <a:solidFill>
                                    <a:schemeClr val="tx2"/>
                                  </a:solidFill>
                                  <a:latin typeface="Cambria Math"/>
                                  <a:ea typeface="Cambria Math"/>
                                </a:rPr>
                              </m:ctrlPr>
                            </m:sSubPr>
                            <m:e>
                              <m:r>
                                <a:rPr lang="es-MX" i="1">
                                  <a:solidFill>
                                    <a:schemeClr val="tx2"/>
                                  </a:solidFill>
                                  <a:latin typeface="Cambria Math"/>
                                  <a:ea typeface="Cambria Math"/>
                                </a:rPr>
                                <m:t>𝑦</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sSub>
                            <m:sSubPr>
                              <m:ctrlPr>
                                <a:rPr lang="es-MX" i="1">
                                  <a:solidFill>
                                    <a:schemeClr val="tx2"/>
                                  </a:solidFill>
                                  <a:latin typeface="Cambria Math"/>
                                  <a:ea typeface="Cambria Math"/>
                                </a:rPr>
                              </m:ctrlPr>
                            </m:sSubPr>
                            <m:e>
                              <m:acc>
                                <m:accPr>
                                  <m:chr m:val="̅"/>
                                  <m:ctrlPr>
                                    <a:rPr lang="es-MX" i="1">
                                      <a:solidFill>
                                        <a:schemeClr val="tx2"/>
                                      </a:solidFill>
                                      <a:latin typeface="Cambria Math"/>
                                      <a:ea typeface="Cambria Math"/>
                                    </a:rPr>
                                  </m:ctrlPr>
                                </m:accPr>
                                <m:e>
                                  <m:r>
                                    <a:rPr lang="es-MX" i="1">
                                      <a:solidFill>
                                        <a:schemeClr val="tx2"/>
                                      </a:solidFill>
                                      <a:latin typeface="Cambria Math"/>
                                      <a:ea typeface="Cambria Math"/>
                                    </a:rPr>
                                    <m:t>𝑦</m:t>
                                  </m:r>
                                </m:e>
                              </m:acc>
                            </m:e>
                            <m:sub>
                              <m:r>
                                <a:rPr lang="es-MX" i="1">
                                  <a:solidFill>
                                    <a:schemeClr val="tx2"/>
                                  </a:solidFill>
                                  <a:latin typeface="Cambria Math"/>
                                  <a:ea typeface="Cambria Math"/>
                                </a:rPr>
                                <m:t>𝑡</m:t>
                              </m:r>
                              <m:r>
                                <a:rPr lang="es-MX" i="1">
                                  <a:solidFill>
                                    <a:schemeClr val="tx2"/>
                                  </a:solidFill>
                                  <a:latin typeface="Cambria Math"/>
                                  <a:ea typeface="Cambria Math"/>
                                </a:rPr>
                                <m:t>−1</m:t>
                              </m:r>
                            </m:sub>
                          </m:sSub>
                        </m:e>
                      </m:d>
                    </m:oMath>
                  </m:oMathPara>
                </a14:m>
                <a:endParaRPr lang="en-US" dirty="0">
                  <a:solidFill>
                    <a:schemeClr val="tx2"/>
                  </a:solidFill>
                  <a:latin typeface="Cambria Math"/>
                </a:endParaRPr>
              </a:p>
              <a:p>
                <a:pPr marL="0" indent="0">
                  <a:buFont typeface="Arial" charset="0"/>
                  <a:buNone/>
                </a:pPr>
                <a:endParaRPr lang="en-US" sz="2700" i="1" dirty="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sz="2700" i="1">
                              <a:solidFill>
                                <a:schemeClr val="tx2"/>
                              </a:solidFill>
                              <a:latin typeface="Cambria Math"/>
                            </a:rPr>
                          </m:ctrlPr>
                        </m:sSubPr>
                        <m:e>
                          <m:r>
                            <a:rPr lang="es-MX" sz="2700" i="1">
                              <a:solidFill>
                                <a:schemeClr val="tx2"/>
                              </a:solidFill>
                              <a:latin typeface="Cambria Math"/>
                            </a:rPr>
                            <m:t>𝑟</m:t>
                          </m:r>
                        </m:e>
                        <m:sub>
                          <m:r>
                            <a:rPr lang="es-MX" sz="2700" i="1">
                              <a:solidFill>
                                <a:schemeClr val="tx2"/>
                              </a:solidFill>
                              <a:latin typeface="Cambria Math"/>
                            </a:rPr>
                            <m:t>𝑡</m:t>
                          </m:r>
                        </m:sub>
                      </m:sSub>
                      <m:r>
                        <a:rPr lang="es-MX" sz="2700" i="1">
                          <a:solidFill>
                            <a:schemeClr val="tx2"/>
                          </a:solidFill>
                          <a:latin typeface="Cambria Math"/>
                        </a:rPr>
                        <m:t>=0.7</m:t>
                      </m:r>
                      <m:r>
                        <a:rPr lang="es-MX" sz="2700" b="0" i="1" smtClean="0">
                          <a:solidFill>
                            <a:schemeClr val="tx2"/>
                          </a:solidFill>
                          <a:latin typeface="Cambria Math"/>
                        </a:rPr>
                        <m:t>5</m:t>
                      </m:r>
                      <m:sSub>
                        <m:sSubPr>
                          <m:ctrlPr>
                            <a:rPr lang="es-MX" sz="2700" i="1">
                              <a:solidFill>
                                <a:schemeClr val="tx2"/>
                              </a:solidFill>
                              <a:latin typeface="Cambria Math"/>
                            </a:rPr>
                          </m:ctrlPr>
                        </m:sSubPr>
                        <m:e>
                          <m:r>
                            <a:rPr lang="es-MX" sz="2700" i="1">
                              <a:solidFill>
                                <a:schemeClr val="tx2"/>
                              </a:solidFill>
                              <a:latin typeface="Cambria Math"/>
                            </a:rPr>
                            <m:t>𝑟</m:t>
                          </m:r>
                        </m:e>
                        <m:sub>
                          <m:r>
                            <a:rPr lang="es-MX" sz="2700" i="1">
                              <a:solidFill>
                                <a:schemeClr val="tx2"/>
                              </a:solidFill>
                              <a:latin typeface="Cambria Math"/>
                            </a:rPr>
                            <m:t>𝑡</m:t>
                          </m:r>
                          <m:r>
                            <a:rPr lang="es-MX" sz="2700" i="1">
                              <a:solidFill>
                                <a:schemeClr val="tx2"/>
                              </a:solidFill>
                              <a:latin typeface="Cambria Math"/>
                            </a:rPr>
                            <m:t>−1</m:t>
                          </m:r>
                        </m:sub>
                      </m:sSub>
                      <m:r>
                        <a:rPr lang="es-MX" sz="2700" i="1">
                          <a:solidFill>
                            <a:schemeClr val="tx2"/>
                          </a:solidFill>
                          <a:latin typeface="Cambria Math"/>
                        </a:rPr>
                        <m:t>+</m:t>
                      </m:r>
                      <m:d>
                        <m:dPr>
                          <m:ctrlPr>
                            <a:rPr lang="es-MX" sz="2700" i="1">
                              <a:solidFill>
                                <a:schemeClr val="tx2"/>
                              </a:solidFill>
                              <a:latin typeface="Cambria Math"/>
                            </a:rPr>
                          </m:ctrlPr>
                        </m:dPr>
                        <m:e>
                          <m:r>
                            <a:rPr lang="es-MX" sz="2700" i="1">
                              <a:solidFill>
                                <a:schemeClr val="tx2"/>
                              </a:solidFill>
                              <a:latin typeface="Cambria Math"/>
                            </a:rPr>
                            <m:t>1−0.7</m:t>
                          </m:r>
                          <m:r>
                            <a:rPr lang="es-MX" sz="2700" b="0" i="1" smtClean="0">
                              <a:solidFill>
                                <a:schemeClr val="tx2"/>
                              </a:solidFill>
                              <a:latin typeface="Cambria Math"/>
                            </a:rPr>
                            <m:t>5</m:t>
                          </m:r>
                        </m:e>
                      </m:d>
                      <m:d>
                        <m:dPr>
                          <m:ctrlPr>
                            <a:rPr lang="es-MX" sz="2700" i="1">
                              <a:solidFill>
                                <a:schemeClr val="tx2"/>
                              </a:solidFill>
                              <a:latin typeface="Cambria Math"/>
                            </a:rPr>
                          </m:ctrlPr>
                        </m:dPr>
                        <m:e>
                          <m:r>
                            <a:rPr lang="es-MX" sz="2700" b="0" i="1" smtClean="0">
                              <a:solidFill>
                                <a:schemeClr val="tx2"/>
                              </a:solidFill>
                              <a:latin typeface="Cambria Math"/>
                            </a:rPr>
                            <m:t>1</m:t>
                          </m:r>
                          <m:r>
                            <a:rPr lang="es-MX" sz="2700" i="1">
                              <a:solidFill>
                                <a:schemeClr val="tx2"/>
                              </a:solidFill>
                              <a:latin typeface="Cambria Math"/>
                            </a:rPr>
                            <m:t>.</m:t>
                          </m:r>
                          <m:r>
                            <a:rPr lang="es-MX" sz="2700" b="0" i="1" smtClean="0">
                              <a:solidFill>
                                <a:schemeClr val="tx2"/>
                              </a:solidFill>
                              <a:latin typeface="Cambria Math"/>
                            </a:rPr>
                            <m:t>67</m:t>
                          </m:r>
                          <m:sSub>
                            <m:sSubPr>
                              <m:ctrlPr>
                                <a:rPr lang="es-MX" sz="2700" i="1">
                                  <a:solidFill>
                                    <a:schemeClr val="tx2"/>
                                  </a:solidFill>
                                  <a:latin typeface="Cambria Math"/>
                                </a:rPr>
                              </m:ctrlPr>
                            </m:sSubPr>
                            <m:e>
                              <m:r>
                                <a:rPr lang="es-MX" sz="2700" i="1">
                                  <a:solidFill>
                                    <a:schemeClr val="tx2"/>
                                  </a:solidFill>
                                  <a:latin typeface="Cambria Math"/>
                                  <a:ea typeface="Cambria Math"/>
                                </a:rPr>
                                <m:t>𝜋</m:t>
                              </m:r>
                            </m:e>
                            <m:sub>
                              <m:r>
                                <a:rPr lang="es-MX" sz="2700" i="1">
                                  <a:solidFill>
                                    <a:schemeClr val="tx2"/>
                                  </a:solidFill>
                                  <a:latin typeface="Cambria Math"/>
                                </a:rPr>
                                <m:t>𝑡</m:t>
                              </m:r>
                            </m:sub>
                          </m:sSub>
                          <m:r>
                            <a:rPr lang="es-MX" sz="2700" i="1">
                              <a:solidFill>
                                <a:schemeClr val="tx2"/>
                              </a:solidFill>
                              <a:latin typeface="Cambria Math"/>
                            </a:rPr>
                            <m:t>+0.</m:t>
                          </m:r>
                          <m:r>
                            <a:rPr lang="es-MX" sz="2700" b="0" i="1" smtClean="0">
                              <a:solidFill>
                                <a:schemeClr val="tx2"/>
                              </a:solidFill>
                              <a:latin typeface="Cambria Math"/>
                            </a:rPr>
                            <m:t>33</m:t>
                          </m:r>
                          <m:sSub>
                            <m:sSubPr>
                              <m:ctrlPr>
                                <a:rPr lang="es-MX" sz="2700" i="1">
                                  <a:solidFill>
                                    <a:schemeClr val="tx2"/>
                                  </a:solidFill>
                                  <a:latin typeface="Cambria Math"/>
                                </a:rPr>
                              </m:ctrlPr>
                            </m:sSubPr>
                            <m:e>
                              <m:r>
                                <a:rPr lang="es-MX" sz="2700" i="1">
                                  <a:solidFill>
                                    <a:schemeClr val="tx2"/>
                                  </a:solidFill>
                                  <a:latin typeface="Cambria Math"/>
                                </a:rPr>
                                <m:t>𝑦</m:t>
                              </m:r>
                            </m:e>
                            <m:sub>
                              <m:r>
                                <a:rPr lang="es-MX" sz="2700" i="1">
                                  <a:solidFill>
                                    <a:schemeClr val="tx2"/>
                                  </a:solidFill>
                                  <a:latin typeface="Cambria Math"/>
                                </a:rPr>
                                <m:t>𝑡</m:t>
                              </m:r>
                            </m:sub>
                          </m:sSub>
                          <m:r>
                            <a:rPr lang="es-MX" sz="2700" i="1">
                              <a:solidFill>
                                <a:schemeClr val="tx2"/>
                              </a:solidFill>
                              <a:latin typeface="Cambria Math"/>
                            </a:rPr>
                            <m:t>+0.0</m:t>
                          </m:r>
                          <m:r>
                            <a:rPr lang="es-MX" sz="2700" b="0" i="1" smtClean="0">
                              <a:solidFill>
                                <a:schemeClr val="tx2"/>
                              </a:solidFill>
                              <a:latin typeface="Cambria Math"/>
                            </a:rPr>
                            <m:t>3</m:t>
                          </m:r>
                          <m:r>
                            <m:rPr>
                              <m:sty m:val="p"/>
                            </m:rPr>
                            <a:rPr lang="el-GR" sz="2700" i="1">
                              <a:solidFill>
                                <a:schemeClr val="tx2"/>
                              </a:solidFill>
                              <a:latin typeface="Cambria Math"/>
                              <a:ea typeface="Cambria Math"/>
                            </a:rPr>
                            <m:t>Δ</m:t>
                          </m:r>
                          <m:sSub>
                            <m:sSubPr>
                              <m:ctrlPr>
                                <a:rPr lang="el-GR" sz="2700" i="1">
                                  <a:solidFill>
                                    <a:schemeClr val="tx2"/>
                                  </a:solidFill>
                                  <a:latin typeface="Cambria Math"/>
                                  <a:ea typeface="Cambria Math"/>
                                </a:rPr>
                              </m:ctrlPr>
                            </m:sSubPr>
                            <m:e>
                              <m:r>
                                <a:rPr lang="es-MX" sz="2700" i="1">
                                  <a:solidFill>
                                    <a:schemeClr val="tx2"/>
                                  </a:solidFill>
                                  <a:latin typeface="Cambria Math"/>
                                  <a:ea typeface="Cambria Math"/>
                                </a:rPr>
                                <m:t>𝑒</m:t>
                              </m:r>
                            </m:e>
                            <m:sub>
                              <m:r>
                                <a:rPr lang="es-MX" sz="2700" i="1">
                                  <a:solidFill>
                                    <a:schemeClr val="tx2"/>
                                  </a:solidFill>
                                  <a:latin typeface="Cambria Math"/>
                                  <a:ea typeface="Cambria Math"/>
                                </a:rPr>
                                <m:t>𝑡</m:t>
                              </m:r>
                            </m:sub>
                          </m:sSub>
                        </m:e>
                      </m:d>
                    </m:oMath>
                  </m:oMathPara>
                </a14:m>
                <a:endParaRPr lang="en-US" b="1" i="1" dirty="0">
                  <a:solidFill>
                    <a:schemeClr val="tx2"/>
                  </a:solidFill>
                  <a:latin typeface="Cambria Math"/>
                </a:endParaRPr>
              </a:p>
              <a:p>
                <a:endParaRPr lang="en-US" dirty="0" smtClean="0">
                  <a:solidFill>
                    <a:schemeClr val="tx2"/>
                  </a:solidFill>
                  <a:latin typeface="Cambria Math"/>
                </a:endParaRPr>
              </a:p>
              <a:p>
                <a:endParaRPr lang="es-MX" dirty="0"/>
              </a:p>
            </p:txBody>
          </p:sp>
        </mc:Choice>
        <mc:Fallback xmlns="">
          <p:sp>
            <p:nvSpPr>
              <p:cNvPr id="7" name="2 Marcador de contenido"/>
              <p:cNvSpPr txBox="1">
                <a:spLocks noRot="1" noChangeAspect="1" noMove="1" noResize="1" noEditPoints="1" noAdjustHandles="1" noChangeArrowheads="1" noChangeShapeType="1" noTextEdit="1"/>
              </p:cNvSpPr>
              <p:nvPr/>
            </p:nvSpPr>
            <p:spPr bwMode="auto">
              <a:xfrm>
                <a:off x="5720" y="1556792"/>
                <a:ext cx="5358368" cy="2807976"/>
              </a:xfrm>
              <a:prstGeom prst="rect">
                <a:avLst/>
              </a:prstGeom>
              <a:blipFill rotWithShape="1">
                <a:blip r:embed="rId6"/>
                <a:stretch>
                  <a:fillRect l="-341" t="-195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noFill/>
                  </a:rPr>
                  <a:t> </a:t>
                </a:r>
              </a:p>
            </p:txBody>
          </p:sp>
        </mc:Fallback>
      </mc:AlternateContent>
      <p:sp>
        <p:nvSpPr>
          <p:cNvPr id="6" name="5 CuadroTexto"/>
          <p:cNvSpPr txBox="1"/>
          <p:nvPr/>
        </p:nvSpPr>
        <p:spPr>
          <a:xfrm>
            <a:off x="251520" y="4365104"/>
            <a:ext cx="8496944" cy="2062103"/>
          </a:xfrm>
          <a:prstGeom prst="rect">
            <a:avLst/>
          </a:prstGeom>
          <a:noFill/>
        </p:spPr>
        <p:txBody>
          <a:bodyPr wrap="square" rtlCol="0">
            <a:spAutoFit/>
          </a:bodyPr>
          <a:lstStyle/>
          <a:p>
            <a:pPr marL="285750" indent="-285750" algn="just">
              <a:buFont typeface="Arial" panose="020B0604020202020204" pitchFamily="34" charset="0"/>
              <a:buChar char="•"/>
            </a:pPr>
            <a:r>
              <a:rPr lang="en-US" sz="1600" dirty="0" smtClean="0">
                <a:solidFill>
                  <a:schemeClr val="tx2"/>
                </a:solidFill>
              </a:rPr>
              <a:t>Chile fully adopted inflation targeting in 1999, but as stated in </a:t>
            </a:r>
            <a:r>
              <a:rPr lang="en-US" sz="1600" dirty="0" err="1" smtClean="0">
                <a:solidFill>
                  <a:schemeClr val="tx2"/>
                </a:solidFill>
              </a:rPr>
              <a:t>Corbo</a:t>
            </a:r>
            <a:r>
              <a:rPr lang="en-US" sz="1600" dirty="0" smtClean="0">
                <a:solidFill>
                  <a:schemeClr val="tx2"/>
                </a:solidFill>
              </a:rPr>
              <a:t> et al. (2002) the scheme started to be adopted since the 1990 which is consistent with the fact that the prevailing monetary policy at the beginning of our sample, 1996, already had considerable weight in inflation. In 2006 Q4 to 2009 Q4 there was a marked shift in policy presumably with a countercyclical motive as the weight on output deviation rose during a </a:t>
            </a:r>
            <a:r>
              <a:rPr lang="en-US" sz="1600" dirty="0" err="1" smtClean="0">
                <a:solidFill>
                  <a:schemeClr val="tx2"/>
                </a:solidFill>
              </a:rPr>
              <a:t>stagflationary</a:t>
            </a:r>
            <a:r>
              <a:rPr lang="en-US" sz="1600" dirty="0" smtClean="0">
                <a:solidFill>
                  <a:schemeClr val="tx2"/>
                </a:solidFill>
              </a:rPr>
              <a:t> period.</a:t>
            </a:r>
          </a:p>
          <a:p>
            <a:pPr marL="285750" indent="-285750" algn="just">
              <a:buFont typeface="Arial" panose="020B0604020202020204" pitchFamily="34" charset="0"/>
              <a:buChar char="•"/>
            </a:pPr>
            <a:r>
              <a:rPr lang="en-US" sz="1600" dirty="0" smtClean="0">
                <a:solidFill>
                  <a:schemeClr val="tx2"/>
                </a:solidFill>
              </a:rPr>
              <a:t>Relatively to the other countries, Chile registers considerable more inertia in its price formation, while the Phillips curve is relatively flat across regimes.</a:t>
            </a:r>
          </a:p>
        </p:txBody>
      </p:sp>
      <p:graphicFrame>
        <p:nvGraphicFramePr>
          <p:cNvPr id="9" name="3 Gráfico"/>
          <p:cNvGraphicFramePr>
            <a:graphicFrameLocks/>
          </p:cNvGraphicFramePr>
          <p:nvPr>
            <p:extLst>
              <p:ext uri="{D42A27DB-BD31-4B8C-83A1-F6EECF244321}">
                <p14:modId xmlns:p14="http://schemas.microsoft.com/office/powerpoint/2010/main" val="1462076875"/>
              </p:ext>
            </p:extLst>
          </p:nvPr>
        </p:nvGraphicFramePr>
        <p:xfrm>
          <a:off x="4788000" y="1620000"/>
          <a:ext cx="4345200" cy="26064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9562144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Colombia</a:t>
            </a:r>
            <a:endParaRPr lang="es-MX" dirty="0"/>
          </a:p>
        </p:txBody>
      </p:sp>
      <mc:AlternateContent xmlns:mc="http://schemas.openxmlformats.org/markup-compatibility/2006" xmlns:a14="http://schemas.microsoft.com/office/drawing/2010/main">
        <mc:Choice Requires="a14">
          <p:sp>
            <p:nvSpPr>
              <p:cNvPr id="10" name="2 Marcador de contenido"/>
              <p:cNvSpPr txBox="1">
                <a:spLocks/>
              </p:cNvSpPr>
              <p:nvPr/>
            </p:nvSpPr>
            <p:spPr bwMode="auto">
              <a:xfrm>
                <a:off x="5720" y="1556792"/>
                <a:ext cx="5358368" cy="280797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55000" lnSpcReduction="20000"/>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Helvetica" pitchFamily="34" charset="0"/>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Helvetica" pitchFamily="34" charset="0"/>
                    <a:ea typeface="ＭＳ Ｐゴシック" charset="0"/>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solidFill>
                      <a:schemeClr val="tx2"/>
                    </a:solidFill>
                    <a:latin typeface="Cambria Math"/>
                  </a:rPr>
                  <a:t>Low inflation </a:t>
                </a:r>
                <a:r>
                  <a:rPr lang="en-US" b="1" dirty="0">
                    <a:solidFill>
                      <a:schemeClr val="tx2"/>
                    </a:solidFill>
                    <a:latin typeface="Cambria Math"/>
                  </a:rPr>
                  <a:t>policy </a:t>
                </a:r>
                <a:r>
                  <a:rPr lang="en-US" b="1" dirty="0" smtClean="0">
                    <a:solidFill>
                      <a:schemeClr val="tx2"/>
                    </a:solidFill>
                    <a:latin typeface="Cambria Math"/>
                  </a:rPr>
                  <a:t>response</a:t>
                </a:r>
              </a:p>
              <a:p>
                <a:pPr marL="0" indent="0">
                  <a:buFont typeface="Arial" charset="0"/>
                  <a:buNone/>
                </a:pPr>
                <a:endParaRPr lang="en-US"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i="1" smtClean="0">
                              <a:solidFill>
                                <a:schemeClr val="tx2"/>
                              </a:solidFill>
                              <a:latin typeface="Cambria Math"/>
                            </a:rPr>
                          </m:ctrlPr>
                        </m:sSubPr>
                        <m:e>
                          <m:r>
                            <a:rPr lang="en-US" i="1" smtClean="0">
                              <a:solidFill>
                                <a:schemeClr val="tx2"/>
                              </a:solidFill>
                              <a:latin typeface="Cambria Math"/>
                              <a:ea typeface="Cambria Math"/>
                            </a:rPr>
                            <m:t>𝜋</m:t>
                          </m:r>
                        </m:e>
                        <m:sub>
                          <m:r>
                            <a:rPr lang="es-MX" i="1" smtClean="0">
                              <a:solidFill>
                                <a:schemeClr val="tx2"/>
                              </a:solidFill>
                              <a:latin typeface="Cambria Math"/>
                            </a:rPr>
                            <m:t>𝑡</m:t>
                          </m:r>
                        </m:sub>
                      </m:sSub>
                      <m:r>
                        <a:rPr lang="es-MX" b="0" i="1" smtClean="0">
                          <a:solidFill>
                            <a:schemeClr val="tx2"/>
                          </a:solidFill>
                          <a:latin typeface="Cambria Math"/>
                        </a:rPr>
                        <m:t>=</m:t>
                      </m:r>
                      <m:r>
                        <a:rPr lang="es-MX" i="1" smtClean="0">
                          <a:solidFill>
                            <a:schemeClr val="tx2"/>
                          </a:solidFill>
                          <a:latin typeface="Cambria Math"/>
                        </a:rPr>
                        <m:t>0.</m:t>
                      </m:r>
                      <m:r>
                        <a:rPr lang="es-MX" b="0" i="1" smtClean="0">
                          <a:solidFill>
                            <a:schemeClr val="tx2"/>
                          </a:solidFill>
                          <a:latin typeface="Cambria Math"/>
                        </a:rPr>
                        <m:t>78</m:t>
                      </m:r>
                      <m:sSub>
                        <m:sSubPr>
                          <m:ctrlPr>
                            <a:rPr lang="es-MX" i="1" smtClean="0">
                              <a:solidFill>
                                <a:schemeClr val="tx2"/>
                              </a:solidFill>
                              <a:latin typeface="Cambria Math"/>
                            </a:rPr>
                          </m:ctrlPr>
                        </m:sSubPr>
                        <m:e>
                          <m:r>
                            <a:rPr lang="es-MX" i="1" smtClean="0">
                              <a:solidFill>
                                <a:schemeClr val="tx2"/>
                              </a:solidFill>
                              <a:latin typeface="Cambria Math"/>
                            </a:rPr>
                            <m:t>𝐸</m:t>
                          </m:r>
                        </m:e>
                        <m:sub>
                          <m:r>
                            <a:rPr lang="es-MX" i="1" smtClean="0">
                              <a:solidFill>
                                <a:schemeClr val="tx2"/>
                              </a:solidFill>
                              <a:latin typeface="Cambria Math"/>
                            </a:rPr>
                            <m:t>𝑡</m:t>
                          </m:r>
                        </m:sub>
                      </m:sSub>
                      <m:d>
                        <m:dPr>
                          <m:begChr m:val="{"/>
                          <m:endChr m:val="}"/>
                          <m:ctrlPr>
                            <a:rPr lang="es-MX" i="1" smtClean="0">
                              <a:solidFill>
                                <a:schemeClr val="tx2"/>
                              </a:solidFill>
                              <a:latin typeface="Cambria Math"/>
                            </a:rPr>
                          </m:ctrlPr>
                        </m:dPr>
                        <m:e>
                          <m:sSub>
                            <m:sSubPr>
                              <m:ctrlPr>
                                <a:rPr lang="es-MX" i="1" smtClean="0">
                                  <a:solidFill>
                                    <a:schemeClr val="tx2"/>
                                  </a:solidFill>
                                  <a:latin typeface="Cambria Math"/>
                                </a:rPr>
                              </m:ctrlPr>
                            </m:sSubPr>
                            <m:e>
                              <m:r>
                                <a:rPr lang="es-MX" i="1" smtClean="0">
                                  <a:solidFill>
                                    <a:schemeClr val="tx2"/>
                                  </a:solidFill>
                                  <a:latin typeface="Cambria Math"/>
                                  <a:ea typeface="Cambria Math"/>
                                </a:rPr>
                                <m:t>𝜋</m:t>
                              </m:r>
                            </m:e>
                            <m:sub>
                              <m:r>
                                <a:rPr lang="es-MX" i="1" smtClean="0">
                                  <a:solidFill>
                                    <a:schemeClr val="tx2"/>
                                  </a:solidFill>
                                  <a:latin typeface="Cambria Math"/>
                                </a:rPr>
                                <m:t>𝑡</m:t>
                              </m:r>
                              <m:r>
                                <a:rPr lang="es-MX" i="1" smtClean="0">
                                  <a:solidFill>
                                    <a:schemeClr val="tx2"/>
                                  </a:solidFill>
                                  <a:latin typeface="Cambria Math"/>
                                </a:rPr>
                                <m:t>+1</m:t>
                              </m:r>
                            </m:sub>
                          </m:sSub>
                        </m:e>
                      </m:d>
                      <m:r>
                        <a:rPr lang="es-MX" i="1" smtClean="0">
                          <a:solidFill>
                            <a:schemeClr val="tx2"/>
                          </a:solidFill>
                          <a:latin typeface="Cambria Math"/>
                        </a:rPr>
                        <m:t>+0.</m:t>
                      </m:r>
                      <m:r>
                        <a:rPr lang="es-MX" b="0" i="1" smtClean="0">
                          <a:solidFill>
                            <a:schemeClr val="tx2"/>
                          </a:solidFill>
                          <a:latin typeface="Cambria Math"/>
                        </a:rPr>
                        <m:t>22</m:t>
                      </m:r>
                      <m:sSub>
                        <m:sSubPr>
                          <m:ctrlPr>
                            <a:rPr lang="es-MX" i="1" smtClean="0">
                              <a:solidFill>
                                <a:schemeClr val="tx2"/>
                              </a:solidFill>
                              <a:latin typeface="Cambria Math"/>
                            </a:rPr>
                          </m:ctrlPr>
                        </m:sSubPr>
                        <m:e>
                          <m:r>
                            <a:rPr lang="es-MX" i="1" smtClean="0">
                              <a:solidFill>
                                <a:schemeClr val="tx2"/>
                              </a:solidFill>
                              <a:latin typeface="Cambria Math"/>
                              <a:ea typeface="Cambria Math"/>
                            </a:rPr>
                            <m:t>𝜋</m:t>
                          </m:r>
                        </m:e>
                        <m:sub>
                          <m:r>
                            <a:rPr lang="es-MX" i="1" smtClean="0">
                              <a:solidFill>
                                <a:schemeClr val="tx2"/>
                              </a:solidFill>
                              <a:latin typeface="Cambria Math"/>
                            </a:rPr>
                            <m:t>𝑡</m:t>
                          </m:r>
                          <m:r>
                            <a:rPr lang="es-MX" i="1" smtClean="0">
                              <a:solidFill>
                                <a:schemeClr val="tx2"/>
                              </a:solidFill>
                              <a:latin typeface="Cambria Math"/>
                            </a:rPr>
                            <m:t>−1</m:t>
                          </m:r>
                        </m:sub>
                      </m:sSub>
                      <m:r>
                        <a:rPr lang="es-MX" i="1" smtClean="0">
                          <a:solidFill>
                            <a:schemeClr val="tx2"/>
                          </a:solidFill>
                          <a:latin typeface="Cambria Math"/>
                        </a:rPr>
                        <m:t>−0.0</m:t>
                      </m:r>
                      <m:r>
                        <a:rPr lang="es-MX" b="0" i="1" smtClean="0">
                          <a:solidFill>
                            <a:schemeClr val="tx2"/>
                          </a:solidFill>
                          <a:latin typeface="Cambria Math"/>
                        </a:rPr>
                        <m:t>8</m:t>
                      </m:r>
                      <m:r>
                        <m:rPr>
                          <m:sty m:val="p"/>
                        </m:rPr>
                        <a:rPr lang="el-GR" i="1" smtClean="0">
                          <a:solidFill>
                            <a:schemeClr val="tx2"/>
                          </a:solidFill>
                          <a:latin typeface="Cambria Math"/>
                          <a:ea typeface="Cambria Math"/>
                        </a:rPr>
                        <m:t>Δ</m:t>
                      </m:r>
                      <m:sSub>
                        <m:sSubPr>
                          <m:ctrlPr>
                            <a:rPr lang="el-GR" i="1" smtClean="0">
                              <a:solidFill>
                                <a:schemeClr val="tx2"/>
                              </a:solidFill>
                              <a:latin typeface="Cambria Math"/>
                              <a:ea typeface="Cambria Math"/>
                            </a:rPr>
                          </m:ctrlPr>
                        </m:sSubPr>
                        <m:e>
                          <m:r>
                            <a:rPr lang="es-MX" i="1" smtClean="0">
                              <a:solidFill>
                                <a:schemeClr val="tx2"/>
                              </a:solidFill>
                              <a:latin typeface="Cambria Math"/>
                              <a:ea typeface="Cambria Math"/>
                            </a:rPr>
                            <m:t>𝑞</m:t>
                          </m:r>
                        </m:e>
                        <m:sub>
                          <m:r>
                            <a:rPr lang="es-MX" i="1" smtClean="0">
                              <a:solidFill>
                                <a:schemeClr val="tx2"/>
                              </a:solidFill>
                              <a:latin typeface="Cambria Math"/>
                              <a:ea typeface="Cambria Math"/>
                            </a:rPr>
                            <m:t>𝑡</m:t>
                          </m:r>
                        </m:sub>
                      </m:sSub>
                      <m:r>
                        <a:rPr lang="es-MX" i="1" smtClean="0">
                          <a:solidFill>
                            <a:schemeClr val="tx2"/>
                          </a:solidFill>
                          <a:latin typeface="Cambria Math"/>
                          <a:ea typeface="Cambria Math"/>
                        </a:rPr>
                        <m:t>+</m:t>
                      </m:r>
                      <m:r>
                        <a:rPr lang="es-MX" b="0" i="1" smtClean="0">
                          <a:solidFill>
                            <a:schemeClr val="tx2"/>
                          </a:solidFill>
                          <a:latin typeface="Cambria Math"/>
                          <a:ea typeface="Cambria Math"/>
                        </a:rPr>
                        <m:t>2</m:t>
                      </m:r>
                      <m:r>
                        <a:rPr lang="es-MX" i="1" smtClean="0">
                          <a:solidFill>
                            <a:schemeClr val="tx2"/>
                          </a:solidFill>
                          <a:latin typeface="Cambria Math"/>
                          <a:ea typeface="Cambria Math"/>
                        </a:rPr>
                        <m:t>.</m:t>
                      </m:r>
                      <m:r>
                        <a:rPr lang="es-MX" b="0" i="1" smtClean="0">
                          <a:solidFill>
                            <a:schemeClr val="tx2"/>
                          </a:solidFill>
                          <a:latin typeface="Cambria Math"/>
                          <a:ea typeface="Cambria Math"/>
                        </a:rPr>
                        <m:t>58</m:t>
                      </m:r>
                      <m:d>
                        <m:dPr>
                          <m:ctrlPr>
                            <a:rPr lang="es-MX" i="1" smtClean="0">
                              <a:solidFill>
                                <a:schemeClr val="tx2"/>
                              </a:solidFill>
                              <a:latin typeface="Cambria Math"/>
                              <a:ea typeface="Cambria Math"/>
                            </a:rPr>
                          </m:ctrlPr>
                        </m:dPr>
                        <m:e>
                          <m:sSub>
                            <m:sSubPr>
                              <m:ctrlPr>
                                <a:rPr lang="es-MX" i="1" smtClean="0">
                                  <a:solidFill>
                                    <a:schemeClr val="tx2"/>
                                  </a:solidFill>
                                  <a:latin typeface="Cambria Math"/>
                                  <a:ea typeface="Cambria Math"/>
                                </a:rPr>
                              </m:ctrlPr>
                            </m:sSubPr>
                            <m:e>
                              <m:r>
                                <a:rPr lang="es-MX" i="1" smtClean="0">
                                  <a:solidFill>
                                    <a:schemeClr val="tx2"/>
                                  </a:solidFill>
                                  <a:latin typeface="Cambria Math"/>
                                  <a:ea typeface="Cambria Math"/>
                                </a:rPr>
                                <m:t>𝑦</m:t>
                              </m:r>
                            </m:e>
                            <m:sub>
                              <m:r>
                                <a:rPr lang="es-MX" i="1" smtClean="0">
                                  <a:solidFill>
                                    <a:schemeClr val="tx2"/>
                                  </a:solidFill>
                                  <a:latin typeface="Cambria Math"/>
                                  <a:ea typeface="Cambria Math"/>
                                </a:rPr>
                                <m:t>𝑡</m:t>
                              </m:r>
                            </m:sub>
                          </m:sSub>
                          <m:r>
                            <a:rPr lang="es-MX" i="1" smtClean="0">
                              <a:solidFill>
                                <a:schemeClr val="tx2"/>
                              </a:solidFill>
                              <a:latin typeface="Cambria Math"/>
                              <a:ea typeface="Cambria Math"/>
                            </a:rPr>
                            <m:t>−</m:t>
                          </m:r>
                          <m:sSub>
                            <m:sSubPr>
                              <m:ctrlPr>
                                <a:rPr lang="es-MX" i="1" smtClean="0">
                                  <a:solidFill>
                                    <a:schemeClr val="tx2"/>
                                  </a:solidFill>
                                  <a:latin typeface="Cambria Math"/>
                                  <a:ea typeface="Cambria Math"/>
                                </a:rPr>
                              </m:ctrlPr>
                            </m:sSubPr>
                            <m:e>
                              <m:acc>
                                <m:accPr>
                                  <m:chr m:val="̅"/>
                                  <m:ctrlPr>
                                    <a:rPr lang="es-MX" i="1" smtClean="0">
                                      <a:solidFill>
                                        <a:schemeClr val="tx2"/>
                                      </a:solidFill>
                                      <a:latin typeface="Cambria Math"/>
                                      <a:ea typeface="Cambria Math"/>
                                    </a:rPr>
                                  </m:ctrlPr>
                                </m:accPr>
                                <m:e>
                                  <m:r>
                                    <a:rPr lang="es-MX" i="1" smtClean="0">
                                      <a:solidFill>
                                        <a:schemeClr val="tx2"/>
                                      </a:solidFill>
                                      <a:latin typeface="Cambria Math"/>
                                      <a:ea typeface="Cambria Math"/>
                                    </a:rPr>
                                    <m:t>𝑦</m:t>
                                  </m:r>
                                </m:e>
                              </m:acc>
                            </m:e>
                            <m:sub>
                              <m:r>
                                <a:rPr lang="es-MX" i="1" smtClean="0">
                                  <a:solidFill>
                                    <a:schemeClr val="tx2"/>
                                  </a:solidFill>
                                  <a:latin typeface="Cambria Math"/>
                                  <a:ea typeface="Cambria Math"/>
                                </a:rPr>
                                <m:t>𝑡</m:t>
                              </m:r>
                              <m:r>
                                <a:rPr lang="es-MX" i="1" smtClean="0">
                                  <a:solidFill>
                                    <a:schemeClr val="tx2"/>
                                  </a:solidFill>
                                  <a:latin typeface="Cambria Math"/>
                                  <a:ea typeface="Cambria Math"/>
                                </a:rPr>
                                <m:t>−1</m:t>
                              </m:r>
                            </m:sub>
                          </m:sSub>
                        </m:e>
                      </m:d>
                    </m:oMath>
                  </m:oMathPara>
                </a14:m>
                <a:endParaRPr lang="en-US" dirty="0" smtClean="0">
                  <a:solidFill>
                    <a:schemeClr val="tx2"/>
                  </a:solidFill>
                  <a:latin typeface="Cambria Math"/>
                </a:endParaRPr>
              </a:p>
              <a:p>
                <a:pPr marL="0" indent="0">
                  <a:buFont typeface="Arial" charset="0"/>
                  <a:buNone/>
                </a:pPr>
                <a:endParaRPr lang="en-US" sz="2700"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sz="2700" i="1" smtClean="0">
                              <a:solidFill>
                                <a:schemeClr val="tx2"/>
                              </a:solidFill>
                              <a:latin typeface="Cambria Math"/>
                            </a:rPr>
                          </m:ctrlPr>
                        </m:sSubPr>
                        <m:e>
                          <m:r>
                            <a:rPr lang="es-MX" sz="2700" i="1" smtClean="0">
                              <a:solidFill>
                                <a:schemeClr val="tx2"/>
                              </a:solidFill>
                              <a:latin typeface="Cambria Math"/>
                            </a:rPr>
                            <m:t>𝑟</m:t>
                          </m:r>
                        </m:e>
                        <m:sub>
                          <m:r>
                            <a:rPr lang="es-MX" sz="2700" i="1" smtClean="0">
                              <a:solidFill>
                                <a:schemeClr val="tx2"/>
                              </a:solidFill>
                              <a:latin typeface="Cambria Math"/>
                            </a:rPr>
                            <m:t>𝑡</m:t>
                          </m:r>
                        </m:sub>
                      </m:sSub>
                      <m:r>
                        <a:rPr lang="es-MX" sz="2700" i="1" smtClean="0">
                          <a:solidFill>
                            <a:schemeClr val="tx2"/>
                          </a:solidFill>
                          <a:latin typeface="Cambria Math"/>
                        </a:rPr>
                        <m:t>=0.7</m:t>
                      </m:r>
                      <m:r>
                        <a:rPr lang="es-MX" sz="2700" b="0" i="1" smtClean="0">
                          <a:solidFill>
                            <a:schemeClr val="tx2"/>
                          </a:solidFill>
                          <a:latin typeface="Cambria Math"/>
                        </a:rPr>
                        <m:t>6</m:t>
                      </m:r>
                      <m:sSub>
                        <m:sSubPr>
                          <m:ctrlPr>
                            <a:rPr lang="es-MX" sz="2700" i="1" smtClean="0">
                              <a:solidFill>
                                <a:schemeClr val="tx2"/>
                              </a:solidFill>
                              <a:latin typeface="Cambria Math"/>
                            </a:rPr>
                          </m:ctrlPr>
                        </m:sSubPr>
                        <m:e>
                          <m:r>
                            <a:rPr lang="es-MX" sz="2700" i="1" smtClean="0">
                              <a:solidFill>
                                <a:schemeClr val="tx2"/>
                              </a:solidFill>
                              <a:latin typeface="Cambria Math"/>
                            </a:rPr>
                            <m:t>𝑟</m:t>
                          </m:r>
                        </m:e>
                        <m:sub>
                          <m:r>
                            <a:rPr lang="es-MX" sz="2700" i="1" smtClean="0">
                              <a:solidFill>
                                <a:schemeClr val="tx2"/>
                              </a:solidFill>
                              <a:latin typeface="Cambria Math"/>
                            </a:rPr>
                            <m:t>𝑡</m:t>
                          </m:r>
                          <m:r>
                            <a:rPr lang="es-MX" sz="2700" i="1" smtClean="0">
                              <a:solidFill>
                                <a:schemeClr val="tx2"/>
                              </a:solidFill>
                              <a:latin typeface="Cambria Math"/>
                            </a:rPr>
                            <m:t>−1</m:t>
                          </m:r>
                        </m:sub>
                      </m:sSub>
                      <m:r>
                        <a:rPr lang="es-MX" sz="2700" i="1" smtClean="0">
                          <a:solidFill>
                            <a:schemeClr val="tx2"/>
                          </a:solidFill>
                          <a:latin typeface="Cambria Math"/>
                        </a:rPr>
                        <m:t>+</m:t>
                      </m:r>
                      <m:d>
                        <m:dPr>
                          <m:ctrlPr>
                            <a:rPr lang="es-MX" sz="2700" i="1" smtClean="0">
                              <a:solidFill>
                                <a:schemeClr val="tx2"/>
                              </a:solidFill>
                              <a:latin typeface="Cambria Math"/>
                            </a:rPr>
                          </m:ctrlPr>
                        </m:dPr>
                        <m:e>
                          <m:r>
                            <a:rPr lang="es-MX" sz="2700" i="1" smtClean="0">
                              <a:solidFill>
                                <a:schemeClr val="tx2"/>
                              </a:solidFill>
                              <a:latin typeface="Cambria Math"/>
                            </a:rPr>
                            <m:t>1−0.7</m:t>
                          </m:r>
                          <m:r>
                            <a:rPr lang="es-MX" sz="2700" b="0" i="1" smtClean="0">
                              <a:solidFill>
                                <a:schemeClr val="tx2"/>
                              </a:solidFill>
                              <a:latin typeface="Cambria Math"/>
                            </a:rPr>
                            <m:t>6</m:t>
                          </m:r>
                        </m:e>
                      </m:d>
                      <m:d>
                        <m:dPr>
                          <m:ctrlPr>
                            <a:rPr lang="es-MX" sz="2700" i="1" smtClean="0">
                              <a:solidFill>
                                <a:schemeClr val="tx2"/>
                              </a:solidFill>
                              <a:latin typeface="Cambria Math"/>
                            </a:rPr>
                          </m:ctrlPr>
                        </m:dPr>
                        <m:e>
                          <m:r>
                            <a:rPr lang="es-MX" sz="2700" i="1" smtClean="0">
                              <a:solidFill>
                                <a:schemeClr val="tx2"/>
                              </a:solidFill>
                              <a:latin typeface="Cambria Math"/>
                            </a:rPr>
                            <m:t>0.9</m:t>
                          </m:r>
                          <m:r>
                            <a:rPr lang="es-MX" sz="2700" b="0" i="1" smtClean="0">
                              <a:solidFill>
                                <a:schemeClr val="tx2"/>
                              </a:solidFill>
                              <a:latin typeface="Cambria Math"/>
                            </a:rPr>
                            <m:t>8</m:t>
                          </m:r>
                          <m:sSub>
                            <m:sSubPr>
                              <m:ctrlPr>
                                <a:rPr lang="es-MX" sz="2700" i="1" smtClean="0">
                                  <a:solidFill>
                                    <a:schemeClr val="tx2"/>
                                  </a:solidFill>
                                  <a:latin typeface="Cambria Math"/>
                                </a:rPr>
                              </m:ctrlPr>
                            </m:sSubPr>
                            <m:e>
                              <m:r>
                                <a:rPr lang="es-MX" sz="2700" i="1" smtClean="0">
                                  <a:solidFill>
                                    <a:schemeClr val="tx2"/>
                                  </a:solidFill>
                                  <a:latin typeface="Cambria Math"/>
                                  <a:ea typeface="Cambria Math"/>
                                </a:rPr>
                                <m:t>𝜋</m:t>
                              </m:r>
                            </m:e>
                            <m:sub>
                              <m:r>
                                <a:rPr lang="es-MX" sz="2700" i="1" smtClean="0">
                                  <a:solidFill>
                                    <a:schemeClr val="tx2"/>
                                  </a:solidFill>
                                  <a:latin typeface="Cambria Math"/>
                                </a:rPr>
                                <m:t>𝑡</m:t>
                              </m:r>
                            </m:sub>
                          </m:sSub>
                          <m:r>
                            <a:rPr lang="es-MX" sz="2700" i="1" smtClean="0">
                              <a:solidFill>
                                <a:schemeClr val="tx2"/>
                              </a:solidFill>
                              <a:latin typeface="Cambria Math"/>
                            </a:rPr>
                            <m:t>+0.</m:t>
                          </m:r>
                          <m:r>
                            <a:rPr lang="es-MX" sz="2700" b="0" i="1" smtClean="0">
                              <a:solidFill>
                                <a:schemeClr val="tx2"/>
                              </a:solidFill>
                              <a:latin typeface="Cambria Math"/>
                            </a:rPr>
                            <m:t>33</m:t>
                          </m:r>
                          <m:sSub>
                            <m:sSubPr>
                              <m:ctrlPr>
                                <a:rPr lang="es-MX" sz="2700" i="1" smtClean="0">
                                  <a:solidFill>
                                    <a:schemeClr val="tx2"/>
                                  </a:solidFill>
                                  <a:latin typeface="Cambria Math"/>
                                </a:rPr>
                              </m:ctrlPr>
                            </m:sSubPr>
                            <m:e>
                              <m:r>
                                <a:rPr lang="es-MX" sz="2700" i="1" smtClean="0">
                                  <a:solidFill>
                                    <a:schemeClr val="tx2"/>
                                  </a:solidFill>
                                  <a:latin typeface="Cambria Math"/>
                                </a:rPr>
                                <m:t>𝑦</m:t>
                              </m:r>
                            </m:e>
                            <m:sub>
                              <m:r>
                                <a:rPr lang="es-MX" sz="2700" i="1" smtClean="0">
                                  <a:solidFill>
                                    <a:schemeClr val="tx2"/>
                                  </a:solidFill>
                                  <a:latin typeface="Cambria Math"/>
                                </a:rPr>
                                <m:t>𝑡</m:t>
                              </m:r>
                            </m:sub>
                          </m:sSub>
                          <m:r>
                            <a:rPr lang="es-MX" sz="2700" i="1" smtClean="0">
                              <a:solidFill>
                                <a:schemeClr val="tx2"/>
                              </a:solidFill>
                              <a:latin typeface="Cambria Math"/>
                            </a:rPr>
                            <m:t>+0.0</m:t>
                          </m:r>
                          <m:r>
                            <a:rPr lang="es-MX" sz="2700" b="0" i="1" smtClean="0">
                              <a:solidFill>
                                <a:schemeClr val="tx2"/>
                              </a:solidFill>
                              <a:latin typeface="Cambria Math"/>
                            </a:rPr>
                            <m:t>4</m:t>
                          </m:r>
                          <m:r>
                            <m:rPr>
                              <m:sty m:val="p"/>
                            </m:rPr>
                            <a:rPr lang="el-GR" sz="2700" i="1" smtClean="0">
                              <a:solidFill>
                                <a:schemeClr val="tx2"/>
                              </a:solidFill>
                              <a:latin typeface="Cambria Math"/>
                              <a:ea typeface="Cambria Math"/>
                            </a:rPr>
                            <m:t>Δ</m:t>
                          </m:r>
                          <m:sSub>
                            <m:sSubPr>
                              <m:ctrlPr>
                                <a:rPr lang="el-GR" sz="2700" i="1" smtClean="0">
                                  <a:solidFill>
                                    <a:schemeClr val="tx2"/>
                                  </a:solidFill>
                                  <a:latin typeface="Cambria Math"/>
                                  <a:ea typeface="Cambria Math"/>
                                </a:rPr>
                              </m:ctrlPr>
                            </m:sSubPr>
                            <m:e>
                              <m:r>
                                <a:rPr lang="es-MX" sz="2700" i="1" smtClean="0">
                                  <a:solidFill>
                                    <a:schemeClr val="tx2"/>
                                  </a:solidFill>
                                  <a:latin typeface="Cambria Math"/>
                                  <a:ea typeface="Cambria Math"/>
                                </a:rPr>
                                <m:t>𝑒</m:t>
                              </m:r>
                            </m:e>
                            <m:sub>
                              <m:r>
                                <a:rPr lang="es-MX" sz="2700" i="1" smtClean="0">
                                  <a:solidFill>
                                    <a:schemeClr val="tx2"/>
                                  </a:solidFill>
                                  <a:latin typeface="Cambria Math"/>
                                  <a:ea typeface="Cambria Math"/>
                                </a:rPr>
                                <m:t>𝑡</m:t>
                              </m:r>
                            </m:sub>
                          </m:sSub>
                        </m:e>
                      </m:d>
                    </m:oMath>
                  </m:oMathPara>
                </a14:m>
                <a:endParaRPr lang="en-US" sz="2700" i="1" dirty="0">
                  <a:solidFill>
                    <a:schemeClr val="tx2"/>
                  </a:solidFill>
                  <a:latin typeface="Cambria Math"/>
                </a:endParaRPr>
              </a:p>
              <a:p>
                <a:pPr marL="0" indent="0">
                  <a:buFont typeface="Arial" charset="0"/>
                  <a:buNone/>
                </a:pPr>
                <a:endParaRPr lang="en-US" b="1" dirty="0" smtClean="0">
                  <a:solidFill>
                    <a:schemeClr val="tx2"/>
                  </a:solidFill>
                  <a:latin typeface="Cambria Math"/>
                </a:endParaRPr>
              </a:p>
              <a:p>
                <a:r>
                  <a:rPr lang="en-US" b="1" dirty="0" smtClean="0">
                    <a:solidFill>
                      <a:schemeClr val="tx2"/>
                    </a:solidFill>
                    <a:latin typeface="Cambria Math"/>
                  </a:rPr>
                  <a:t>High inflation policy response</a:t>
                </a:r>
              </a:p>
              <a:p>
                <a:pPr marL="0" indent="0">
                  <a:buFont typeface="Arial" charset="0"/>
                  <a:buNone/>
                </a:pPr>
                <a:endParaRPr lang="en-US" b="1"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i="1">
                              <a:solidFill>
                                <a:schemeClr val="tx2"/>
                              </a:solidFill>
                              <a:latin typeface="Cambria Math"/>
                            </a:rPr>
                          </m:ctrlPr>
                        </m:sSubPr>
                        <m:e>
                          <m:r>
                            <a:rPr lang="en-US" i="1">
                              <a:solidFill>
                                <a:schemeClr val="tx2"/>
                              </a:solidFill>
                              <a:latin typeface="Cambria Math"/>
                              <a:ea typeface="Cambria Math"/>
                            </a:rPr>
                            <m:t>𝜋</m:t>
                          </m:r>
                        </m:e>
                        <m:sub>
                          <m:r>
                            <a:rPr lang="es-MX" i="1">
                              <a:solidFill>
                                <a:schemeClr val="tx2"/>
                              </a:solidFill>
                              <a:latin typeface="Cambria Math"/>
                            </a:rPr>
                            <m:t>𝑡</m:t>
                          </m:r>
                        </m:sub>
                      </m:sSub>
                      <m:r>
                        <a:rPr lang="es-MX" b="0" i="1" smtClean="0">
                          <a:solidFill>
                            <a:schemeClr val="tx2"/>
                          </a:solidFill>
                          <a:latin typeface="Cambria Math"/>
                        </a:rPr>
                        <m:t>=</m:t>
                      </m:r>
                      <m:r>
                        <a:rPr lang="es-MX" i="1">
                          <a:solidFill>
                            <a:schemeClr val="tx2"/>
                          </a:solidFill>
                          <a:latin typeface="Cambria Math"/>
                        </a:rPr>
                        <m:t>0.</m:t>
                      </m:r>
                      <m:r>
                        <a:rPr lang="es-MX" b="0" i="1" smtClean="0">
                          <a:solidFill>
                            <a:schemeClr val="tx2"/>
                          </a:solidFill>
                          <a:latin typeface="Cambria Math"/>
                        </a:rPr>
                        <m:t>92</m:t>
                      </m:r>
                      <m:sSub>
                        <m:sSubPr>
                          <m:ctrlPr>
                            <a:rPr lang="es-MX" i="1">
                              <a:solidFill>
                                <a:schemeClr val="tx2"/>
                              </a:solidFill>
                              <a:latin typeface="Cambria Math"/>
                            </a:rPr>
                          </m:ctrlPr>
                        </m:sSubPr>
                        <m:e>
                          <m:r>
                            <a:rPr lang="es-MX" i="1">
                              <a:solidFill>
                                <a:schemeClr val="tx2"/>
                              </a:solidFill>
                              <a:latin typeface="Cambria Math"/>
                            </a:rPr>
                            <m:t>𝐸</m:t>
                          </m:r>
                        </m:e>
                        <m:sub>
                          <m:r>
                            <a:rPr lang="es-MX" i="1">
                              <a:solidFill>
                                <a:schemeClr val="tx2"/>
                              </a:solidFill>
                              <a:latin typeface="Cambria Math"/>
                            </a:rPr>
                            <m:t>𝑡</m:t>
                          </m:r>
                        </m:sub>
                      </m:sSub>
                      <m:d>
                        <m:dPr>
                          <m:begChr m:val="{"/>
                          <m:endChr m:val="}"/>
                          <m:ctrlPr>
                            <a:rPr lang="es-MX" i="1">
                              <a:solidFill>
                                <a:schemeClr val="tx2"/>
                              </a:solidFill>
                              <a:latin typeface="Cambria Math"/>
                            </a:rPr>
                          </m:ctrlPr>
                        </m:dPr>
                        <m:e>
                          <m:sSub>
                            <m:sSubPr>
                              <m:ctrlPr>
                                <a:rPr lang="es-MX" i="1">
                                  <a:solidFill>
                                    <a:schemeClr val="tx2"/>
                                  </a:solidFill>
                                  <a:latin typeface="Cambria Math"/>
                                </a:rPr>
                              </m:ctrlPr>
                            </m:sSubPr>
                            <m:e>
                              <m:r>
                                <a:rPr lang="es-MX" i="1">
                                  <a:solidFill>
                                    <a:schemeClr val="tx2"/>
                                  </a:solidFill>
                                  <a:latin typeface="Cambria Math"/>
                                  <a:ea typeface="Cambria Math"/>
                                </a:rPr>
                                <m:t>𝜋</m:t>
                              </m:r>
                            </m:e>
                            <m:sub>
                              <m:r>
                                <a:rPr lang="es-MX" i="1">
                                  <a:solidFill>
                                    <a:schemeClr val="tx2"/>
                                  </a:solidFill>
                                  <a:latin typeface="Cambria Math"/>
                                </a:rPr>
                                <m:t>𝑡</m:t>
                              </m:r>
                              <m:r>
                                <a:rPr lang="es-MX" i="1">
                                  <a:solidFill>
                                    <a:schemeClr val="tx2"/>
                                  </a:solidFill>
                                  <a:latin typeface="Cambria Math"/>
                                </a:rPr>
                                <m:t>+1</m:t>
                              </m:r>
                            </m:sub>
                          </m:sSub>
                        </m:e>
                      </m:d>
                      <m:r>
                        <a:rPr lang="es-MX" i="1">
                          <a:solidFill>
                            <a:schemeClr val="tx2"/>
                          </a:solidFill>
                          <a:latin typeface="Cambria Math"/>
                        </a:rPr>
                        <m:t>+0.</m:t>
                      </m:r>
                      <m:r>
                        <a:rPr lang="es-MX" b="0" i="1" smtClean="0">
                          <a:solidFill>
                            <a:schemeClr val="tx2"/>
                          </a:solidFill>
                          <a:latin typeface="Cambria Math"/>
                        </a:rPr>
                        <m:t>07</m:t>
                      </m:r>
                      <m:sSub>
                        <m:sSubPr>
                          <m:ctrlPr>
                            <a:rPr lang="es-MX" i="1">
                              <a:solidFill>
                                <a:schemeClr val="tx2"/>
                              </a:solidFill>
                              <a:latin typeface="Cambria Math"/>
                            </a:rPr>
                          </m:ctrlPr>
                        </m:sSubPr>
                        <m:e>
                          <m:r>
                            <a:rPr lang="es-MX" i="1">
                              <a:solidFill>
                                <a:schemeClr val="tx2"/>
                              </a:solidFill>
                              <a:latin typeface="Cambria Math"/>
                              <a:ea typeface="Cambria Math"/>
                            </a:rPr>
                            <m:t>𝜋</m:t>
                          </m:r>
                        </m:e>
                        <m:sub>
                          <m:r>
                            <a:rPr lang="es-MX" i="1">
                              <a:solidFill>
                                <a:schemeClr val="tx2"/>
                              </a:solidFill>
                              <a:latin typeface="Cambria Math"/>
                            </a:rPr>
                            <m:t>𝑡</m:t>
                          </m:r>
                          <m:r>
                            <a:rPr lang="es-MX" i="1">
                              <a:solidFill>
                                <a:schemeClr val="tx2"/>
                              </a:solidFill>
                              <a:latin typeface="Cambria Math"/>
                            </a:rPr>
                            <m:t>−1</m:t>
                          </m:r>
                        </m:sub>
                      </m:sSub>
                      <m:r>
                        <a:rPr lang="es-MX" i="1">
                          <a:solidFill>
                            <a:schemeClr val="tx2"/>
                          </a:solidFill>
                          <a:latin typeface="Cambria Math"/>
                        </a:rPr>
                        <m:t>−0.0</m:t>
                      </m:r>
                      <m:r>
                        <a:rPr lang="es-MX" b="0" i="1" smtClean="0">
                          <a:solidFill>
                            <a:schemeClr val="tx2"/>
                          </a:solidFill>
                          <a:latin typeface="Cambria Math"/>
                        </a:rPr>
                        <m:t>8</m:t>
                      </m:r>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𝑞</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r>
                        <a:rPr lang="es-MX" b="0" i="1" smtClean="0">
                          <a:solidFill>
                            <a:schemeClr val="tx2"/>
                          </a:solidFill>
                          <a:latin typeface="Cambria Math"/>
                          <a:ea typeface="Cambria Math"/>
                        </a:rPr>
                        <m:t>4</m:t>
                      </m:r>
                      <m:r>
                        <a:rPr lang="es-MX" i="1">
                          <a:solidFill>
                            <a:schemeClr val="tx2"/>
                          </a:solidFill>
                          <a:latin typeface="Cambria Math"/>
                          <a:ea typeface="Cambria Math"/>
                        </a:rPr>
                        <m:t>.</m:t>
                      </m:r>
                      <m:r>
                        <a:rPr lang="es-MX" b="0" i="1" smtClean="0">
                          <a:solidFill>
                            <a:schemeClr val="tx2"/>
                          </a:solidFill>
                          <a:latin typeface="Cambria Math"/>
                          <a:ea typeface="Cambria Math"/>
                        </a:rPr>
                        <m:t>07</m:t>
                      </m:r>
                      <m:d>
                        <m:dPr>
                          <m:ctrlPr>
                            <a:rPr lang="es-MX" i="1">
                              <a:solidFill>
                                <a:schemeClr val="tx2"/>
                              </a:solidFill>
                              <a:latin typeface="Cambria Math"/>
                              <a:ea typeface="Cambria Math"/>
                            </a:rPr>
                          </m:ctrlPr>
                        </m:dPr>
                        <m:e>
                          <m:sSub>
                            <m:sSubPr>
                              <m:ctrlPr>
                                <a:rPr lang="es-MX" i="1">
                                  <a:solidFill>
                                    <a:schemeClr val="tx2"/>
                                  </a:solidFill>
                                  <a:latin typeface="Cambria Math"/>
                                  <a:ea typeface="Cambria Math"/>
                                </a:rPr>
                              </m:ctrlPr>
                            </m:sSubPr>
                            <m:e>
                              <m:r>
                                <a:rPr lang="es-MX" i="1">
                                  <a:solidFill>
                                    <a:schemeClr val="tx2"/>
                                  </a:solidFill>
                                  <a:latin typeface="Cambria Math"/>
                                  <a:ea typeface="Cambria Math"/>
                                </a:rPr>
                                <m:t>𝑦</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sSub>
                            <m:sSubPr>
                              <m:ctrlPr>
                                <a:rPr lang="es-MX" i="1">
                                  <a:solidFill>
                                    <a:schemeClr val="tx2"/>
                                  </a:solidFill>
                                  <a:latin typeface="Cambria Math"/>
                                  <a:ea typeface="Cambria Math"/>
                                </a:rPr>
                              </m:ctrlPr>
                            </m:sSubPr>
                            <m:e>
                              <m:acc>
                                <m:accPr>
                                  <m:chr m:val="̅"/>
                                  <m:ctrlPr>
                                    <a:rPr lang="es-MX" i="1">
                                      <a:solidFill>
                                        <a:schemeClr val="tx2"/>
                                      </a:solidFill>
                                      <a:latin typeface="Cambria Math"/>
                                      <a:ea typeface="Cambria Math"/>
                                    </a:rPr>
                                  </m:ctrlPr>
                                </m:accPr>
                                <m:e>
                                  <m:r>
                                    <a:rPr lang="es-MX" i="1">
                                      <a:solidFill>
                                        <a:schemeClr val="tx2"/>
                                      </a:solidFill>
                                      <a:latin typeface="Cambria Math"/>
                                      <a:ea typeface="Cambria Math"/>
                                    </a:rPr>
                                    <m:t>𝑦</m:t>
                                  </m:r>
                                </m:e>
                              </m:acc>
                            </m:e>
                            <m:sub>
                              <m:r>
                                <a:rPr lang="es-MX" i="1">
                                  <a:solidFill>
                                    <a:schemeClr val="tx2"/>
                                  </a:solidFill>
                                  <a:latin typeface="Cambria Math"/>
                                  <a:ea typeface="Cambria Math"/>
                                </a:rPr>
                                <m:t>𝑡</m:t>
                              </m:r>
                              <m:r>
                                <a:rPr lang="es-MX" i="1">
                                  <a:solidFill>
                                    <a:schemeClr val="tx2"/>
                                  </a:solidFill>
                                  <a:latin typeface="Cambria Math"/>
                                  <a:ea typeface="Cambria Math"/>
                                </a:rPr>
                                <m:t>−1</m:t>
                              </m:r>
                            </m:sub>
                          </m:sSub>
                        </m:e>
                      </m:d>
                    </m:oMath>
                  </m:oMathPara>
                </a14:m>
                <a:endParaRPr lang="en-US" dirty="0">
                  <a:solidFill>
                    <a:schemeClr val="tx2"/>
                  </a:solidFill>
                  <a:latin typeface="Cambria Math"/>
                </a:endParaRPr>
              </a:p>
              <a:p>
                <a:pPr marL="0" indent="0">
                  <a:buFont typeface="Arial" charset="0"/>
                  <a:buNone/>
                </a:pPr>
                <a:endParaRPr lang="en-US" sz="2700" i="1" dirty="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sz="2700" i="1">
                              <a:solidFill>
                                <a:schemeClr val="tx2"/>
                              </a:solidFill>
                              <a:latin typeface="Cambria Math"/>
                            </a:rPr>
                          </m:ctrlPr>
                        </m:sSubPr>
                        <m:e>
                          <m:r>
                            <a:rPr lang="es-MX" sz="2700" i="1">
                              <a:solidFill>
                                <a:schemeClr val="tx2"/>
                              </a:solidFill>
                              <a:latin typeface="Cambria Math"/>
                            </a:rPr>
                            <m:t>𝑟</m:t>
                          </m:r>
                        </m:e>
                        <m:sub>
                          <m:r>
                            <a:rPr lang="es-MX" sz="2700" i="1">
                              <a:solidFill>
                                <a:schemeClr val="tx2"/>
                              </a:solidFill>
                              <a:latin typeface="Cambria Math"/>
                            </a:rPr>
                            <m:t>𝑡</m:t>
                          </m:r>
                        </m:sub>
                      </m:sSub>
                      <m:r>
                        <a:rPr lang="es-MX" sz="2700" i="1">
                          <a:solidFill>
                            <a:schemeClr val="tx2"/>
                          </a:solidFill>
                          <a:latin typeface="Cambria Math"/>
                        </a:rPr>
                        <m:t>=0.7</m:t>
                      </m:r>
                      <m:r>
                        <a:rPr lang="es-MX" sz="2700" b="0" i="1" smtClean="0">
                          <a:solidFill>
                            <a:schemeClr val="tx2"/>
                          </a:solidFill>
                          <a:latin typeface="Cambria Math"/>
                        </a:rPr>
                        <m:t>6</m:t>
                      </m:r>
                      <m:sSub>
                        <m:sSubPr>
                          <m:ctrlPr>
                            <a:rPr lang="es-MX" sz="2700" i="1">
                              <a:solidFill>
                                <a:schemeClr val="tx2"/>
                              </a:solidFill>
                              <a:latin typeface="Cambria Math"/>
                            </a:rPr>
                          </m:ctrlPr>
                        </m:sSubPr>
                        <m:e>
                          <m:r>
                            <a:rPr lang="es-MX" sz="2700" i="1">
                              <a:solidFill>
                                <a:schemeClr val="tx2"/>
                              </a:solidFill>
                              <a:latin typeface="Cambria Math"/>
                            </a:rPr>
                            <m:t>𝑟</m:t>
                          </m:r>
                        </m:e>
                        <m:sub>
                          <m:r>
                            <a:rPr lang="es-MX" sz="2700" i="1">
                              <a:solidFill>
                                <a:schemeClr val="tx2"/>
                              </a:solidFill>
                              <a:latin typeface="Cambria Math"/>
                            </a:rPr>
                            <m:t>𝑡</m:t>
                          </m:r>
                          <m:r>
                            <a:rPr lang="es-MX" sz="2700" i="1">
                              <a:solidFill>
                                <a:schemeClr val="tx2"/>
                              </a:solidFill>
                              <a:latin typeface="Cambria Math"/>
                            </a:rPr>
                            <m:t>−1</m:t>
                          </m:r>
                        </m:sub>
                      </m:sSub>
                      <m:r>
                        <a:rPr lang="es-MX" sz="2700" i="1">
                          <a:solidFill>
                            <a:schemeClr val="tx2"/>
                          </a:solidFill>
                          <a:latin typeface="Cambria Math"/>
                        </a:rPr>
                        <m:t>+</m:t>
                      </m:r>
                      <m:d>
                        <m:dPr>
                          <m:ctrlPr>
                            <a:rPr lang="es-MX" sz="2700" i="1">
                              <a:solidFill>
                                <a:schemeClr val="tx2"/>
                              </a:solidFill>
                              <a:latin typeface="Cambria Math"/>
                            </a:rPr>
                          </m:ctrlPr>
                        </m:dPr>
                        <m:e>
                          <m:r>
                            <a:rPr lang="es-MX" sz="2700" i="1">
                              <a:solidFill>
                                <a:schemeClr val="tx2"/>
                              </a:solidFill>
                              <a:latin typeface="Cambria Math"/>
                            </a:rPr>
                            <m:t>1−0.7</m:t>
                          </m:r>
                          <m:r>
                            <a:rPr lang="es-MX" sz="2700" b="0" i="1" smtClean="0">
                              <a:solidFill>
                                <a:schemeClr val="tx2"/>
                              </a:solidFill>
                              <a:latin typeface="Cambria Math"/>
                            </a:rPr>
                            <m:t>6</m:t>
                          </m:r>
                        </m:e>
                      </m:d>
                      <m:d>
                        <m:dPr>
                          <m:ctrlPr>
                            <a:rPr lang="es-MX" sz="2700" i="1">
                              <a:solidFill>
                                <a:schemeClr val="tx2"/>
                              </a:solidFill>
                              <a:latin typeface="Cambria Math"/>
                            </a:rPr>
                          </m:ctrlPr>
                        </m:dPr>
                        <m:e>
                          <m:r>
                            <a:rPr lang="es-MX" sz="2700" b="0" i="1" smtClean="0">
                              <a:solidFill>
                                <a:schemeClr val="tx2"/>
                              </a:solidFill>
                              <a:latin typeface="Cambria Math"/>
                            </a:rPr>
                            <m:t>1</m:t>
                          </m:r>
                          <m:r>
                            <a:rPr lang="es-MX" sz="2700" i="1">
                              <a:solidFill>
                                <a:schemeClr val="tx2"/>
                              </a:solidFill>
                              <a:latin typeface="Cambria Math"/>
                            </a:rPr>
                            <m:t>.</m:t>
                          </m:r>
                          <m:r>
                            <a:rPr lang="es-MX" sz="2700" b="0" i="1" smtClean="0">
                              <a:solidFill>
                                <a:schemeClr val="tx2"/>
                              </a:solidFill>
                              <a:latin typeface="Cambria Math"/>
                            </a:rPr>
                            <m:t>95</m:t>
                          </m:r>
                          <m:sSub>
                            <m:sSubPr>
                              <m:ctrlPr>
                                <a:rPr lang="es-MX" sz="2700" i="1">
                                  <a:solidFill>
                                    <a:schemeClr val="tx2"/>
                                  </a:solidFill>
                                  <a:latin typeface="Cambria Math"/>
                                </a:rPr>
                              </m:ctrlPr>
                            </m:sSubPr>
                            <m:e>
                              <m:r>
                                <a:rPr lang="es-MX" sz="2700" i="1">
                                  <a:solidFill>
                                    <a:schemeClr val="tx2"/>
                                  </a:solidFill>
                                  <a:latin typeface="Cambria Math"/>
                                  <a:ea typeface="Cambria Math"/>
                                </a:rPr>
                                <m:t>𝜋</m:t>
                              </m:r>
                            </m:e>
                            <m:sub>
                              <m:r>
                                <a:rPr lang="es-MX" sz="2700" i="1">
                                  <a:solidFill>
                                    <a:schemeClr val="tx2"/>
                                  </a:solidFill>
                                  <a:latin typeface="Cambria Math"/>
                                </a:rPr>
                                <m:t>𝑡</m:t>
                              </m:r>
                            </m:sub>
                          </m:sSub>
                          <m:r>
                            <a:rPr lang="es-MX" sz="2700" i="1">
                              <a:solidFill>
                                <a:schemeClr val="tx2"/>
                              </a:solidFill>
                              <a:latin typeface="Cambria Math"/>
                            </a:rPr>
                            <m:t>+0.</m:t>
                          </m:r>
                          <m:r>
                            <a:rPr lang="es-MX" sz="2700" b="0" i="1" smtClean="0">
                              <a:solidFill>
                                <a:schemeClr val="tx2"/>
                              </a:solidFill>
                              <a:latin typeface="Cambria Math"/>
                            </a:rPr>
                            <m:t>27</m:t>
                          </m:r>
                          <m:sSub>
                            <m:sSubPr>
                              <m:ctrlPr>
                                <a:rPr lang="es-MX" sz="2700" i="1">
                                  <a:solidFill>
                                    <a:schemeClr val="tx2"/>
                                  </a:solidFill>
                                  <a:latin typeface="Cambria Math"/>
                                </a:rPr>
                              </m:ctrlPr>
                            </m:sSubPr>
                            <m:e>
                              <m:r>
                                <a:rPr lang="es-MX" sz="2700" i="1">
                                  <a:solidFill>
                                    <a:schemeClr val="tx2"/>
                                  </a:solidFill>
                                  <a:latin typeface="Cambria Math"/>
                                </a:rPr>
                                <m:t>𝑦</m:t>
                              </m:r>
                            </m:e>
                            <m:sub>
                              <m:r>
                                <a:rPr lang="es-MX" sz="2700" i="1">
                                  <a:solidFill>
                                    <a:schemeClr val="tx2"/>
                                  </a:solidFill>
                                  <a:latin typeface="Cambria Math"/>
                                </a:rPr>
                                <m:t>𝑡</m:t>
                              </m:r>
                            </m:sub>
                          </m:sSub>
                          <m:r>
                            <a:rPr lang="es-MX" sz="2700" i="1">
                              <a:solidFill>
                                <a:schemeClr val="tx2"/>
                              </a:solidFill>
                              <a:latin typeface="Cambria Math"/>
                            </a:rPr>
                            <m:t>+0.0</m:t>
                          </m:r>
                          <m:r>
                            <a:rPr lang="es-MX" sz="2700" b="0" i="1" smtClean="0">
                              <a:solidFill>
                                <a:schemeClr val="tx2"/>
                              </a:solidFill>
                              <a:latin typeface="Cambria Math"/>
                            </a:rPr>
                            <m:t>5</m:t>
                          </m:r>
                          <m:r>
                            <m:rPr>
                              <m:sty m:val="p"/>
                            </m:rPr>
                            <a:rPr lang="el-GR" sz="2700" i="1">
                              <a:solidFill>
                                <a:schemeClr val="tx2"/>
                              </a:solidFill>
                              <a:latin typeface="Cambria Math"/>
                              <a:ea typeface="Cambria Math"/>
                            </a:rPr>
                            <m:t>Δ</m:t>
                          </m:r>
                          <m:sSub>
                            <m:sSubPr>
                              <m:ctrlPr>
                                <a:rPr lang="el-GR" sz="2700" i="1">
                                  <a:solidFill>
                                    <a:schemeClr val="tx2"/>
                                  </a:solidFill>
                                  <a:latin typeface="Cambria Math"/>
                                  <a:ea typeface="Cambria Math"/>
                                </a:rPr>
                              </m:ctrlPr>
                            </m:sSubPr>
                            <m:e>
                              <m:r>
                                <a:rPr lang="es-MX" sz="2700" i="1">
                                  <a:solidFill>
                                    <a:schemeClr val="tx2"/>
                                  </a:solidFill>
                                  <a:latin typeface="Cambria Math"/>
                                  <a:ea typeface="Cambria Math"/>
                                </a:rPr>
                                <m:t>𝑒</m:t>
                              </m:r>
                            </m:e>
                            <m:sub>
                              <m:r>
                                <a:rPr lang="es-MX" sz="2700" i="1">
                                  <a:solidFill>
                                    <a:schemeClr val="tx2"/>
                                  </a:solidFill>
                                  <a:latin typeface="Cambria Math"/>
                                  <a:ea typeface="Cambria Math"/>
                                </a:rPr>
                                <m:t>𝑡</m:t>
                              </m:r>
                            </m:sub>
                          </m:sSub>
                        </m:e>
                      </m:d>
                    </m:oMath>
                  </m:oMathPara>
                </a14:m>
                <a:endParaRPr lang="en-US" b="1" i="1" dirty="0">
                  <a:solidFill>
                    <a:schemeClr val="tx2"/>
                  </a:solidFill>
                  <a:latin typeface="Cambria Math"/>
                </a:endParaRPr>
              </a:p>
              <a:p>
                <a:endParaRPr lang="en-US" dirty="0" smtClean="0">
                  <a:solidFill>
                    <a:schemeClr val="tx2"/>
                  </a:solidFill>
                  <a:latin typeface="Cambria Math"/>
                </a:endParaRPr>
              </a:p>
              <a:p>
                <a:endParaRPr lang="es-MX" dirty="0"/>
              </a:p>
            </p:txBody>
          </p:sp>
        </mc:Choice>
        <mc:Fallback xmlns="">
          <p:sp>
            <p:nvSpPr>
              <p:cNvPr id="10" name="2 Marcador de contenido"/>
              <p:cNvSpPr txBox="1">
                <a:spLocks noRot="1" noChangeAspect="1" noMove="1" noResize="1" noEditPoints="1" noAdjustHandles="1" noChangeArrowheads="1" noChangeShapeType="1" noTextEdit="1"/>
              </p:cNvSpPr>
              <p:nvPr/>
            </p:nvSpPr>
            <p:spPr bwMode="auto">
              <a:xfrm>
                <a:off x="5720" y="1556792"/>
                <a:ext cx="5358368" cy="2807976"/>
              </a:xfrm>
              <a:prstGeom prst="rect">
                <a:avLst/>
              </a:prstGeom>
              <a:blipFill rotWithShape="1">
                <a:blip r:embed="rId6"/>
                <a:stretch>
                  <a:fillRect l="-341" t="-195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noFill/>
                  </a:rPr>
                  <a:t> </a:t>
                </a:r>
              </a:p>
            </p:txBody>
          </p:sp>
        </mc:Fallback>
      </mc:AlternateContent>
      <p:sp>
        <p:nvSpPr>
          <p:cNvPr id="6" name="5 CuadroTexto"/>
          <p:cNvSpPr txBox="1"/>
          <p:nvPr/>
        </p:nvSpPr>
        <p:spPr>
          <a:xfrm>
            <a:off x="251520" y="4581128"/>
            <a:ext cx="8496944" cy="1323439"/>
          </a:xfrm>
          <a:prstGeom prst="rect">
            <a:avLst/>
          </a:prstGeom>
          <a:noFill/>
        </p:spPr>
        <p:txBody>
          <a:bodyPr wrap="square" rtlCol="0">
            <a:spAutoFit/>
          </a:bodyPr>
          <a:lstStyle/>
          <a:p>
            <a:pPr marL="285750" indent="-285750" algn="just">
              <a:buFont typeface="Arial" panose="020B0604020202020204" pitchFamily="34" charset="0"/>
              <a:buChar char="•"/>
            </a:pPr>
            <a:r>
              <a:rPr lang="en-US" sz="1600" dirty="0" smtClean="0">
                <a:solidFill>
                  <a:schemeClr val="tx2"/>
                </a:solidFill>
              </a:rPr>
              <a:t>As in Brazil, Colombia experienced a strong </a:t>
            </a:r>
            <a:r>
              <a:rPr lang="en-US" sz="1600" dirty="0">
                <a:solidFill>
                  <a:schemeClr val="tx2"/>
                </a:solidFill>
              </a:rPr>
              <a:t>shift in monetary policy during </a:t>
            </a:r>
            <a:r>
              <a:rPr lang="en-US" sz="1600" dirty="0" smtClean="0">
                <a:solidFill>
                  <a:schemeClr val="tx2"/>
                </a:solidFill>
              </a:rPr>
              <a:t>1999 Q4 </a:t>
            </a:r>
            <a:r>
              <a:rPr lang="en-US" sz="1600" dirty="0">
                <a:solidFill>
                  <a:schemeClr val="tx2"/>
                </a:solidFill>
              </a:rPr>
              <a:t>with the introduction of inflation targeting </a:t>
            </a:r>
            <a:r>
              <a:rPr lang="en-US" sz="1600" dirty="0" smtClean="0">
                <a:solidFill>
                  <a:schemeClr val="tx2"/>
                </a:solidFill>
              </a:rPr>
              <a:t>and </a:t>
            </a:r>
            <a:r>
              <a:rPr lang="en-US" sz="1600" dirty="0">
                <a:solidFill>
                  <a:schemeClr val="tx2"/>
                </a:solidFill>
              </a:rPr>
              <a:t>greater exchange rate </a:t>
            </a:r>
            <a:r>
              <a:rPr lang="en-US" sz="1600" dirty="0" smtClean="0">
                <a:solidFill>
                  <a:schemeClr val="tx2"/>
                </a:solidFill>
              </a:rPr>
              <a:t>flexibility.</a:t>
            </a:r>
          </a:p>
          <a:p>
            <a:pPr marL="285750" indent="-285750" algn="just">
              <a:buFont typeface="Arial" panose="020B0604020202020204" pitchFamily="34" charset="0"/>
              <a:buChar char="•"/>
            </a:pPr>
            <a:r>
              <a:rPr lang="en-US" sz="1600" dirty="0" smtClean="0">
                <a:solidFill>
                  <a:schemeClr val="tx2"/>
                </a:solidFill>
              </a:rPr>
              <a:t>Inflation expectations gained importance in the inflation process.</a:t>
            </a:r>
          </a:p>
          <a:p>
            <a:pPr marL="285750" indent="-285750" algn="just">
              <a:buFont typeface="Arial" panose="020B0604020202020204" pitchFamily="34" charset="0"/>
              <a:buChar char="•"/>
            </a:pPr>
            <a:r>
              <a:rPr lang="en-US" sz="1600" dirty="0" smtClean="0">
                <a:solidFill>
                  <a:schemeClr val="tx2"/>
                </a:solidFill>
              </a:rPr>
              <a:t>The Phillips curve is steep and it became even more sensible in the regime of high policy response.</a:t>
            </a:r>
          </a:p>
        </p:txBody>
      </p:sp>
      <p:graphicFrame>
        <p:nvGraphicFramePr>
          <p:cNvPr id="8" name="4 Gráfico"/>
          <p:cNvGraphicFramePr>
            <a:graphicFrameLocks/>
          </p:cNvGraphicFramePr>
          <p:nvPr>
            <p:extLst>
              <p:ext uri="{D42A27DB-BD31-4B8C-83A1-F6EECF244321}">
                <p14:modId xmlns:p14="http://schemas.microsoft.com/office/powerpoint/2010/main" val="31013150"/>
              </p:ext>
            </p:extLst>
          </p:nvPr>
        </p:nvGraphicFramePr>
        <p:xfrm>
          <a:off x="4788000" y="1620000"/>
          <a:ext cx="4345200" cy="26064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357773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Mexico</a:t>
            </a:r>
            <a:endParaRPr lang="en-US" dirty="0"/>
          </a:p>
        </p:txBody>
      </p:sp>
      <mc:AlternateContent xmlns:mc="http://schemas.openxmlformats.org/markup-compatibility/2006" xmlns:a14="http://schemas.microsoft.com/office/drawing/2010/main">
        <mc:Choice Requires="a14">
          <p:sp>
            <p:nvSpPr>
              <p:cNvPr id="7" name="2 Marcador de contenido"/>
              <p:cNvSpPr txBox="1">
                <a:spLocks/>
              </p:cNvSpPr>
              <p:nvPr/>
            </p:nvSpPr>
            <p:spPr bwMode="auto">
              <a:xfrm>
                <a:off x="5720" y="1556792"/>
                <a:ext cx="5358368" cy="280797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55000" lnSpcReduction="20000"/>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Helvetica" pitchFamily="34" charset="0"/>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Helvetica" pitchFamily="34" charset="0"/>
                    <a:ea typeface="ＭＳ Ｐゴシック" charset="0"/>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solidFill>
                      <a:schemeClr val="tx2"/>
                    </a:solidFill>
                    <a:latin typeface="Cambria Math"/>
                  </a:rPr>
                  <a:t>Low inflation </a:t>
                </a:r>
                <a:r>
                  <a:rPr lang="en-US" b="1" dirty="0">
                    <a:solidFill>
                      <a:schemeClr val="tx2"/>
                    </a:solidFill>
                    <a:latin typeface="Cambria Math"/>
                  </a:rPr>
                  <a:t>policy </a:t>
                </a:r>
                <a:r>
                  <a:rPr lang="en-US" b="1" dirty="0" smtClean="0">
                    <a:solidFill>
                      <a:schemeClr val="tx2"/>
                    </a:solidFill>
                    <a:latin typeface="Cambria Math"/>
                  </a:rPr>
                  <a:t>response</a:t>
                </a:r>
              </a:p>
              <a:p>
                <a:pPr marL="0" indent="0">
                  <a:buFont typeface="Arial" charset="0"/>
                  <a:buNone/>
                </a:pPr>
                <a:endParaRPr lang="en-US"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i="1" smtClean="0">
                              <a:solidFill>
                                <a:schemeClr val="tx2"/>
                              </a:solidFill>
                              <a:latin typeface="Cambria Math"/>
                            </a:rPr>
                          </m:ctrlPr>
                        </m:sSubPr>
                        <m:e>
                          <m:r>
                            <a:rPr lang="en-US" i="1" smtClean="0">
                              <a:solidFill>
                                <a:schemeClr val="tx2"/>
                              </a:solidFill>
                              <a:latin typeface="Cambria Math"/>
                              <a:ea typeface="Cambria Math"/>
                            </a:rPr>
                            <m:t>𝜋</m:t>
                          </m:r>
                        </m:e>
                        <m:sub>
                          <m:r>
                            <a:rPr lang="es-MX" i="1" smtClean="0">
                              <a:solidFill>
                                <a:schemeClr val="tx2"/>
                              </a:solidFill>
                              <a:latin typeface="Cambria Math"/>
                            </a:rPr>
                            <m:t>𝑡</m:t>
                          </m:r>
                        </m:sub>
                      </m:sSub>
                      <m:r>
                        <a:rPr lang="es-MX" b="0" i="1" smtClean="0">
                          <a:solidFill>
                            <a:schemeClr val="tx2"/>
                          </a:solidFill>
                          <a:latin typeface="Cambria Math"/>
                        </a:rPr>
                        <m:t>=</m:t>
                      </m:r>
                      <m:r>
                        <a:rPr lang="es-MX" i="1" smtClean="0">
                          <a:solidFill>
                            <a:schemeClr val="tx2"/>
                          </a:solidFill>
                          <a:latin typeface="Cambria Math"/>
                        </a:rPr>
                        <m:t>0.</m:t>
                      </m:r>
                      <m:r>
                        <a:rPr lang="es-MX" b="0" i="1" smtClean="0">
                          <a:solidFill>
                            <a:schemeClr val="tx2"/>
                          </a:solidFill>
                          <a:latin typeface="Cambria Math"/>
                        </a:rPr>
                        <m:t>90</m:t>
                      </m:r>
                      <m:sSub>
                        <m:sSubPr>
                          <m:ctrlPr>
                            <a:rPr lang="es-MX" i="1" smtClean="0">
                              <a:solidFill>
                                <a:schemeClr val="tx2"/>
                              </a:solidFill>
                              <a:latin typeface="Cambria Math"/>
                            </a:rPr>
                          </m:ctrlPr>
                        </m:sSubPr>
                        <m:e>
                          <m:r>
                            <a:rPr lang="es-MX" i="1" smtClean="0">
                              <a:solidFill>
                                <a:schemeClr val="tx2"/>
                              </a:solidFill>
                              <a:latin typeface="Cambria Math"/>
                            </a:rPr>
                            <m:t>𝐸</m:t>
                          </m:r>
                        </m:e>
                        <m:sub>
                          <m:r>
                            <a:rPr lang="es-MX" i="1" smtClean="0">
                              <a:solidFill>
                                <a:schemeClr val="tx2"/>
                              </a:solidFill>
                              <a:latin typeface="Cambria Math"/>
                            </a:rPr>
                            <m:t>𝑡</m:t>
                          </m:r>
                        </m:sub>
                      </m:sSub>
                      <m:d>
                        <m:dPr>
                          <m:begChr m:val="{"/>
                          <m:endChr m:val="}"/>
                          <m:ctrlPr>
                            <a:rPr lang="es-MX" i="1" smtClean="0">
                              <a:solidFill>
                                <a:schemeClr val="tx2"/>
                              </a:solidFill>
                              <a:latin typeface="Cambria Math"/>
                            </a:rPr>
                          </m:ctrlPr>
                        </m:dPr>
                        <m:e>
                          <m:sSub>
                            <m:sSubPr>
                              <m:ctrlPr>
                                <a:rPr lang="es-MX" i="1" smtClean="0">
                                  <a:solidFill>
                                    <a:schemeClr val="tx2"/>
                                  </a:solidFill>
                                  <a:latin typeface="Cambria Math"/>
                                </a:rPr>
                              </m:ctrlPr>
                            </m:sSubPr>
                            <m:e>
                              <m:r>
                                <a:rPr lang="es-MX" i="1" smtClean="0">
                                  <a:solidFill>
                                    <a:schemeClr val="tx2"/>
                                  </a:solidFill>
                                  <a:latin typeface="Cambria Math"/>
                                  <a:ea typeface="Cambria Math"/>
                                </a:rPr>
                                <m:t>𝜋</m:t>
                              </m:r>
                            </m:e>
                            <m:sub>
                              <m:r>
                                <a:rPr lang="es-MX" i="1" smtClean="0">
                                  <a:solidFill>
                                    <a:schemeClr val="tx2"/>
                                  </a:solidFill>
                                  <a:latin typeface="Cambria Math"/>
                                </a:rPr>
                                <m:t>𝑡</m:t>
                              </m:r>
                              <m:r>
                                <a:rPr lang="es-MX" i="1" smtClean="0">
                                  <a:solidFill>
                                    <a:schemeClr val="tx2"/>
                                  </a:solidFill>
                                  <a:latin typeface="Cambria Math"/>
                                </a:rPr>
                                <m:t>+1</m:t>
                              </m:r>
                            </m:sub>
                          </m:sSub>
                        </m:e>
                      </m:d>
                      <m:r>
                        <a:rPr lang="es-MX" i="1" smtClean="0">
                          <a:solidFill>
                            <a:schemeClr val="tx2"/>
                          </a:solidFill>
                          <a:latin typeface="Cambria Math"/>
                        </a:rPr>
                        <m:t>+0.</m:t>
                      </m:r>
                      <m:r>
                        <a:rPr lang="es-MX" b="0" i="1" smtClean="0">
                          <a:solidFill>
                            <a:schemeClr val="tx2"/>
                          </a:solidFill>
                          <a:latin typeface="Cambria Math"/>
                        </a:rPr>
                        <m:t>10</m:t>
                      </m:r>
                      <m:sSub>
                        <m:sSubPr>
                          <m:ctrlPr>
                            <a:rPr lang="es-MX" i="1" smtClean="0">
                              <a:solidFill>
                                <a:schemeClr val="tx2"/>
                              </a:solidFill>
                              <a:latin typeface="Cambria Math"/>
                            </a:rPr>
                          </m:ctrlPr>
                        </m:sSubPr>
                        <m:e>
                          <m:r>
                            <a:rPr lang="es-MX" i="1" smtClean="0">
                              <a:solidFill>
                                <a:schemeClr val="tx2"/>
                              </a:solidFill>
                              <a:latin typeface="Cambria Math"/>
                              <a:ea typeface="Cambria Math"/>
                            </a:rPr>
                            <m:t>𝜋</m:t>
                          </m:r>
                        </m:e>
                        <m:sub>
                          <m:r>
                            <a:rPr lang="es-MX" i="1" smtClean="0">
                              <a:solidFill>
                                <a:schemeClr val="tx2"/>
                              </a:solidFill>
                              <a:latin typeface="Cambria Math"/>
                            </a:rPr>
                            <m:t>𝑡</m:t>
                          </m:r>
                          <m:r>
                            <a:rPr lang="es-MX" i="1" smtClean="0">
                              <a:solidFill>
                                <a:schemeClr val="tx2"/>
                              </a:solidFill>
                              <a:latin typeface="Cambria Math"/>
                            </a:rPr>
                            <m:t>−1</m:t>
                          </m:r>
                        </m:sub>
                      </m:sSub>
                      <m:r>
                        <a:rPr lang="es-MX" i="1" smtClean="0">
                          <a:solidFill>
                            <a:schemeClr val="tx2"/>
                          </a:solidFill>
                          <a:latin typeface="Cambria Math"/>
                        </a:rPr>
                        <m:t>−0.0</m:t>
                      </m:r>
                      <m:r>
                        <a:rPr lang="es-MX" b="0" i="1" smtClean="0">
                          <a:solidFill>
                            <a:schemeClr val="tx2"/>
                          </a:solidFill>
                          <a:latin typeface="Cambria Math"/>
                        </a:rPr>
                        <m:t>3</m:t>
                      </m:r>
                      <m:r>
                        <m:rPr>
                          <m:sty m:val="p"/>
                        </m:rPr>
                        <a:rPr lang="el-GR" i="1" smtClean="0">
                          <a:solidFill>
                            <a:schemeClr val="tx2"/>
                          </a:solidFill>
                          <a:latin typeface="Cambria Math"/>
                          <a:ea typeface="Cambria Math"/>
                        </a:rPr>
                        <m:t>Δ</m:t>
                      </m:r>
                      <m:sSub>
                        <m:sSubPr>
                          <m:ctrlPr>
                            <a:rPr lang="el-GR" i="1" smtClean="0">
                              <a:solidFill>
                                <a:schemeClr val="tx2"/>
                              </a:solidFill>
                              <a:latin typeface="Cambria Math"/>
                              <a:ea typeface="Cambria Math"/>
                            </a:rPr>
                          </m:ctrlPr>
                        </m:sSubPr>
                        <m:e>
                          <m:r>
                            <a:rPr lang="es-MX" i="1" smtClean="0">
                              <a:solidFill>
                                <a:schemeClr val="tx2"/>
                              </a:solidFill>
                              <a:latin typeface="Cambria Math"/>
                              <a:ea typeface="Cambria Math"/>
                            </a:rPr>
                            <m:t>𝑞</m:t>
                          </m:r>
                        </m:e>
                        <m:sub>
                          <m:r>
                            <a:rPr lang="es-MX" i="1" smtClean="0">
                              <a:solidFill>
                                <a:schemeClr val="tx2"/>
                              </a:solidFill>
                              <a:latin typeface="Cambria Math"/>
                              <a:ea typeface="Cambria Math"/>
                            </a:rPr>
                            <m:t>𝑡</m:t>
                          </m:r>
                        </m:sub>
                      </m:sSub>
                      <m:r>
                        <a:rPr lang="es-MX" i="1" smtClean="0">
                          <a:solidFill>
                            <a:schemeClr val="tx2"/>
                          </a:solidFill>
                          <a:latin typeface="Cambria Math"/>
                          <a:ea typeface="Cambria Math"/>
                        </a:rPr>
                        <m:t>+</m:t>
                      </m:r>
                      <m:r>
                        <a:rPr lang="es-MX" b="0" i="1" smtClean="0">
                          <a:solidFill>
                            <a:schemeClr val="tx2"/>
                          </a:solidFill>
                          <a:latin typeface="Cambria Math"/>
                          <a:ea typeface="Cambria Math"/>
                        </a:rPr>
                        <m:t>0</m:t>
                      </m:r>
                      <m:r>
                        <a:rPr lang="es-MX" i="1" smtClean="0">
                          <a:solidFill>
                            <a:schemeClr val="tx2"/>
                          </a:solidFill>
                          <a:latin typeface="Cambria Math"/>
                          <a:ea typeface="Cambria Math"/>
                        </a:rPr>
                        <m:t>.</m:t>
                      </m:r>
                      <m:r>
                        <a:rPr lang="es-MX" b="0" i="1" smtClean="0">
                          <a:solidFill>
                            <a:schemeClr val="tx2"/>
                          </a:solidFill>
                          <a:latin typeface="Cambria Math"/>
                          <a:ea typeface="Cambria Math"/>
                        </a:rPr>
                        <m:t>29</m:t>
                      </m:r>
                      <m:d>
                        <m:dPr>
                          <m:ctrlPr>
                            <a:rPr lang="es-MX" i="1" smtClean="0">
                              <a:solidFill>
                                <a:schemeClr val="tx2"/>
                              </a:solidFill>
                              <a:latin typeface="Cambria Math"/>
                              <a:ea typeface="Cambria Math"/>
                            </a:rPr>
                          </m:ctrlPr>
                        </m:dPr>
                        <m:e>
                          <m:sSub>
                            <m:sSubPr>
                              <m:ctrlPr>
                                <a:rPr lang="es-MX" i="1" smtClean="0">
                                  <a:solidFill>
                                    <a:schemeClr val="tx2"/>
                                  </a:solidFill>
                                  <a:latin typeface="Cambria Math"/>
                                  <a:ea typeface="Cambria Math"/>
                                </a:rPr>
                              </m:ctrlPr>
                            </m:sSubPr>
                            <m:e>
                              <m:r>
                                <a:rPr lang="es-MX" i="1" smtClean="0">
                                  <a:solidFill>
                                    <a:schemeClr val="tx2"/>
                                  </a:solidFill>
                                  <a:latin typeface="Cambria Math"/>
                                  <a:ea typeface="Cambria Math"/>
                                </a:rPr>
                                <m:t>𝑦</m:t>
                              </m:r>
                            </m:e>
                            <m:sub>
                              <m:r>
                                <a:rPr lang="es-MX" i="1" smtClean="0">
                                  <a:solidFill>
                                    <a:schemeClr val="tx2"/>
                                  </a:solidFill>
                                  <a:latin typeface="Cambria Math"/>
                                  <a:ea typeface="Cambria Math"/>
                                </a:rPr>
                                <m:t>𝑡</m:t>
                              </m:r>
                            </m:sub>
                          </m:sSub>
                          <m:r>
                            <a:rPr lang="es-MX" i="1" smtClean="0">
                              <a:solidFill>
                                <a:schemeClr val="tx2"/>
                              </a:solidFill>
                              <a:latin typeface="Cambria Math"/>
                              <a:ea typeface="Cambria Math"/>
                            </a:rPr>
                            <m:t>−</m:t>
                          </m:r>
                          <m:sSub>
                            <m:sSubPr>
                              <m:ctrlPr>
                                <a:rPr lang="es-MX" i="1" smtClean="0">
                                  <a:solidFill>
                                    <a:schemeClr val="tx2"/>
                                  </a:solidFill>
                                  <a:latin typeface="Cambria Math"/>
                                  <a:ea typeface="Cambria Math"/>
                                </a:rPr>
                              </m:ctrlPr>
                            </m:sSubPr>
                            <m:e>
                              <m:acc>
                                <m:accPr>
                                  <m:chr m:val="̅"/>
                                  <m:ctrlPr>
                                    <a:rPr lang="es-MX" i="1" smtClean="0">
                                      <a:solidFill>
                                        <a:schemeClr val="tx2"/>
                                      </a:solidFill>
                                      <a:latin typeface="Cambria Math"/>
                                      <a:ea typeface="Cambria Math"/>
                                    </a:rPr>
                                  </m:ctrlPr>
                                </m:accPr>
                                <m:e>
                                  <m:r>
                                    <a:rPr lang="es-MX" i="1" smtClean="0">
                                      <a:solidFill>
                                        <a:schemeClr val="tx2"/>
                                      </a:solidFill>
                                      <a:latin typeface="Cambria Math"/>
                                      <a:ea typeface="Cambria Math"/>
                                    </a:rPr>
                                    <m:t>𝑦</m:t>
                                  </m:r>
                                </m:e>
                              </m:acc>
                            </m:e>
                            <m:sub>
                              <m:r>
                                <a:rPr lang="es-MX" i="1" smtClean="0">
                                  <a:solidFill>
                                    <a:schemeClr val="tx2"/>
                                  </a:solidFill>
                                  <a:latin typeface="Cambria Math"/>
                                  <a:ea typeface="Cambria Math"/>
                                </a:rPr>
                                <m:t>𝑡</m:t>
                              </m:r>
                              <m:r>
                                <a:rPr lang="es-MX" i="1" smtClean="0">
                                  <a:solidFill>
                                    <a:schemeClr val="tx2"/>
                                  </a:solidFill>
                                  <a:latin typeface="Cambria Math"/>
                                  <a:ea typeface="Cambria Math"/>
                                </a:rPr>
                                <m:t>−1</m:t>
                              </m:r>
                            </m:sub>
                          </m:sSub>
                        </m:e>
                      </m:d>
                    </m:oMath>
                  </m:oMathPara>
                </a14:m>
                <a:endParaRPr lang="en-US" dirty="0" smtClean="0">
                  <a:solidFill>
                    <a:schemeClr val="tx2"/>
                  </a:solidFill>
                  <a:latin typeface="Cambria Math"/>
                </a:endParaRPr>
              </a:p>
              <a:p>
                <a:pPr marL="0" indent="0">
                  <a:buFont typeface="Arial" charset="0"/>
                  <a:buNone/>
                </a:pPr>
                <a:endParaRPr lang="en-US" sz="2700"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sz="2700" i="1" smtClean="0">
                              <a:solidFill>
                                <a:schemeClr val="tx2"/>
                              </a:solidFill>
                              <a:latin typeface="Cambria Math"/>
                            </a:rPr>
                          </m:ctrlPr>
                        </m:sSubPr>
                        <m:e>
                          <m:r>
                            <a:rPr lang="es-MX" sz="2700" i="1" smtClean="0">
                              <a:solidFill>
                                <a:schemeClr val="tx2"/>
                              </a:solidFill>
                              <a:latin typeface="Cambria Math"/>
                            </a:rPr>
                            <m:t>𝑟</m:t>
                          </m:r>
                        </m:e>
                        <m:sub>
                          <m:r>
                            <a:rPr lang="es-MX" sz="2700" i="1" smtClean="0">
                              <a:solidFill>
                                <a:schemeClr val="tx2"/>
                              </a:solidFill>
                              <a:latin typeface="Cambria Math"/>
                            </a:rPr>
                            <m:t>𝑡</m:t>
                          </m:r>
                        </m:sub>
                      </m:sSub>
                      <m:r>
                        <a:rPr lang="es-MX" sz="2700" i="1" smtClean="0">
                          <a:solidFill>
                            <a:schemeClr val="tx2"/>
                          </a:solidFill>
                          <a:latin typeface="Cambria Math"/>
                        </a:rPr>
                        <m:t>=0.</m:t>
                      </m:r>
                      <m:r>
                        <a:rPr lang="es-MX" sz="2700" b="0" i="1" smtClean="0">
                          <a:solidFill>
                            <a:schemeClr val="tx2"/>
                          </a:solidFill>
                          <a:latin typeface="Cambria Math"/>
                        </a:rPr>
                        <m:t>49</m:t>
                      </m:r>
                      <m:sSub>
                        <m:sSubPr>
                          <m:ctrlPr>
                            <a:rPr lang="es-MX" sz="2700" i="1" smtClean="0">
                              <a:solidFill>
                                <a:schemeClr val="tx2"/>
                              </a:solidFill>
                              <a:latin typeface="Cambria Math"/>
                            </a:rPr>
                          </m:ctrlPr>
                        </m:sSubPr>
                        <m:e>
                          <m:r>
                            <a:rPr lang="es-MX" sz="2700" i="1" smtClean="0">
                              <a:solidFill>
                                <a:schemeClr val="tx2"/>
                              </a:solidFill>
                              <a:latin typeface="Cambria Math"/>
                            </a:rPr>
                            <m:t>𝑟</m:t>
                          </m:r>
                        </m:e>
                        <m:sub>
                          <m:r>
                            <a:rPr lang="es-MX" sz="2700" i="1" smtClean="0">
                              <a:solidFill>
                                <a:schemeClr val="tx2"/>
                              </a:solidFill>
                              <a:latin typeface="Cambria Math"/>
                            </a:rPr>
                            <m:t>𝑡</m:t>
                          </m:r>
                          <m:r>
                            <a:rPr lang="es-MX" sz="2700" i="1" smtClean="0">
                              <a:solidFill>
                                <a:schemeClr val="tx2"/>
                              </a:solidFill>
                              <a:latin typeface="Cambria Math"/>
                            </a:rPr>
                            <m:t>−1</m:t>
                          </m:r>
                        </m:sub>
                      </m:sSub>
                      <m:r>
                        <a:rPr lang="es-MX" sz="2700" i="1" smtClean="0">
                          <a:solidFill>
                            <a:schemeClr val="tx2"/>
                          </a:solidFill>
                          <a:latin typeface="Cambria Math"/>
                        </a:rPr>
                        <m:t>+</m:t>
                      </m:r>
                      <m:d>
                        <m:dPr>
                          <m:ctrlPr>
                            <a:rPr lang="es-MX" sz="2700" i="1" smtClean="0">
                              <a:solidFill>
                                <a:schemeClr val="tx2"/>
                              </a:solidFill>
                              <a:latin typeface="Cambria Math"/>
                            </a:rPr>
                          </m:ctrlPr>
                        </m:dPr>
                        <m:e>
                          <m:r>
                            <a:rPr lang="es-MX" sz="2700" i="1" smtClean="0">
                              <a:solidFill>
                                <a:schemeClr val="tx2"/>
                              </a:solidFill>
                              <a:latin typeface="Cambria Math"/>
                            </a:rPr>
                            <m:t>1−0.</m:t>
                          </m:r>
                          <m:r>
                            <a:rPr lang="es-MX" sz="2700" b="0" i="1" smtClean="0">
                              <a:solidFill>
                                <a:schemeClr val="tx2"/>
                              </a:solidFill>
                              <a:latin typeface="Cambria Math"/>
                            </a:rPr>
                            <m:t>49</m:t>
                          </m:r>
                        </m:e>
                      </m:d>
                      <m:d>
                        <m:dPr>
                          <m:ctrlPr>
                            <a:rPr lang="es-MX" sz="2700" i="1" smtClean="0">
                              <a:solidFill>
                                <a:schemeClr val="tx2"/>
                              </a:solidFill>
                              <a:latin typeface="Cambria Math"/>
                            </a:rPr>
                          </m:ctrlPr>
                        </m:dPr>
                        <m:e>
                          <m:r>
                            <a:rPr lang="es-MX" sz="2700" i="1" smtClean="0">
                              <a:solidFill>
                                <a:schemeClr val="tx2"/>
                              </a:solidFill>
                              <a:latin typeface="Cambria Math"/>
                            </a:rPr>
                            <m:t>0.</m:t>
                          </m:r>
                          <m:r>
                            <a:rPr lang="es-MX" sz="2700" b="0" i="1" smtClean="0">
                              <a:solidFill>
                                <a:schemeClr val="tx2"/>
                              </a:solidFill>
                              <a:latin typeface="Cambria Math"/>
                            </a:rPr>
                            <m:t>85</m:t>
                          </m:r>
                          <m:sSub>
                            <m:sSubPr>
                              <m:ctrlPr>
                                <a:rPr lang="es-MX" sz="2700" i="1" smtClean="0">
                                  <a:solidFill>
                                    <a:schemeClr val="tx2"/>
                                  </a:solidFill>
                                  <a:latin typeface="Cambria Math"/>
                                </a:rPr>
                              </m:ctrlPr>
                            </m:sSubPr>
                            <m:e>
                              <m:r>
                                <a:rPr lang="es-MX" sz="2700" i="1" smtClean="0">
                                  <a:solidFill>
                                    <a:schemeClr val="tx2"/>
                                  </a:solidFill>
                                  <a:latin typeface="Cambria Math"/>
                                  <a:ea typeface="Cambria Math"/>
                                </a:rPr>
                                <m:t>𝜋</m:t>
                              </m:r>
                            </m:e>
                            <m:sub>
                              <m:r>
                                <a:rPr lang="es-MX" sz="2700" i="1" smtClean="0">
                                  <a:solidFill>
                                    <a:schemeClr val="tx2"/>
                                  </a:solidFill>
                                  <a:latin typeface="Cambria Math"/>
                                </a:rPr>
                                <m:t>𝑡</m:t>
                              </m:r>
                            </m:sub>
                          </m:sSub>
                          <m:r>
                            <a:rPr lang="es-MX" sz="2700" i="1" smtClean="0">
                              <a:solidFill>
                                <a:schemeClr val="tx2"/>
                              </a:solidFill>
                              <a:latin typeface="Cambria Math"/>
                            </a:rPr>
                            <m:t>+0.</m:t>
                          </m:r>
                          <m:r>
                            <a:rPr lang="es-MX" sz="2700" b="0" i="1" smtClean="0">
                              <a:solidFill>
                                <a:schemeClr val="tx2"/>
                              </a:solidFill>
                              <a:latin typeface="Cambria Math"/>
                            </a:rPr>
                            <m:t>06</m:t>
                          </m:r>
                          <m:sSub>
                            <m:sSubPr>
                              <m:ctrlPr>
                                <a:rPr lang="es-MX" sz="2700" i="1" smtClean="0">
                                  <a:solidFill>
                                    <a:schemeClr val="tx2"/>
                                  </a:solidFill>
                                  <a:latin typeface="Cambria Math"/>
                                </a:rPr>
                              </m:ctrlPr>
                            </m:sSubPr>
                            <m:e>
                              <m:r>
                                <a:rPr lang="es-MX" sz="2700" i="1" smtClean="0">
                                  <a:solidFill>
                                    <a:schemeClr val="tx2"/>
                                  </a:solidFill>
                                  <a:latin typeface="Cambria Math"/>
                                </a:rPr>
                                <m:t>𝑦</m:t>
                              </m:r>
                            </m:e>
                            <m:sub>
                              <m:r>
                                <a:rPr lang="es-MX" sz="2700" i="1" smtClean="0">
                                  <a:solidFill>
                                    <a:schemeClr val="tx2"/>
                                  </a:solidFill>
                                  <a:latin typeface="Cambria Math"/>
                                </a:rPr>
                                <m:t>𝑡</m:t>
                              </m:r>
                            </m:sub>
                          </m:sSub>
                          <m:r>
                            <a:rPr lang="es-MX" sz="2700" i="1" smtClean="0">
                              <a:solidFill>
                                <a:schemeClr val="tx2"/>
                              </a:solidFill>
                              <a:latin typeface="Cambria Math"/>
                            </a:rPr>
                            <m:t>+0.</m:t>
                          </m:r>
                          <m:r>
                            <a:rPr lang="es-MX" sz="2700" b="0" i="1" smtClean="0">
                              <a:solidFill>
                                <a:schemeClr val="tx2"/>
                              </a:solidFill>
                              <a:latin typeface="Cambria Math"/>
                            </a:rPr>
                            <m:t>12</m:t>
                          </m:r>
                          <m:r>
                            <m:rPr>
                              <m:sty m:val="p"/>
                            </m:rPr>
                            <a:rPr lang="el-GR" sz="2700" i="1" smtClean="0">
                              <a:solidFill>
                                <a:schemeClr val="tx2"/>
                              </a:solidFill>
                              <a:latin typeface="Cambria Math"/>
                              <a:ea typeface="Cambria Math"/>
                            </a:rPr>
                            <m:t>Δ</m:t>
                          </m:r>
                          <m:sSub>
                            <m:sSubPr>
                              <m:ctrlPr>
                                <a:rPr lang="el-GR" sz="2700" i="1" smtClean="0">
                                  <a:solidFill>
                                    <a:schemeClr val="tx2"/>
                                  </a:solidFill>
                                  <a:latin typeface="Cambria Math"/>
                                  <a:ea typeface="Cambria Math"/>
                                </a:rPr>
                              </m:ctrlPr>
                            </m:sSubPr>
                            <m:e>
                              <m:r>
                                <a:rPr lang="es-MX" sz="2700" i="1" smtClean="0">
                                  <a:solidFill>
                                    <a:schemeClr val="tx2"/>
                                  </a:solidFill>
                                  <a:latin typeface="Cambria Math"/>
                                  <a:ea typeface="Cambria Math"/>
                                </a:rPr>
                                <m:t>𝑒</m:t>
                              </m:r>
                            </m:e>
                            <m:sub>
                              <m:r>
                                <a:rPr lang="es-MX" sz="2700" i="1" smtClean="0">
                                  <a:solidFill>
                                    <a:schemeClr val="tx2"/>
                                  </a:solidFill>
                                  <a:latin typeface="Cambria Math"/>
                                  <a:ea typeface="Cambria Math"/>
                                </a:rPr>
                                <m:t>𝑡</m:t>
                              </m:r>
                            </m:sub>
                          </m:sSub>
                        </m:e>
                      </m:d>
                    </m:oMath>
                  </m:oMathPara>
                </a14:m>
                <a:endParaRPr lang="en-US" sz="2700" i="1" dirty="0">
                  <a:solidFill>
                    <a:schemeClr val="tx2"/>
                  </a:solidFill>
                  <a:latin typeface="Cambria Math"/>
                </a:endParaRPr>
              </a:p>
              <a:p>
                <a:pPr marL="0" indent="0">
                  <a:buFont typeface="Arial" charset="0"/>
                  <a:buNone/>
                </a:pPr>
                <a:endParaRPr lang="en-US" b="1" dirty="0" smtClean="0">
                  <a:solidFill>
                    <a:schemeClr val="tx2"/>
                  </a:solidFill>
                  <a:latin typeface="Cambria Math"/>
                </a:endParaRPr>
              </a:p>
              <a:p>
                <a:r>
                  <a:rPr lang="en-US" b="1" dirty="0" smtClean="0">
                    <a:solidFill>
                      <a:schemeClr val="tx2"/>
                    </a:solidFill>
                    <a:latin typeface="Cambria Math"/>
                  </a:rPr>
                  <a:t>High inflation policy response</a:t>
                </a:r>
              </a:p>
              <a:p>
                <a:pPr marL="0" indent="0">
                  <a:buFont typeface="Arial" charset="0"/>
                  <a:buNone/>
                </a:pPr>
                <a:endParaRPr lang="en-US" b="1"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i="1">
                              <a:solidFill>
                                <a:schemeClr val="tx2"/>
                              </a:solidFill>
                              <a:latin typeface="Cambria Math"/>
                            </a:rPr>
                          </m:ctrlPr>
                        </m:sSubPr>
                        <m:e>
                          <m:r>
                            <a:rPr lang="en-US" i="1">
                              <a:solidFill>
                                <a:schemeClr val="tx2"/>
                              </a:solidFill>
                              <a:latin typeface="Cambria Math"/>
                              <a:ea typeface="Cambria Math"/>
                            </a:rPr>
                            <m:t>𝜋</m:t>
                          </m:r>
                        </m:e>
                        <m:sub>
                          <m:r>
                            <a:rPr lang="es-MX" i="1">
                              <a:solidFill>
                                <a:schemeClr val="tx2"/>
                              </a:solidFill>
                              <a:latin typeface="Cambria Math"/>
                            </a:rPr>
                            <m:t>𝑡</m:t>
                          </m:r>
                        </m:sub>
                      </m:sSub>
                      <m:r>
                        <a:rPr lang="es-MX" b="0" i="1" smtClean="0">
                          <a:solidFill>
                            <a:schemeClr val="tx2"/>
                          </a:solidFill>
                          <a:latin typeface="Cambria Math"/>
                        </a:rPr>
                        <m:t>=</m:t>
                      </m:r>
                      <m:r>
                        <a:rPr lang="es-MX" i="1">
                          <a:solidFill>
                            <a:schemeClr val="tx2"/>
                          </a:solidFill>
                          <a:latin typeface="Cambria Math"/>
                        </a:rPr>
                        <m:t>0.</m:t>
                      </m:r>
                      <m:r>
                        <a:rPr lang="es-MX" b="0" i="1" smtClean="0">
                          <a:solidFill>
                            <a:schemeClr val="tx2"/>
                          </a:solidFill>
                          <a:latin typeface="Cambria Math"/>
                        </a:rPr>
                        <m:t>94</m:t>
                      </m:r>
                      <m:sSub>
                        <m:sSubPr>
                          <m:ctrlPr>
                            <a:rPr lang="es-MX" i="1">
                              <a:solidFill>
                                <a:schemeClr val="tx2"/>
                              </a:solidFill>
                              <a:latin typeface="Cambria Math"/>
                            </a:rPr>
                          </m:ctrlPr>
                        </m:sSubPr>
                        <m:e>
                          <m:r>
                            <a:rPr lang="es-MX" i="1">
                              <a:solidFill>
                                <a:schemeClr val="tx2"/>
                              </a:solidFill>
                              <a:latin typeface="Cambria Math"/>
                            </a:rPr>
                            <m:t>𝐸</m:t>
                          </m:r>
                        </m:e>
                        <m:sub>
                          <m:r>
                            <a:rPr lang="es-MX" i="1">
                              <a:solidFill>
                                <a:schemeClr val="tx2"/>
                              </a:solidFill>
                              <a:latin typeface="Cambria Math"/>
                            </a:rPr>
                            <m:t>𝑡</m:t>
                          </m:r>
                        </m:sub>
                      </m:sSub>
                      <m:d>
                        <m:dPr>
                          <m:begChr m:val="{"/>
                          <m:endChr m:val="}"/>
                          <m:ctrlPr>
                            <a:rPr lang="es-MX" i="1">
                              <a:solidFill>
                                <a:schemeClr val="tx2"/>
                              </a:solidFill>
                              <a:latin typeface="Cambria Math"/>
                            </a:rPr>
                          </m:ctrlPr>
                        </m:dPr>
                        <m:e>
                          <m:sSub>
                            <m:sSubPr>
                              <m:ctrlPr>
                                <a:rPr lang="es-MX" i="1">
                                  <a:solidFill>
                                    <a:schemeClr val="tx2"/>
                                  </a:solidFill>
                                  <a:latin typeface="Cambria Math"/>
                                </a:rPr>
                              </m:ctrlPr>
                            </m:sSubPr>
                            <m:e>
                              <m:r>
                                <a:rPr lang="es-MX" i="1">
                                  <a:solidFill>
                                    <a:schemeClr val="tx2"/>
                                  </a:solidFill>
                                  <a:latin typeface="Cambria Math"/>
                                  <a:ea typeface="Cambria Math"/>
                                </a:rPr>
                                <m:t>𝜋</m:t>
                              </m:r>
                            </m:e>
                            <m:sub>
                              <m:r>
                                <a:rPr lang="es-MX" i="1">
                                  <a:solidFill>
                                    <a:schemeClr val="tx2"/>
                                  </a:solidFill>
                                  <a:latin typeface="Cambria Math"/>
                                </a:rPr>
                                <m:t>𝑡</m:t>
                              </m:r>
                              <m:r>
                                <a:rPr lang="es-MX" i="1">
                                  <a:solidFill>
                                    <a:schemeClr val="tx2"/>
                                  </a:solidFill>
                                  <a:latin typeface="Cambria Math"/>
                                </a:rPr>
                                <m:t>+1</m:t>
                              </m:r>
                            </m:sub>
                          </m:sSub>
                        </m:e>
                      </m:d>
                      <m:r>
                        <a:rPr lang="es-MX" i="1">
                          <a:solidFill>
                            <a:schemeClr val="tx2"/>
                          </a:solidFill>
                          <a:latin typeface="Cambria Math"/>
                        </a:rPr>
                        <m:t>+0.</m:t>
                      </m:r>
                      <m:r>
                        <a:rPr lang="es-MX" b="0" i="1" smtClean="0">
                          <a:solidFill>
                            <a:schemeClr val="tx2"/>
                          </a:solidFill>
                          <a:latin typeface="Cambria Math"/>
                        </a:rPr>
                        <m:t>06</m:t>
                      </m:r>
                      <m:sSub>
                        <m:sSubPr>
                          <m:ctrlPr>
                            <a:rPr lang="es-MX" i="1">
                              <a:solidFill>
                                <a:schemeClr val="tx2"/>
                              </a:solidFill>
                              <a:latin typeface="Cambria Math"/>
                            </a:rPr>
                          </m:ctrlPr>
                        </m:sSubPr>
                        <m:e>
                          <m:r>
                            <a:rPr lang="es-MX" i="1">
                              <a:solidFill>
                                <a:schemeClr val="tx2"/>
                              </a:solidFill>
                              <a:latin typeface="Cambria Math"/>
                              <a:ea typeface="Cambria Math"/>
                            </a:rPr>
                            <m:t>𝜋</m:t>
                          </m:r>
                        </m:e>
                        <m:sub>
                          <m:r>
                            <a:rPr lang="es-MX" i="1">
                              <a:solidFill>
                                <a:schemeClr val="tx2"/>
                              </a:solidFill>
                              <a:latin typeface="Cambria Math"/>
                            </a:rPr>
                            <m:t>𝑡</m:t>
                          </m:r>
                          <m:r>
                            <a:rPr lang="es-MX" i="1">
                              <a:solidFill>
                                <a:schemeClr val="tx2"/>
                              </a:solidFill>
                              <a:latin typeface="Cambria Math"/>
                            </a:rPr>
                            <m:t>−1</m:t>
                          </m:r>
                        </m:sub>
                      </m:sSub>
                      <m:r>
                        <a:rPr lang="es-MX" i="1">
                          <a:solidFill>
                            <a:schemeClr val="tx2"/>
                          </a:solidFill>
                          <a:latin typeface="Cambria Math"/>
                        </a:rPr>
                        <m:t>−0.0</m:t>
                      </m:r>
                      <m:r>
                        <a:rPr lang="es-MX" b="0" i="1" smtClean="0">
                          <a:solidFill>
                            <a:schemeClr val="tx2"/>
                          </a:solidFill>
                          <a:latin typeface="Cambria Math"/>
                        </a:rPr>
                        <m:t>3</m:t>
                      </m:r>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𝑞</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r>
                        <a:rPr lang="es-MX" b="0" i="1" smtClean="0">
                          <a:solidFill>
                            <a:schemeClr val="tx2"/>
                          </a:solidFill>
                          <a:latin typeface="Cambria Math"/>
                          <a:ea typeface="Cambria Math"/>
                        </a:rPr>
                        <m:t>2</m:t>
                      </m:r>
                      <m:r>
                        <a:rPr lang="es-MX" i="1">
                          <a:solidFill>
                            <a:schemeClr val="tx2"/>
                          </a:solidFill>
                          <a:latin typeface="Cambria Math"/>
                          <a:ea typeface="Cambria Math"/>
                        </a:rPr>
                        <m:t>.</m:t>
                      </m:r>
                      <m:r>
                        <a:rPr lang="es-MX" b="0" i="1" smtClean="0">
                          <a:solidFill>
                            <a:schemeClr val="tx2"/>
                          </a:solidFill>
                          <a:latin typeface="Cambria Math"/>
                          <a:ea typeface="Cambria Math"/>
                        </a:rPr>
                        <m:t>25</m:t>
                      </m:r>
                      <m:d>
                        <m:dPr>
                          <m:ctrlPr>
                            <a:rPr lang="es-MX" i="1">
                              <a:solidFill>
                                <a:schemeClr val="tx2"/>
                              </a:solidFill>
                              <a:latin typeface="Cambria Math"/>
                              <a:ea typeface="Cambria Math"/>
                            </a:rPr>
                          </m:ctrlPr>
                        </m:dPr>
                        <m:e>
                          <m:sSub>
                            <m:sSubPr>
                              <m:ctrlPr>
                                <a:rPr lang="es-MX" i="1">
                                  <a:solidFill>
                                    <a:schemeClr val="tx2"/>
                                  </a:solidFill>
                                  <a:latin typeface="Cambria Math"/>
                                  <a:ea typeface="Cambria Math"/>
                                </a:rPr>
                              </m:ctrlPr>
                            </m:sSubPr>
                            <m:e>
                              <m:r>
                                <a:rPr lang="es-MX" i="1">
                                  <a:solidFill>
                                    <a:schemeClr val="tx2"/>
                                  </a:solidFill>
                                  <a:latin typeface="Cambria Math"/>
                                  <a:ea typeface="Cambria Math"/>
                                </a:rPr>
                                <m:t>𝑦</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sSub>
                            <m:sSubPr>
                              <m:ctrlPr>
                                <a:rPr lang="es-MX" i="1">
                                  <a:solidFill>
                                    <a:schemeClr val="tx2"/>
                                  </a:solidFill>
                                  <a:latin typeface="Cambria Math"/>
                                  <a:ea typeface="Cambria Math"/>
                                </a:rPr>
                              </m:ctrlPr>
                            </m:sSubPr>
                            <m:e>
                              <m:acc>
                                <m:accPr>
                                  <m:chr m:val="̅"/>
                                  <m:ctrlPr>
                                    <a:rPr lang="es-MX" i="1">
                                      <a:solidFill>
                                        <a:schemeClr val="tx2"/>
                                      </a:solidFill>
                                      <a:latin typeface="Cambria Math"/>
                                      <a:ea typeface="Cambria Math"/>
                                    </a:rPr>
                                  </m:ctrlPr>
                                </m:accPr>
                                <m:e>
                                  <m:r>
                                    <a:rPr lang="es-MX" i="1">
                                      <a:solidFill>
                                        <a:schemeClr val="tx2"/>
                                      </a:solidFill>
                                      <a:latin typeface="Cambria Math"/>
                                      <a:ea typeface="Cambria Math"/>
                                    </a:rPr>
                                    <m:t>𝑦</m:t>
                                  </m:r>
                                </m:e>
                              </m:acc>
                            </m:e>
                            <m:sub>
                              <m:r>
                                <a:rPr lang="es-MX" i="1">
                                  <a:solidFill>
                                    <a:schemeClr val="tx2"/>
                                  </a:solidFill>
                                  <a:latin typeface="Cambria Math"/>
                                  <a:ea typeface="Cambria Math"/>
                                </a:rPr>
                                <m:t>𝑡</m:t>
                              </m:r>
                              <m:r>
                                <a:rPr lang="es-MX" i="1">
                                  <a:solidFill>
                                    <a:schemeClr val="tx2"/>
                                  </a:solidFill>
                                  <a:latin typeface="Cambria Math"/>
                                  <a:ea typeface="Cambria Math"/>
                                </a:rPr>
                                <m:t>−1</m:t>
                              </m:r>
                            </m:sub>
                          </m:sSub>
                        </m:e>
                      </m:d>
                    </m:oMath>
                  </m:oMathPara>
                </a14:m>
                <a:endParaRPr lang="en-US" dirty="0">
                  <a:solidFill>
                    <a:schemeClr val="tx2"/>
                  </a:solidFill>
                  <a:latin typeface="Cambria Math"/>
                </a:endParaRPr>
              </a:p>
              <a:p>
                <a:pPr marL="0" indent="0">
                  <a:buFont typeface="Arial" charset="0"/>
                  <a:buNone/>
                </a:pPr>
                <a:endParaRPr lang="en-US" sz="2700" i="1" dirty="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sz="2700" i="1">
                              <a:solidFill>
                                <a:schemeClr val="tx2"/>
                              </a:solidFill>
                              <a:latin typeface="Cambria Math"/>
                            </a:rPr>
                          </m:ctrlPr>
                        </m:sSubPr>
                        <m:e>
                          <m:r>
                            <a:rPr lang="es-MX" sz="2700" i="1">
                              <a:solidFill>
                                <a:schemeClr val="tx2"/>
                              </a:solidFill>
                              <a:latin typeface="Cambria Math"/>
                            </a:rPr>
                            <m:t>𝑟</m:t>
                          </m:r>
                        </m:e>
                        <m:sub>
                          <m:r>
                            <a:rPr lang="es-MX" sz="2700" i="1">
                              <a:solidFill>
                                <a:schemeClr val="tx2"/>
                              </a:solidFill>
                              <a:latin typeface="Cambria Math"/>
                            </a:rPr>
                            <m:t>𝑡</m:t>
                          </m:r>
                        </m:sub>
                      </m:sSub>
                      <m:r>
                        <a:rPr lang="es-MX" sz="2700" i="1">
                          <a:solidFill>
                            <a:schemeClr val="tx2"/>
                          </a:solidFill>
                          <a:latin typeface="Cambria Math"/>
                        </a:rPr>
                        <m:t>=0.</m:t>
                      </m:r>
                      <m:r>
                        <a:rPr lang="es-MX" sz="2700" b="0" i="1" smtClean="0">
                          <a:solidFill>
                            <a:schemeClr val="tx2"/>
                          </a:solidFill>
                          <a:latin typeface="Cambria Math"/>
                        </a:rPr>
                        <m:t>49</m:t>
                      </m:r>
                      <m:sSub>
                        <m:sSubPr>
                          <m:ctrlPr>
                            <a:rPr lang="es-MX" sz="2700" i="1">
                              <a:solidFill>
                                <a:schemeClr val="tx2"/>
                              </a:solidFill>
                              <a:latin typeface="Cambria Math"/>
                            </a:rPr>
                          </m:ctrlPr>
                        </m:sSubPr>
                        <m:e>
                          <m:r>
                            <a:rPr lang="es-MX" sz="2700" i="1">
                              <a:solidFill>
                                <a:schemeClr val="tx2"/>
                              </a:solidFill>
                              <a:latin typeface="Cambria Math"/>
                            </a:rPr>
                            <m:t>𝑟</m:t>
                          </m:r>
                        </m:e>
                        <m:sub>
                          <m:r>
                            <a:rPr lang="es-MX" sz="2700" i="1">
                              <a:solidFill>
                                <a:schemeClr val="tx2"/>
                              </a:solidFill>
                              <a:latin typeface="Cambria Math"/>
                            </a:rPr>
                            <m:t>𝑡</m:t>
                          </m:r>
                          <m:r>
                            <a:rPr lang="es-MX" sz="2700" i="1">
                              <a:solidFill>
                                <a:schemeClr val="tx2"/>
                              </a:solidFill>
                              <a:latin typeface="Cambria Math"/>
                            </a:rPr>
                            <m:t>−1</m:t>
                          </m:r>
                        </m:sub>
                      </m:sSub>
                      <m:r>
                        <a:rPr lang="es-MX" sz="2700" i="1">
                          <a:solidFill>
                            <a:schemeClr val="tx2"/>
                          </a:solidFill>
                          <a:latin typeface="Cambria Math"/>
                        </a:rPr>
                        <m:t>+</m:t>
                      </m:r>
                      <m:d>
                        <m:dPr>
                          <m:ctrlPr>
                            <a:rPr lang="es-MX" sz="2700" i="1">
                              <a:solidFill>
                                <a:schemeClr val="tx2"/>
                              </a:solidFill>
                              <a:latin typeface="Cambria Math"/>
                            </a:rPr>
                          </m:ctrlPr>
                        </m:dPr>
                        <m:e>
                          <m:r>
                            <a:rPr lang="es-MX" sz="2700" i="1">
                              <a:solidFill>
                                <a:schemeClr val="tx2"/>
                              </a:solidFill>
                              <a:latin typeface="Cambria Math"/>
                            </a:rPr>
                            <m:t>1−0.</m:t>
                          </m:r>
                          <m:r>
                            <a:rPr lang="es-MX" sz="2700" b="0" i="1" smtClean="0">
                              <a:solidFill>
                                <a:schemeClr val="tx2"/>
                              </a:solidFill>
                              <a:latin typeface="Cambria Math"/>
                            </a:rPr>
                            <m:t>49</m:t>
                          </m:r>
                        </m:e>
                      </m:d>
                      <m:d>
                        <m:dPr>
                          <m:ctrlPr>
                            <a:rPr lang="es-MX" sz="2700" i="1">
                              <a:solidFill>
                                <a:schemeClr val="tx2"/>
                              </a:solidFill>
                              <a:latin typeface="Cambria Math"/>
                            </a:rPr>
                          </m:ctrlPr>
                        </m:dPr>
                        <m:e>
                          <m:r>
                            <a:rPr lang="es-MX" sz="2700" b="0" i="1" smtClean="0">
                              <a:solidFill>
                                <a:schemeClr val="tx2"/>
                              </a:solidFill>
                              <a:latin typeface="Cambria Math"/>
                            </a:rPr>
                            <m:t>1</m:t>
                          </m:r>
                          <m:r>
                            <a:rPr lang="es-MX" sz="2700" i="1">
                              <a:solidFill>
                                <a:schemeClr val="tx2"/>
                              </a:solidFill>
                              <a:latin typeface="Cambria Math"/>
                            </a:rPr>
                            <m:t>.</m:t>
                          </m:r>
                          <m:r>
                            <a:rPr lang="es-MX" sz="2700" b="0" i="1" smtClean="0">
                              <a:solidFill>
                                <a:schemeClr val="tx2"/>
                              </a:solidFill>
                              <a:latin typeface="Cambria Math"/>
                            </a:rPr>
                            <m:t>85</m:t>
                          </m:r>
                          <m:sSub>
                            <m:sSubPr>
                              <m:ctrlPr>
                                <a:rPr lang="es-MX" sz="2700" i="1">
                                  <a:solidFill>
                                    <a:schemeClr val="tx2"/>
                                  </a:solidFill>
                                  <a:latin typeface="Cambria Math"/>
                                </a:rPr>
                              </m:ctrlPr>
                            </m:sSubPr>
                            <m:e>
                              <m:r>
                                <a:rPr lang="es-MX" sz="2700" i="1">
                                  <a:solidFill>
                                    <a:schemeClr val="tx2"/>
                                  </a:solidFill>
                                  <a:latin typeface="Cambria Math"/>
                                  <a:ea typeface="Cambria Math"/>
                                </a:rPr>
                                <m:t>𝜋</m:t>
                              </m:r>
                            </m:e>
                            <m:sub>
                              <m:r>
                                <a:rPr lang="es-MX" sz="2700" i="1">
                                  <a:solidFill>
                                    <a:schemeClr val="tx2"/>
                                  </a:solidFill>
                                  <a:latin typeface="Cambria Math"/>
                                </a:rPr>
                                <m:t>𝑡</m:t>
                              </m:r>
                            </m:sub>
                          </m:sSub>
                          <m:r>
                            <a:rPr lang="es-MX" sz="2700" i="1">
                              <a:solidFill>
                                <a:schemeClr val="tx2"/>
                              </a:solidFill>
                              <a:latin typeface="Cambria Math"/>
                            </a:rPr>
                            <m:t>+0.</m:t>
                          </m:r>
                          <m:r>
                            <a:rPr lang="es-MX" sz="2700" b="0" i="1" smtClean="0">
                              <a:solidFill>
                                <a:schemeClr val="tx2"/>
                              </a:solidFill>
                              <a:latin typeface="Cambria Math"/>
                            </a:rPr>
                            <m:t>27</m:t>
                          </m:r>
                          <m:sSub>
                            <m:sSubPr>
                              <m:ctrlPr>
                                <a:rPr lang="es-MX" sz="2700" i="1">
                                  <a:solidFill>
                                    <a:schemeClr val="tx2"/>
                                  </a:solidFill>
                                  <a:latin typeface="Cambria Math"/>
                                </a:rPr>
                              </m:ctrlPr>
                            </m:sSubPr>
                            <m:e>
                              <m:r>
                                <a:rPr lang="es-MX" sz="2700" i="1">
                                  <a:solidFill>
                                    <a:schemeClr val="tx2"/>
                                  </a:solidFill>
                                  <a:latin typeface="Cambria Math"/>
                                </a:rPr>
                                <m:t>𝑦</m:t>
                              </m:r>
                            </m:e>
                            <m:sub>
                              <m:r>
                                <a:rPr lang="es-MX" sz="2700" i="1">
                                  <a:solidFill>
                                    <a:schemeClr val="tx2"/>
                                  </a:solidFill>
                                  <a:latin typeface="Cambria Math"/>
                                </a:rPr>
                                <m:t>𝑡</m:t>
                              </m:r>
                            </m:sub>
                          </m:sSub>
                          <m:r>
                            <a:rPr lang="es-MX" sz="2700" i="1">
                              <a:solidFill>
                                <a:schemeClr val="tx2"/>
                              </a:solidFill>
                              <a:latin typeface="Cambria Math"/>
                            </a:rPr>
                            <m:t>+0.0</m:t>
                          </m:r>
                          <m:r>
                            <a:rPr lang="es-MX" sz="2700" b="0" i="1" smtClean="0">
                              <a:solidFill>
                                <a:schemeClr val="tx2"/>
                              </a:solidFill>
                              <a:latin typeface="Cambria Math"/>
                            </a:rPr>
                            <m:t>5</m:t>
                          </m:r>
                          <m:r>
                            <m:rPr>
                              <m:sty m:val="p"/>
                            </m:rPr>
                            <a:rPr lang="el-GR" sz="2700" i="1">
                              <a:solidFill>
                                <a:schemeClr val="tx2"/>
                              </a:solidFill>
                              <a:latin typeface="Cambria Math"/>
                              <a:ea typeface="Cambria Math"/>
                            </a:rPr>
                            <m:t>Δ</m:t>
                          </m:r>
                          <m:sSub>
                            <m:sSubPr>
                              <m:ctrlPr>
                                <a:rPr lang="el-GR" sz="2700" i="1">
                                  <a:solidFill>
                                    <a:schemeClr val="tx2"/>
                                  </a:solidFill>
                                  <a:latin typeface="Cambria Math"/>
                                  <a:ea typeface="Cambria Math"/>
                                </a:rPr>
                              </m:ctrlPr>
                            </m:sSubPr>
                            <m:e>
                              <m:r>
                                <a:rPr lang="es-MX" sz="2700" i="1">
                                  <a:solidFill>
                                    <a:schemeClr val="tx2"/>
                                  </a:solidFill>
                                  <a:latin typeface="Cambria Math"/>
                                  <a:ea typeface="Cambria Math"/>
                                </a:rPr>
                                <m:t>𝑒</m:t>
                              </m:r>
                            </m:e>
                            <m:sub>
                              <m:r>
                                <a:rPr lang="es-MX" sz="2700" i="1">
                                  <a:solidFill>
                                    <a:schemeClr val="tx2"/>
                                  </a:solidFill>
                                  <a:latin typeface="Cambria Math"/>
                                  <a:ea typeface="Cambria Math"/>
                                </a:rPr>
                                <m:t>𝑡</m:t>
                              </m:r>
                            </m:sub>
                          </m:sSub>
                        </m:e>
                      </m:d>
                    </m:oMath>
                  </m:oMathPara>
                </a14:m>
                <a:endParaRPr lang="en-US" b="1" i="1" dirty="0">
                  <a:solidFill>
                    <a:schemeClr val="tx2"/>
                  </a:solidFill>
                  <a:latin typeface="Cambria Math"/>
                </a:endParaRPr>
              </a:p>
              <a:p>
                <a:endParaRPr lang="en-US" dirty="0" smtClean="0">
                  <a:solidFill>
                    <a:schemeClr val="tx2"/>
                  </a:solidFill>
                  <a:latin typeface="Cambria Math"/>
                </a:endParaRPr>
              </a:p>
              <a:p>
                <a:endParaRPr lang="es-MX" dirty="0"/>
              </a:p>
            </p:txBody>
          </p:sp>
        </mc:Choice>
        <mc:Fallback xmlns="">
          <p:sp>
            <p:nvSpPr>
              <p:cNvPr id="7" name="2 Marcador de contenido"/>
              <p:cNvSpPr txBox="1">
                <a:spLocks noRot="1" noChangeAspect="1" noMove="1" noResize="1" noEditPoints="1" noAdjustHandles="1" noChangeArrowheads="1" noChangeShapeType="1" noTextEdit="1"/>
              </p:cNvSpPr>
              <p:nvPr/>
            </p:nvSpPr>
            <p:spPr bwMode="auto">
              <a:xfrm>
                <a:off x="5720" y="1556792"/>
                <a:ext cx="5358368" cy="2807976"/>
              </a:xfrm>
              <a:prstGeom prst="rect">
                <a:avLst/>
              </a:prstGeom>
              <a:blipFill rotWithShape="1">
                <a:blip r:embed="rId6"/>
                <a:stretch>
                  <a:fillRect l="-341" t="-195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noFill/>
                  </a:rPr>
                  <a:t> </a:t>
                </a:r>
              </a:p>
            </p:txBody>
          </p:sp>
        </mc:Fallback>
      </mc:AlternateContent>
      <p:sp>
        <p:nvSpPr>
          <p:cNvPr id="8" name="7 CuadroTexto"/>
          <p:cNvSpPr txBox="1"/>
          <p:nvPr/>
        </p:nvSpPr>
        <p:spPr>
          <a:xfrm>
            <a:off x="251520" y="4581128"/>
            <a:ext cx="8496944" cy="1569660"/>
          </a:xfrm>
          <a:prstGeom prst="rect">
            <a:avLst/>
          </a:prstGeom>
          <a:noFill/>
        </p:spPr>
        <p:txBody>
          <a:bodyPr wrap="square" rtlCol="0">
            <a:spAutoFit/>
          </a:bodyPr>
          <a:lstStyle/>
          <a:p>
            <a:pPr marL="285750" indent="-285750" algn="just">
              <a:buFont typeface="Arial" panose="020B0604020202020204" pitchFamily="34" charset="0"/>
              <a:buChar char="•"/>
            </a:pPr>
            <a:r>
              <a:rPr lang="en-US" sz="1600" dirty="0" smtClean="0">
                <a:solidFill>
                  <a:schemeClr val="tx2"/>
                </a:solidFill>
              </a:rPr>
              <a:t>Shift in monetary policy started in 1996/7 with exchange rate floating and consolidated in 2001 with the introduction of inflation targeting.</a:t>
            </a:r>
          </a:p>
          <a:p>
            <a:pPr marL="285750" indent="-285750" algn="just">
              <a:buFont typeface="Arial" panose="020B0604020202020204" pitchFamily="34" charset="0"/>
              <a:buChar char="•"/>
            </a:pPr>
            <a:r>
              <a:rPr lang="en-US" sz="1600" dirty="0">
                <a:solidFill>
                  <a:schemeClr val="tx2"/>
                </a:solidFill>
              </a:rPr>
              <a:t>Inflation has exhibited relatively low </a:t>
            </a:r>
            <a:r>
              <a:rPr lang="en-US" sz="1600" dirty="0" smtClean="0">
                <a:solidFill>
                  <a:schemeClr val="tx2"/>
                </a:solidFill>
              </a:rPr>
              <a:t>persistence across regimes with a considerable weight of expectations in price formation.</a:t>
            </a:r>
          </a:p>
          <a:p>
            <a:pPr marL="285750" indent="-285750" algn="just">
              <a:buFont typeface="Arial" panose="020B0604020202020204" pitchFamily="34" charset="0"/>
              <a:buChar char="•"/>
            </a:pPr>
            <a:r>
              <a:rPr lang="en-US" sz="1600" dirty="0" smtClean="0">
                <a:solidFill>
                  <a:schemeClr val="tx2"/>
                </a:solidFill>
              </a:rPr>
              <a:t>There is a stepper Phillips curve, with inflation more responsive to output gap, during the inflation targeting regime.</a:t>
            </a:r>
          </a:p>
        </p:txBody>
      </p:sp>
      <p:graphicFrame>
        <p:nvGraphicFramePr>
          <p:cNvPr id="9" name="5 Gráfico"/>
          <p:cNvGraphicFramePr>
            <a:graphicFrameLocks/>
          </p:cNvGraphicFramePr>
          <p:nvPr>
            <p:extLst>
              <p:ext uri="{D42A27DB-BD31-4B8C-83A1-F6EECF244321}">
                <p14:modId xmlns:p14="http://schemas.microsoft.com/office/powerpoint/2010/main" val="1572870305"/>
              </p:ext>
            </p:extLst>
          </p:nvPr>
        </p:nvGraphicFramePr>
        <p:xfrm>
          <a:off x="4788000" y="1620000"/>
          <a:ext cx="4343400" cy="260604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0362880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Peru</a:t>
            </a:r>
            <a:endParaRPr lang="en-US" dirty="0"/>
          </a:p>
        </p:txBody>
      </p:sp>
      <mc:AlternateContent xmlns:mc="http://schemas.openxmlformats.org/markup-compatibility/2006" xmlns:a14="http://schemas.microsoft.com/office/drawing/2010/main">
        <mc:Choice Requires="a14">
          <p:sp>
            <p:nvSpPr>
              <p:cNvPr id="7" name="2 Marcador de contenido"/>
              <p:cNvSpPr txBox="1">
                <a:spLocks/>
              </p:cNvSpPr>
              <p:nvPr/>
            </p:nvSpPr>
            <p:spPr bwMode="auto">
              <a:xfrm>
                <a:off x="5720" y="1556792"/>
                <a:ext cx="5358368" cy="280797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55000" lnSpcReduction="20000"/>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Helvetica" pitchFamily="34" charset="0"/>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Helvetica" pitchFamily="34" charset="0"/>
                    <a:ea typeface="ＭＳ Ｐゴシック" charset="0"/>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Helvetica" pitchFamily="34" charset="0"/>
                    <a:ea typeface="ＭＳ Ｐゴシック" charset="0"/>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Helvetica"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solidFill>
                      <a:schemeClr val="tx2"/>
                    </a:solidFill>
                    <a:latin typeface="Cambria Math"/>
                  </a:rPr>
                  <a:t>Low inflation </a:t>
                </a:r>
                <a:r>
                  <a:rPr lang="en-US" b="1" dirty="0">
                    <a:solidFill>
                      <a:schemeClr val="tx2"/>
                    </a:solidFill>
                    <a:latin typeface="Cambria Math"/>
                  </a:rPr>
                  <a:t>policy </a:t>
                </a:r>
                <a:r>
                  <a:rPr lang="en-US" b="1" dirty="0" smtClean="0">
                    <a:solidFill>
                      <a:schemeClr val="tx2"/>
                    </a:solidFill>
                    <a:latin typeface="Cambria Math"/>
                  </a:rPr>
                  <a:t>response</a:t>
                </a:r>
              </a:p>
              <a:p>
                <a:pPr marL="0" indent="0">
                  <a:buFont typeface="Arial" charset="0"/>
                  <a:buNone/>
                </a:pPr>
                <a:endParaRPr lang="en-US"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i="1" smtClean="0">
                              <a:solidFill>
                                <a:schemeClr val="tx2"/>
                              </a:solidFill>
                              <a:latin typeface="Cambria Math"/>
                            </a:rPr>
                          </m:ctrlPr>
                        </m:sSubPr>
                        <m:e>
                          <m:r>
                            <a:rPr lang="en-US" i="1" smtClean="0">
                              <a:solidFill>
                                <a:schemeClr val="tx2"/>
                              </a:solidFill>
                              <a:latin typeface="Cambria Math"/>
                              <a:ea typeface="Cambria Math"/>
                            </a:rPr>
                            <m:t>𝜋</m:t>
                          </m:r>
                        </m:e>
                        <m:sub>
                          <m:r>
                            <a:rPr lang="es-MX" i="1" smtClean="0">
                              <a:solidFill>
                                <a:schemeClr val="tx2"/>
                              </a:solidFill>
                              <a:latin typeface="Cambria Math"/>
                            </a:rPr>
                            <m:t>𝑡</m:t>
                          </m:r>
                        </m:sub>
                      </m:sSub>
                      <m:r>
                        <a:rPr lang="es-MX" b="0" i="1" smtClean="0">
                          <a:solidFill>
                            <a:schemeClr val="tx2"/>
                          </a:solidFill>
                          <a:latin typeface="Cambria Math"/>
                        </a:rPr>
                        <m:t>=</m:t>
                      </m:r>
                      <m:r>
                        <a:rPr lang="es-MX" i="1" smtClean="0">
                          <a:solidFill>
                            <a:schemeClr val="tx2"/>
                          </a:solidFill>
                          <a:latin typeface="Cambria Math"/>
                        </a:rPr>
                        <m:t>0.</m:t>
                      </m:r>
                      <m:r>
                        <a:rPr lang="es-MX" b="0" i="1" smtClean="0">
                          <a:solidFill>
                            <a:schemeClr val="tx2"/>
                          </a:solidFill>
                          <a:latin typeface="Cambria Math"/>
                        </a:rPr>
                        <m:t>97</m:t>
                      </m:r>
                      <m:sSub>
                        <m:sSubPr>
                          <m:ctrlPr>
                            <a:rPr lang="es-MX" i="1" smtClean="0">
                              <a:solidFill>
                                <a:schemeClr val="tx2"/>
                              </a:solidFill>
                              <a:latin typeface="Cambria Math"/>
                            </a:rPr>
                          </m:ctrlPr>
                        </m:sSubPr>
                        <m:e>
                          <m:r>
                            <a:rPr lang="es-MX" i="1" smtClean="0">
                              <a:solidFill>
                                <a:schemeClr val="tx2"/>
                              </a:solidFill>
                              <a:latin typeface="Cambria Math"/>
                            </a:rPr>
                            <m:t>𝐸</m:t>
                          </m:r>
                        </m:e>
                        <m:sub>
                          <m:r>
                            <a:rPr lang="es-MX" i="1" smtClean="0">
                              <a:solidFill>
                                <a:schemeClr val="tx2"/>
                              </a:solidFill>
                              <a:latin typeface="Cambria Math"/>
                            </a:rPr>
                            <m:t>𝑡</m:t>
                          </m:r>
                        </m:sub>
                      </m:sSub>
                      <m:d>
                        <m:dPr>
                          <m:begChr m:val="{"/>
                          <m:endChr m:val="}"/>
                          <m:ctrlPr>
                            <a:rPr lang="es-MX" i="1" smtClean="0">
                              <a:solidFill>
                                <a:schemeClr val="tx2"/>
                              </a:solidFill>
                              <a:latin typeface="Cambria Math"/>
                            </a:rPr>
                          </m:ctrlPr>
                        </m:dPr>
                        <m:e>
                          <m:sSub>
                            <m:sSubPr>
                              <m:ctrlPr>
                                <a:rPr lang="es-MX" i="1" smtClean="0">
                                  <a:solidFill>
                                    <a:schemeClr val="tx2"/>
                                  </a:solidFill>
                                  <a:latin typeface="Cambria Math"/>
                                </a:rPr>
                              </m:ctrlPr>
                            </m:sSubPr>
                            <m:e>
                              <m:r>
                                <a:rPr lang="es-MX" i="1" smtClean="0">
                                  <a:solidFill>
                                    <a:schemeClr val="tx2"/>
                                  </a:solidFill>
                                  <a:latin typeface="Cambria Math"/>
                                  <a:ea typeface="Cambria Math"/>
                                </a:rPr>
                                <m:t>𝜋</m:t>
                              </m:r>
                            </m:e>
                            <m:sub>
                              <m:r>
                                <a:rPr lang="es-MX" i="1" smtClean="0">
                                  <a:solidFill>
                                    <a:schemeClr val="tx2"/>
                                  </a:solidFill>
                                  <a:latin typeface="Cambria Math"/>
                                </a:rPr>
                                <m:t>𝑡</m:t>
                              </m:r>
                              <m:r>
                                <a:rPr lang="es-MX" i="1" smtClean="0">
                                  <a:solidFill>
                                    <a:schemeClr val="tx2"/>
                                  </a:solidFill>
                                  <a:latin typeface="Cambria Math"/>
                                </a:rPr>
                                <m:t>+1</m:t>
                              </m:r>
                            </m:sub>
                          </m:sSub>
                        </m:e>
                      </m:d>
                      <m:r>
                        <a:rPr lang="es-MX" i="1" smtClean="0">
                          <a:solidFill>
                            <a:schemeClr val="tx2"/>
                          </a:solidFill>
                          <a:latin typeface="Cambria Math"/>
                        </a:rPr>
                        <m:t>+0.</m:t>
                      </m:r>
                      <m:r>
                        <a:rPr lang="es-MX" b="0" i="1" smtClean="0">
                          <a:solidFill>
                            <a:schemeClr val="tx2"/>
                          </a:solidFill>
                          <a:latin typeface="Cambria Math"/>
                        </a:rPr>
                        <m:t>03</m:t>
                      </m:r>
                      <m:sSub>
                        <m:sSubPr>
                          <m:ctrlPr>
                            <a:rPr lang="es-MX" i="1" smtClean="0">
                              <a:solidFill>
                                <a:schemeClr val="tx2"/>
                              </a:solidFill>
                              <a:latin typeface="Cambria Math"/>
                            </a:rPr>
                          </m:ctrlPr>
                        </m:sSubPr>
                        <m:e>
                          <m:r>
                            <a:rPr lang="es-MX" i="1" smtClean="0">
                              <a:solidFill>
                                <a:schemeClr val="tx2"/>
                              </a:solidFill>
                              <a:latin typeface="Cambria Math"/>
                              <a:ea typeface="Cambria Math"/>
                            </a:rPr>
                            <m:t>𝜋</m:t>
                          </m:r>
                        </m:e>
                        <m:sub>
                          <m:r>
                            <a:rPr lang="es-MX" i="1" smtClean="0">
                              <a:solidFill>
                                <a:schemeClr val="tx2"/>
                              </a:solidFill>
                              <a:latin typeface="Cambria Math"/>
                            </a:rPr>
                            <m:t>𝑡</m:t>
                          </m:r>
                          <m:r>
                            <a:rPr lang="es-MX" i="1" smtClean="0">
                              <a:solidFill>
                                <a:schemeClr val="tx2"/>
                              </a:solidFill>
                              <a:latin typeface="Cambria Math"/>
                            </a:rPr>
                            <m:t>−1</m:t>
                          </m:r>
                        </m:sub>
                      </m:sSub>
                      <m:r>
                        <a:rPr lang="es-MX" i="1" smtClean="0">
                          <a:solidFill>
                            <a:schemeClr val="tx2"/>
                          </a:solidFill>
                          <a:latin typeface="Cambria Math"/>
                        </a:rPr>
                        <m:t>−0.0</m:t>
                      </m:r>
                      <m:r>
                        <a:rPr lang="es-MX" b="0" i="1" smtClean="0">
                          <a:solidFill>
                            <a:schemeClr val="tx2"/>
                          </a:solidFill>
                          <a:latin typeface="Cambria Math"/>
                        </a:rPr>
                        <m:t>5</m:t>
                      </m:r>
                      <m:r>
                        <m:rPr>
                          <m:sty m:val="p"/>
                        </m:rPr>
                        <a:rPr lang="el-GR" i="1" smtClean="0">
                          <a:solidFill>
                            <a:schemeClr val="tx2"/>
                          </a:solidFill>
                          <a:latin typeface="Cambria Math"/>
                          <a:ea typeface="Cambria Math"/>
                        </a:rPr>
                        <m:t>Δ</m:t>
                      </m:r>
                      <m:sSub>
                        <m:sSubPr>
                          <m:ctrlPr>
                            <a:rPr lang="el-GR" i="1" smtClean="0">
                              <a:solidFill>
                                <a:schemeClr val="tx2"/>
                              </a:solidFill>
                              <a:latin typeface="Cambria Math"/>
                              <a:ea typeface="Cambria Math"/>
                            </a:rPr>
                          </m:ctrlPr>
                        </m:sSubPr>
                        <m:e>
                          <m:r>
                            <a:rPr lang="es-MX" i="1" smtClean="0">
                              <a:solidFill>
                                <a:schemeClr val="tx2"/>
                              </a:solidFill>
                              <a:latin typeface="Cambria Math"/>
                              <a:ea typeface="Cambria Math"/>
                            </a:rPr>
                            <m:t>𝑞</m:t>
                          </m:r>
                        </m:e>
                        <m:sub>
                          <m:r>
                            <a:rPr lang="es-MX" i="1" smtClean="0">
                              <a:solidFill>
                                <a:schemeClr val="tx2"/>
                              </a:solidFill>
                              <a:latin typeface="Cambria Math"/>
                              <a:ea typeface="Cambria Math"/>
                            </a:rPr>
                            <m:t>𝑡</m:t>
                          </m:r>
                        </m:sub>
                      </m:sSub>
                      <m:r>
                        <a:rPr lang="es-MX" i="1" smtClean="0">
                          <a:solidFill>
                            <a:schemeClr val="tx2"/>
                          </a:solidFill>
                          <a:latin typeface="Cambria Math"/>
                          <a:ea typeface="Cambria Math"/>
                        </a:rPr>
                        <m:t>+</m:t>
                      </m:r>
                      <m:r>
                        <a:rPr lang="es-MX" b="0" i="1" smtClean="0">
                          <a:solidFill>
                            <a:schemeClr val="tx2"/>
                          </a:solidFill>
                          <a:latin typeface="Cambria Math"/>
                          <a:ea typeface="Cambria Math"/>
                        </a:rPr>
                        <m:t>0</m:t>
                      </m:r>
                      <m:r>
                        <a:rPr lang="es-MX" i="1" smtClean="0">
                          <a:solidFill>
                            <a:schemeClr val="tx2"/>
                          </a:solidFill>
                          <a:latin typeface="Cambria Math"/>
                          <a:ea typeface="Cambria Math"/>
                        </a:rPr>
                        <m:t>.</m:t>
                      </m:r>
                      <m:r>
                        <a:rPr lang="es-MX" b="0" i="1" smtClean="0">
                          <a:solidFill>
                            <a:schemeClr val="tx2"/>
                          </a:solidFill>
                          <a:latin typeface="Cambria Math"/>
                          <a:ea typeface="Cambria Math"/>
                        </a:rPr>
                        <m:t>55</m:t>
                      </m:r>
                      <m:d>
                        <m:dPr>
                          <m:ctrlPr>
                            <a:rPr lang="es-MX" i="1" smtClean="0">
                              <a:solidFill>
                                <a:schemeClr val="tx2"/>
                              </a:solidFill>
                              <a:latin typeface="Cambria Math"/>
                              <a:ea typeface="Cambria Math"/>
                            </a:rPr>
                          </m:ctrlPr>
                        </m:dPr>
                        <m:e>
                          <m:sSub>
                            <m:sSubPr>
                              <m:ctrlPr>
                                <a:rPr lang="es-MX" i="1" smtClean="0">
                                  <a:solidFill>
                                    <a:schemeClr val="tx2"/>
                                  </a:solidFill>
                                  <a:latin typeface="Cambria Math"/>
                                  <a:ea typeface="Cambria Math"/>
                                </a:rPr>
                              </m:ctrlPr>
                            </m:sSubPr>
                            <m:e>
                              <m:r>
                                <a:rPr lang="es-MX" i="1" smtClean="0">
                                  <a:solidFill>
                                    <a:schemeClr val="tx2"/>
                                  </a:solidFill>
                                  <a:latin typeface="Cambria Math"/>
                                  <a:ea typeface="Cambria Math"/>
                                </a:rPr>
                                <m:t>𝑦</m:t>
                              </m:r>
                            </m:e>
                            <m:sub>
                              <m:r>
                                <a:rPr lang="es-MX" i="1" smtClean="0">
                                  <a:solidFill>
                                    <a:schemeClr val="tx2"/>
                                  </a:solidFill>
                                  <a:latin typeface="Cambria Math"/>
                                  <a:ea typeface="Cambria Math"/>
                                </a:rPr>
                                <m:t>𝑡</m:t>
                              </m:r>
                            </m:sub>
                          </m:sSub>
                          <m:r>
                            <a:rPr lang="es-MX" i="1" smtClean="0">
                              <a:solidFill>
                                <a:schemeClr val="tx2"/>
                              </a:solidFill>
                              <a:latin typeface="Cambria Math"/>
                              <a:ea typeface="Cambria Math"/>
                            </a:rPr>
                            <m:t>−</m:t>
                          </m:r>
                          <m:sSub>
                            <m:sSubPr>
                              <m:ctrlPr>
                                <a:rPr lang="es-MX" i="1" smtClean="0">
                                  <a:solidFill>
                                    <a:schemeClr val="tx2"/>
                                  </a:solidFill>
                                  <a:latin typeface="Cambria Math"/>
                                  <a:ea typeface="Cambria Math"/>
                                </a:rPr>
                              </m:ctrlPr>
                            </m:sSubPr>
                            <m:e>
                              <m:acc>
                                <m:accPr>
                                  <m:chr m:val="̅"/>
                                  <m:ctrlPr>
                                    <a:rPr lang="es-MX" i="1" smtClean="0">
                                      <a:solidFill>
                                        <a:schemeClr val="tx2"/>
                                      </a:solidFill>
                                      <a:latin typeface="Cambria Math"/>
                                      <a:ea typeface="Cambria Math"/>
                                    </a:rPr>
                                  </m:ctrlPr>
                                </m:accPr>
                                <m:e>
                                  <m:r>
                                    <a:rPr lang="es-MX" i="1" smtClean="0">
                                      <a:solidFill>
                                        <a:schemeClr val="tx2"/>
                                      </a:solidFill>
                                      <a:latin typeface="Cambria Math"/>
                                      <a:ea typeface="Cambria Math"/>
                                    </a:rPr>
                                    <m:t>𝑦</m:t>
                                  </m:r>
                                </m:e>
                              </m:acc>
                            </m:e>
                            <m:sub>
                              <m:r>
                                <a:rPr lang="es-MX" i="1" smtClean="0">
                                  <a:solidFill>
                                    <a:schemeClr val="tx2"/>
                                  </a:solidFill>
                                  <a:latin typeface="Cambria Math"/>
                                  <a:ea typeface="Cambria Math"/>
                                </a:rPr>
                                <m:t>𝑡</m:t>
                              </m:r>
                              <m:r>
                                <a:rPr lang="es-MX" i="1" smtClean="0">
                                  <a:solidFill>
                                    <a:schemeClr val="tx2"/>
                                  </a:solidFill>
                                  <a:latin typeface="Cambria Math"/>
                                  <a:ea typeface="Cambria Math"/>
                                </a:rPr>
                                <m:t>−1</m:t>
                              </m:r>
                            </m:sub>
                          </m:sSub>
                        </m:e>
                      </m:d>
                    </m:oMath>
                  </m:oMathPara>
                </a14:m>
                <a:endParaRPr lang="en-US" dirty="0" smtClean="0">
                  <a:solidFill>
                    <a:schemeClr val="tx2"/>
                  </a:solidFill>
                  <a:latin typeface="Cambria Math"/>
                </a:endParaRPr>
              </a:p>
              <a:p>
                <a:pPr marL="0" indent="0">
                  <a:buFont typeface="Arial" charset="0"/>
                  <a:buNone/>
                </a:pPr>
                <a:endParaRPr lang="en-US" sz="2700"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sz="2700" i="1" smtClean="0">
                              <a:solidFill>
                                <a:schemeClr val="tx2"/>
                              </a:solidFill>
                              <a:latin typeface="Cambria Math"/>
                            </a:rPr>
                          </m:ctrlPr>
                        </m:sSubPr>
                        <m:e>
                          <m:r>
                            <a:rPr lang="es-MX" sz="2700" i="1" smtClean="0">
                              <a:solidFill>
                                <a:schemeClr val="tx2"/>
                              </a:solidFill>
                              <a:latin typeface="Cambria Math"/>
                            </a:rPr>
                            <m:t>𝑟</m:t>
                          </m:r>
                        </m:e>
                        <m:sub>
                          <m:r>
                            <a:rPr lang="es-MX" sz="2700" i="1" smtClean="0">
                              <a:solidFill>
                                <a:schemeClr val="tx2"/>
                              </a:solidFill>
                              <a:latin typeface="Cambria Math"/>
                            </a:rPr>
                            <m:t>𝑡</m:t>
                          </m:r>
                        </m:sub>
                      </m:sSub>
                      <m:r>
                        <a:rPr lang="es-MX" sz="2700" i="1" smtClean="0">
                          <a:solidFill>
                            <a:schemeClr val="tx2"/>
                          </a:solidFill>
                          <a:latin typeface="Cambria Math"/>
                        </a:rPr>
                        <m:t>=0.</m:t>
                      </m:r>
                      <m:r>
                        <a:rPr lang="es-MX" sz="2700" b="0" i="1" smtClean="0">
                          <a:solidFill>
                            <a:schemeClr val="tx2"/>
                          </a:solidFill>
                          <a:latin typeface="Cambria Math"/>
                        </a:rPr>
                        <m:t>600</m:t>
                      </m:r>
                      <m:sSub>
                        <m:sSubPr>
                          <m:ctrlPr>
                            <a:rPr lang="es-MX" sz="2700" i="1" smtClean="0">
                              <a:solidFill>
                                <a:schemeClr val="tx2"/>
                              </a:solidFill>
                              <a:latin typeface="Cambria Math"/>
                            </a:rPr>
                          </m:ctrlPr>
                        </m:sSubPr>
                        <m:e>
                          <m:r>
                            <a:rPr lang="es-MX" sz="2700" i="1" smtClean="0">
                              <a:solidFill>
                                <a:schemeClr val="tx2"/>
                              </a:solidFill>
                              <a:latin typeface="Cambria Math"/>
                            </a:rPr>
                            <m:t>𝑟</m:t>
                          </m:r>
                        </m:e>
                        <m:sub>
                          <m:r>
                            <a:rPr lang="es-MX" sz="2700" i="1" smtClean="0">
                              <a:solidFill>
                                <a:schemeClr val="tx2"/>
                              </a:solidFill>
                              <a:latin typeface="Cambria Math"/>
                            </a:rPr>
                            <m:t>𝑡</m:t>
                          </m:r>
                          <m:r>
                            <a:rPr lang="es-MX" sz="2700" i="1" smtClean="0">
                              <a:solidFill>
                                <a:schemeClr val="tx2"/>
                              </a:solidFill>
                              <a:latin typeface="Cambria Math"/>
                            </a:rPr>
                            <m:t>−1</m:t>
                          </m:r>
                        </m:sub>
                      </m:sSub>
                      <m:r>
                        <a:rPr lang="es-MX" sz="2700" i="1" smtClean="0">
                          <a:solidFill>
                            <a:schemeClr val="tx2"/>
                          </a:solidFill>
                          <a:latin typeface="Cambria Math"/>
                        </a:rPr>
                        <m:t>+</m:t>
                      </m:r>
                      <m:d>
                        <m:dPr>
                          <m:ctrlPr>
                            <a:rPr lang="es-MX" sz="2700" i="1" smtClean="0">
                              <a:solidFill>
                                <a:schemeClr val="tx2"/>
                              </a:solidFill>
                              <a:latin typeface="Cambria Math"/>
                            </a:rPr>
                          </m:ctrlPr>
                        </m:dPr>
                        <m:e>
                          <m:r>
                            <a:rPr lang="es-MX" sz="2700" i="1" smtClean="0">
                              <a:solidFill>
                                <a:schemeClr val="tx2"/>
                              </a:solidFill>
                              <a:latin typeface="Cambria Math"/>
                            </a:rPr>
                            <m:t>1−0.</m:t>
                          </m:r>
                          <m:r>
                            <a:rPr lang="es-MX" sz="2700" b="0" i="1" smtClean="0">
                              <a:solidFill>
                                <a:schemeClr val="tx2"/>
                              </a:solidFill>
                              <a:latin typeface="Cambria Math"/>
                            </a:rPr>
                            <m:t>60</m:t>
                          </m:r>
                        </m:e>
                      </m:d>
                      <m:d>
                        <m:dPr>
                          <m:ctrlPr>
                            <a:rPr lang="es-MX" sz="2700" i="1" smtClean="0">
                              <a:solidFill>
                                <a:schemeClr val="tx2"/>
                              </a:solidFill>
                              <a:latin typeface="Cambria Math"/>
                            </a:rPr>
                          </m:ctrlPr>
                        </m:dPr>
                        <m:e>
                          <m:r>
                            <a:rPr lang="es-MX" sz="2700" i="1" smtClean="0">
                              <a:solidFill>
                                <a:schemeClr val="tx2"/>
                              </a:solidFill>
                              <a:latin typeface="Cambria Math"/>
                            </a:rPr>
                            <m:t>0.</m:t>
                          </m:r>
                          <m:r>
                            <a:rPr lang="es-MX" sz="2700" b="0" i="1" smtClean="0">
                              <a:solidFill>
                                <a:schemeClr val="tx2"/>
                              </a:solidFill>
                              <a:latin typeface="Cambria Math"/>
                            </a:rPr>
                            <m:t>53</m:t>
                          </m:r>
                          <m:sSub>
                            <m:sSubPr>
                              <m:ctrlPr>
                                <a:rPr lang="es-MX" sz="2700" i="1" smtClean="0">
                                  <a:solidFill>
                                    <a:schemeClr val="tx2"/>
                                  </a:solidFill>
                                  <a:latin typeface="Cambria Math"/>
                                </a:rPr>
                              </m:ctrlPr>
                            </m:sSubPr>
                            <m:e>
                              <m:r>
                                <a:rPr lang="es-MX" sz="2700" i="1" smtClean="0">
                                  <a:solidFill>
                                    <a:schemeClr val="tx2"/>
                                  </a:solidFill>
                                  <a:latin typeface="Cambria Math"/>
                                  <a:ea typeface="Cambria Math"/>
                                </a:rPr>
                                <m:t>𝜋</m:t>
                              </m:r>
                            </m:e>
                            <m:sub>
                              <m:r>
                                <a:rPr lang="es-MX" sz="2700" i="1" smtClean="0">
                                  <a:solidFill>
                                    <a:schemeClr val="tx2"/>
                                  </a:solidFill>
                                  <a:latin typeface="Cambria Math"/>
                                </a:rPr>
                                <m:t>𝑡</m:t>
                              </m:r>
                            </m:sub>
                          </m:sSub>
                          <m:r>
                            <a:rPr lang="es-MX" sz="2700" i="1" smtClean="0">
                              <a:solidFill>
                                <a:schemeClr val="tx2"/>
                              </a:solidFill>
                              <a:latin typeface="Cambria Math"/>
                            </a:rPr>
                            <m:t>+0.</m:t>
                          </m:r>
                          <m:r>
                            <a:rPr lang="es-MX" sz="2700" b="0" i="1" smtClean="0">
                              <a:solidFill>
                                <a:schemeClr val="tx2"/>
                              </a:solidFill>
                              <a:latin typeface="Cambria Math"/>
                            </a:rPr>
                            <m:t>14</m:t>
                          </m:r>
                          <m:sSub>
                            <m:sSubPr>
                              <m:ctrlPr>
                                <a:rPr lang="es-MX" sz="2700" i="1" smtClean="0">
                                  <a:solidFill>
                                    <a:schemeClr val="tx2"/>
                                  </a:solidFill>
                                  <a:latin typeface="Cambria Math"/>
                                </a:rPr>
                              </m:ctrlPr>
                            </m:sSubPr>
                            <m:e>
                              <m:r>
                                <a:rPr lang="es-MX" sz="2700" i="1" smtClean="0">
                                  <a:solidFill>
                                    <a:schemeClr val="tx2"/>
                                  </a:solidFill>
                                  <a:latin typeface="Cambria Math"/>
                                </a:rPr>
                                <m:t>𝑦</m:t>
                              </m:r>
                            </m:e>
                            <m:sub>
                              <m:r>
                                <a:rPr lang="es-MX" sz="2700" i="1" smtClean="0">
                                  <a:solidFill>
                                    <a:schemeClr val="tx2"/>
                                  </a:solidFill>
                                  <a:latin typeface="Cambria Math"/>
                                </a:rPr>
                                <m:t>𝑡</m:t>
                              </m:r>
                            </m:sub>
                          </m:sSub>
                          <m:r>
                            <a:rPr lang="es-MX" sz="2700" i="1" smtClean="0">
                              <a:solidFill>
                                <a:schemeClr val="tx2"/>
                              </a:solidFill>
                              <a:latin typeface="Cambria Math"/>
                            </a:rPr>
                            <m:t>+0.</m:t>
                          </m:r>
                          <m:r>
                            <a:rPr lang="es-MX" sz="2700" b="0" i="1" smtClean="0">
                              <a:solidFill>
                                <a:schemeClr val="tx2"/>
                              </a:solidFill>
                              <a:latin typeface="Cambria Math"/>
                            </a:rPr>
                            <m:t>34</m:t>
                          </m:r>
                          <m:r>
                            <m:rPr>
                              <m:sty m:val="p"/>
                            </m:rPr>
                            <a:rPr lang="el-GR" sz="2700" i="1" smtClean="0">
                              <a:solidFill>
                                <a:schemeClr val="tx2"/>
                              </a:solidFill>
                              <a:latin typeface="Cambria Math"/>
                              <a:ea typeface="Cambria Math"/>
                            </a:rPr>
                            <m:t>Δ</m:t>
                          </m:r>
                          <m:sSub>
                            <m:sSubPr>
                              <m:ctrlPr>
                                <a:rPr lang="el-GR" sz="2700" i="1" smtClean="0">
                                  <a:solidFill>
                                    <a:schemeClr val="tx2"/>
                                  </a:solidFill>
                                  <a:latin typeface="Cambria Math"/>
                                  <a:ea typeface="Cambria Math"/>
                                </a:rPr>
                              </m:ctrlPr>
                            </m:sSubPr>
                            <m:e>
                              <m:r>
                                <a:rPr lang="es-MX" sz="2700" i="1" smtClean="0">
                                  <a:solidFill>
                                    <a:schemeClr val="tx2"/>
                                  </a:solidFill>
                                  <a:latin typeface="Cambria Math"/>
                                  <a:ea typeface="Cambria Math"/>
                                </a:rPr>
                                <m:t>𝑒</m:t>
                              </m:r>
                            </m:e>
                            <m:sub>
                              <m:r>
                                <a:rPr lang="es-MX" sz="2700" i="1" smtClean="0">
                                  <a:solidFill>
                                    <a:schemeClr val="tx2"/>
                                  </a:solidFill>
                                  <a:latin typeface="Cambria Math"/>
                                  <a:ea typeface="Cambria Math"/>
                                </a:rPr>
                                <m:t>𝑡</m:t>
                              </m:r>
                            </m:sub>
                          </m:sSub>
                        </m:e>
                      </m:d>
                    </m:oMath>
                  </m:oMathPara>
                </a14:m>
                <a:endParaRPr lang="en-US" sz="2700" i="1" dirty="0">
                  <a:solidFill>
                    <a:schemeClr val="tx2"/>
                  </a:solidFill>
                  <a:latin typeface="Cambria Math"/>
                </a:endParaRPr>
              </a:p>
              <a:p>
                <a:pPr marL="0" indent="0">
                  <a:buFont typeface="Arial" charset="0"/>
                  <a:buNone/>
                </a:pPr>
                <a:endParaRPr lang="en-US" b="1" dirty="0" smtClean="0">
                  <a:solidFill>
                    <a:schemeClr val="tx2"/>
                  </a:solidFill>
                  <a:latin typeface="Cambria Math"/>
                </a:endParaRPr>
              </a:p>
              <a:p>
                <a:r>
                  <a:rPr lang="en-US" b="1" dirty="0" smtClean="0">
                    <a:solidFill>
                      <a:schemeClr val="tx2"/>
                    </a:solidFill>
                    <a:latin typeface="Cambria Math"/>
                  </a:rPr>
                  <a:t>High inflation policy response</a:t>
                </a:r>
              </a:p>
              <a:p>
                <a:pPr marL="0" indent="0">
                  <a:buFont typeface="Arial" charset="0"/>
                  <a:buNone/>
                </a:pPr>
                <a:endParaRPr lang="en-US" b="1" i="1" dirty="0" smtClean="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i="1">
                              <a:solidFill>
                                <a:schemeClr val="tx2"/>
                              </a:solidFill>
                              <a:latin typeface="Cambria Math"/>
                            </a:rPr>
                          </m:ctrlPr>
                        </m:sSubPr>
                        <m:e>
                          <m:r>
                            <a:rPr lang="en-US" i="1">
                              <a:solidFill>
                                <a:schemeClr val="tx2"/>
                              </a:solidFill>
                              <a:latin typeface="Cambria Math"/>
                              <a:ea typeface="Cambria Math"/>
                            </a:rPr>
                            <m:t>𝜋</m:t>
                          </m:r>
                        </m:e>
                        <m:sub>
                          <m:r>
                            <a:rPr lang="es-MX" i="1">
                              <a:solidFill>
                                <a:schemeClr val="tx2"/>
                              </a:solidFill>
                              <a:latin typeface="Cambria Math"/>
                            </a:rPr>
                            <m:t>𝑡</m:t>
                          </m:r>
                        </m:sub>
                      </m:sSub>
                      <m:r>
                        <a:rPr lang="es-MX" b="0" i="1" smtClean="0">
                          <a:solidFill>
                            <a:schemeClr val="tx2"/>
                          </a:solidFill>
                          <a:latin typeface="Cambria Math"/>
                        </a:rPr>
                        <m:t>=</m:t>
                      </m:r>
                      <m:r>
                        <a:rPr lang="es-MX" i="1">
                          <a:solidFill>
                            <a:schemeClr val="tx2"/>
                          </a:solidFill>
                          <a:latin typeface="Cambria Math"/>
                        </a:rPr>
                        <m:t>0.</m:t>
                      </m:r>
                      <m:r>
                        <a:rPr lang="es-MX" b="0" i="1" smtClean="0">
                          <a:solidFill>
                            <a:schemeClr val="tx2"/>
                          </a:solidFill>
                          <a:latin typeface="Cambria Math"/>
                        </a:rPr>
                        <m:t>91</m:t>
                      </m:r>
                      <m:sSub>
                        <m:sSubPr>
                          <m:ctrlPr>
                            <a:rPr lang="es-MX" i="1">
                              <a:solidFill>
                                <a:schemeClr val="tx2"/>
                              </a:solidFill>
                              <a:latin typeface="Cambria Math"/>
                            </a:rPr>
                          </m:ctrlPr>
                        </m:sSubPr>
                        <m:e>
                          <m:r>
                            <a:rPr lang="es-MX" i="1">
                              <a:solidFill>
                                <a:schemeClr val="tx2"/>
                              </a:solidFill>
                              <a:latin typeface="Cambria Math"/>
                            </a:rPr>
                            <m:t>𝐸</m:t>
                          </m:r>
                        </m:e>
                        <m:sub>
                          <m:r>
                            <a:rPr lang="es-MX" i="1">
                              <a:solidFill>
                                <a:schemeClr val="tx2"/>
                              </a:solidFill>
                              <a:latin typeface="Cambria Math"/>
                            </a:rPr>
                            <m:t>𝑡</m:t>
                          </m:r>
                        </m:sub>
                      </m:sSub>
                      <m:d>
                        <m:dPr>
                          <m:begChr m:val="{"/>
                          <m:endChr m:val="}"/>
                          <m:ctrlPr>
                            <a:rPr lang="es-MX" i="1">
                              <a:solidFill>
                                <a:schemeClr val="tx2"/>
                              </a:solidFill>
                              <a:latin typeface="Cambria Math"/>
                            </a:rPr>
                          </m:ctrlPr>
                        </m:dPr>
                        <m:e>
                          <m:sSub>
                            <m:sSubPr>
                              <m:ctrlPr>
                                <a:rPr lang="es-MX" i="1">
                                  <a:solidFill>
                                    <a:schemeClr val="tx2"/>
                                  </a:solidFill>
                                  <a:latin typeface="Cambria Math"/>
                                </a:rPr>
                              </m:ctrlPr>
                            </m:sSubPr>
                            <m:e>
                              <m:r>
                                <a:rPr lang="es-MX" i="1">
                                  <a:solidFill>
                                    <a:schemeClr val="tx2"/>
                                  </a:solidFill>
                                  <a:latin typeface="Cambria Math"/>
                                  <a:ea typeface="Cambria Math"/>
                                </a:rPr>
                                <m:t>𝜋</m:t>
                              </m:r>
                            </m:e>
                            <m:sub>
                              <m:r>
                                <a:rPr lang="es-MX" i="1">
                                  <a:solidFill>
                                    <a:schemeClr val="tx2"/>
                                  </a:solidFill>
                                  <a:latin typeface="Cambria Math"/>
                                </a:rPr>
                                <m:t>𝑡</m:t>
                              </m:r>
                              <m:r>
                                <a:rPr lang="es-MX" i="1">
                                  <a:solidFill>
                                    <a:schemeClr val="tx2"/>
                                  </a:solidFill>
                                  <a:latin typeface="Cambria Math"/>
                                </a:rPr>
                                <m:t>+1</m:t>
                              </m:r>
                            </m:sub>
                          </m:sSub>
                        </m:e>
                      </m:d>
                      <m:r>
                        <a:rPr lang="es-MX" i="1">
                          <a:solidFill>
                            <a:schemeClr val="tx2"/>
                          </a:solidFill>
                          <a:latin typeface="Cambria Math"/>
                        </a:rPr>
                        <m:t>+0.</m:t>
                      </m:r>
                      <m:r>
                        <a:rPr lang="es-MX" b="0" i="1" smtClean="0">
                          <a:solidFill>
                            <a:schemeClr val="tx2"/>
                          </a:solidFill>
                          <a:latin typeface="Cambria Math"/>
                        </a:rPr>
                        <m:t>09</m:t>
                      </m:r>
                      <m:sSub>
                        <m:sSubPr>
                          <m:ctrlPr>
                            <a:rPr lang="es-MX" i="1">
                              <a:solidFill>
                                <a:schemeClr val="tx2"/>
                              </a:solidFill>
                              <a:latin typeface="Cambria Math"/>
                            </a:rPr>
                          </m:ctrlPr>
                        </m:sSubPr>
                        <m:e>
                          <m:r>
                            <a:rPr lang="es-MX" i="1">
                              <a:solidFill>
                                <a:schemeClr val="tx2"/>
                              </a:solidFill>
                              <a:latin typeface="Cambria Math"/>
                              <a:ea typeface="Cambria Math"/>
                            </a:rPr>
                            <m:t>𝜋</m:t>
                          </m:r>
                        </m:e>
                        <m:sub>
                          <m:r>
                            <a:rPr lang="es-MX" i="1">
                              <a:solidFill>
                                <a:schemeClr val="tx2"/>
                              </a:solidFill>
                              <a:latin typeface="Cambria Math"/>
                            </a:rPr>
                            <m:t>𝑡</m:t>
                          </m:r>
                          <m:r>
                            <a:rPr lang="es-MX" i="1">
                              <a:solidFill>
                                <a:schemeClr val="tx2"/>
                              </a:solidFill>
                              <a:latin typeface="Cambria Math"/>
                            </a:rPr>
                            <m:t>−1</m:t>
                          </m:r>
                        </m:sub>
                      </m:sSub>
                      <m:r>
                        <a:rPr lang="es-MX" i="1">
                          <a:solidFill>
                            <a:schemeClr val="tx2"/>
                          </a:solidFill>
                          <a:latin typeface="Cambria Math"/>
                        </a:rPr>
                        <m:t>−0.0</m:t>
                      </m:r>
                      <m:r>
                        <a:rPr lang="es-MX" b="0" i="1" smtClean="0">
                          <a:solidFill>
                            <a:schemeClr val="tx2"/>
                          </a:solidFill>
                          <a:latin typeface="Cambria Math"/>
                        </a:rPr>
                        <m:t>5</m:t>
                      </m:r>
                      <m:r>
                        <m:rPr>
                          <m:sty m:val="p"/>
                        </m:rPr>
                        <a:rPr lang="el-GR" i="1">
                          <a:solidFill>
                            <a:schemeClr val="tx2"/>
                          </a:solidFill>
                          <a:latin typeface="Cambria Math"/>
                          <a:ea typeface="Cambria Math"/>
                        </a:rPr>
                        <m:t>Δ</m:t>
                      </m:r>
                      <m:sSub>
                        <m:sSubPr>
                          <m:ctrlPr>
                            <a:rPr lang="el-GR" i="1">
                              <a:solidFill>
                                <a:schemeClr val="tx2"/>
                              </a:solidFill>
                              <a:latin typeface="Cambria Math"/>
                              <a:ea typeface="Cambria Math"/>
                            </a:rPr>
                          </m:ctrlPr>
                        </m:sSubPr>
                        <m:e>
                          <m:r>
                            <a:rPr lang="es-MX" i="1">
                              <a:solidFill>
                                <a:schemeClr val="tx2"/>
                              </a:solidFill>
                              <a:latin typeface="Cambria Math"/>
                              <a:ea typeface="Cambria Math"/>
                            </a:rPr>
                            <m:t>𝑞</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r>
                        <a:rPr lang="es-MX" b="0" i="1" smtClean="0">
                          <a:solidFill>
                            <a:schemeClr val="tx2"/>
                          </a:solidFill>
                          <a:latin typeface="Cambria Math"/>
                          <a:ea typeface="Cambria Math"/>
                        </a:rPr>
                        <m:t>0</m:t>
                      </m:r>
                      <m:r>
                        <a:rPr lang="es-MX" i="1">
                          <a:solidFill>
                            <a:schemeClr val="tx2"/>
                          </a:solidFill>
                          <a:latin typeface="Cambria Math"/>
                          <a:ea typeface="Cambria Math"/>
                        </a:rPr>
                        <m:t>.</m:t>
                      </m:r>
                      <m:r>
                        <a:rPr lang="es-MX" b="0" i="1" smtClean="0">
                          <a:solidFill>
                            <a:schemeClr val="tx2"/>
                          </a:solidFill>
                          <a:latin typeface="Cambria Math"/>
                          <a:ea typeface="Cambria Math"/>
                        </a:rPr>
                        <m:t>11</m:t>
                      </m:r>
                      <m:d>
                        <m:dPr>
                          <m:ctrlPr>
                            <a:rPr lang="es-MX" i="1">
                              <a:solidFill>
                                <a:schemeClr val="tx2"/>
                              </a:solidFill>
                              <a:latin typeface="Cambria Math"/>
                              <a:ea typeface="Cambria Math"/>
                            </a:rPr>
                          </m:ctrlPr>
                        </m:dPr>
                        <m:e>
                          <m:sSub>
                            <m:sSubPr>
                              <m:ctrlPr>
                                <a:rPr lang="es-MX" i="1">
                                  <a:solidFill>
                                    <a:schemeClr val="tx2"/>
                                  </a:solidFill>
                                  <a:latin typeface="Cambria Math"/>
                                  <a:ea typeface="Cambria Math"/>
                                </a:rPr>
                              </m:ctrlPr>
                            </m:sSubPr>
                            <m:e>
                              <m:r>
                                <a:rPr lang="es-MX" i="1">
                                  <a:solidFill>
                                    <a:schemeClr val="tx2"/>
                                  </a:solidFill>
                                  <a:latin typeface="Cambria Math"/>
                                  <a:ea typeface="Cambria Math"/>
                                </a:rPr>
                                <m:t>𝑦</m:t>
                              </m:r>
                            </m:e>
                            <m:sub>
                              <m:r>
                                <a:rPr lang="es-MX" i="1">
                                  <a:solidFill>
                                    <a:schemeClr val="tx2"/>
                                  </a:solidFill>
                                  <a:latin typeface="Cambria Math"/>
                                  <a:ea typeface="Cambria Math"/>
                                </a:rPr>
                                <m:t>𝑡</m:t>
                              </m:r>
                            </m:sub>
                          </m:sSub>
                          <m:r>
                            <a:rPr lang="es-MX" i="1">
                              <a:solidFill>
                                <a:schemeClr val="tx2"/>
                              </a:solidFill>
                              <a:latin typeface="Cambria Math"/>
                              <a:ea typeface="Cambria Math"/>
                            </a:rPr>
                            <m:t>−</m:t>
                          </m:r>
                          <m:sSub>
                            <m:sSubPr>
                              <m:ctrlPr>
                                <a:rPr lang="es-MX" i="1">
                                  <a:solidFill>
                                    <a:schemeClr val="tx2"/>
                                  </a:solidFill>
                                  <a:latin typeface="Cambria Math"/>
                                  <a:ea typeface="Cambria Math"/>
                                </a:rPr>
                              </m:ctrlPr>
                            </m:sSubPr>
                            <m:e>
                              <m:acc>
                                <m:accPr>
                                  <m:chr m:val="̅"/>
                                  <m:ctrlPr>
                                    <a:rPr lang="es-MX" i="1">
                                      <a:solidFill>
                                        <a:schemeClr val="tx2"/>
                                      </a:solidFill>
                                      <a:latin typeface="Cambria Math"/>
                                      <a:ea typeface="Cambria Math"/>
                                    </a:rPr>
                                  </m:ctrlPr>
                                </m:accPr>
                                <m:e>
                                  <m:r>
                                    <a:rPr lang="es-MX" i="1">
                                      <a:solidFill>
                                        <a:schemeClr val="tx2"/>
                                      </a:solidFill>
                                      <a:latin typeface="Cambria Math"/>
                                      <a:ea typeface="Cambria Math"/>
                                    </a:rPr>
                                    <m:t>𝑦</m:t>
                                  </m:r>
                                </m:e>
                              </m:acc>
                            </m:e>
                            <m:sub>
                              <m:r>
                                <a:rPr lang="es-MX" i="1">
                                  <a:solidFill>
                                    <a:schemeClr val="tx2"/>
                                  </a:solidFill>
                                  <a:latin typeface="Cambria Math"/>
                                  <a:ea typeface="Cambria Math"/>
                                </a:rPr>
                                <m:t>𝑡</m:t>
                              </m:r>
                              <m:r>
                                <a:rPr lang="es-MX" i="1">
                                  <a:solidFill>
                                    <a:schemeClr val="tx2"/>
                                  </a:solidFill>
                                  <a:latin typeface="Cambria Math"/>
                                  <a:ea typeface="Cambria Math"/>
                                </a:rPr>
                                <m:t>−1</m:t>
                              </m:r>
                            </m:sub>
                          </m:sSub>
                        </m:e>
                      </m:d>
                    </m:oMath>
                  </m:oMathPara>
                </a14:m>
                <a:endParaRPr lang="en-US" dirty="0">
                  <a:solidFill>
                    <a:schemeClr val="tx2"/>
                  </a:solidFill>
                  <a:latin typeface="Cambria Math"/>
                </a:endParaRPr>
              </a:p>
              <a:p>
                <a:pPr marL="0" indent="0">
                  <a:buFont typeface="Arial" charset="0"/>
                  <a:buNone/>
                </a:pPr>
                <a:endParaRPr lang="en-US" sz="2700" i="1" dirty="0">
                  <a:solidFill>
                    <a:schemeClr val="tx2"/>
                  </a:solidFill>
                  <a:latin typeface="Cambria Math"/>
                </a:endParaRPr>
              </a:p>
              <a:p>
                <a:pPr marL="0" indent="0">
                  <a:buFont typeface="Arial" charset="0"/>
                  <a:buNone/>
                </a:pPr>
                <a14:m>
                  <m:oMathPara xmlns:m="http://schemas.openxmlformats.org/officeDocument/2006/math">
                    <m:oMathParaPr>
                      <m:jc m:val="left"/>
                    </m:oMathParaPr>
                    <m:oMath xmlns:m="http://schemas.openxmlformats.org/officeDocument/2006/math">
                      <m:sSub>
                        <m:sSubPr>
                          <m:ctrlPr>
                            <a:rPr lang="en-US" sz="2700" i="1">
                              <a:solidFill>
                                <a:schemeClr val="tx2"/>
                              </a:solidFill>
                              <a:latin typeface="Cambria Math"/>
                            </a:rPr>
                          </m:ctrlPr>
                        </m:sSubPr>
                        <m:e>
                          <m:r>
                            <a:rPr lang="es-MX" sz="2700" i="1">
                              <a:solidFill>
                                <a:schemeClr val="tx2"/>
                              </a:solidFill>
                              <a:latin typeface="Cambria Math"/>
                            </a:rPr>
                            <m:t>𝑟</m:t>
                          </m:r>
                        </m:e>
                        <m:sub>
                          <m:r>
                            <a:rPr lang="es-MX" sz="2700" i="1">
                              <a:solidFill>
                                <a:schemeClr val="tx2"/>
                              </a:solidFill>
                              <a:latin typeface="Cambria Math"/>
                            </a:rPr>
                            <m:t>𝑡</m:t>
                          </m:r>
                        </m:sub>
                      </m:sSub>
                      <m:r>
                        <a:rPr lang="es-MX" sz="2700" i="1">
                          <a:solidFill>
                            <a:schemeClr val="tx2"/>
                          </a:solidFill>
                          <a:latin typeface="Cambria Math"/>
                        </a:rPr>
                        <m:t>=0.</m:t>
                      </m:r>
                      <m:r>
                        <a:rPr lang="es-MX" sz="2700" b="0" i="1" smtClean="0">
                          <a:solidFill>
                            <a:schemeClr val="tx2"/>
                          </a:solidFill>
                          <a:latin typeface="Cambria Math"/>
                        </a:rPr>
                        <m:t>60</m:t>
                      </m:r>
                      <m:sSub>
                        <m:sSubPr>
                          <m:ctrlPr>
                            <a:rPr lang="es-MX" sz="2700" i="1" smtClean="0">
                              <a:solidFill>
                                <a:schemeClr val="tx2"/>
                              </a:solidFill>
                              <a:latin typeface="Cambria Math"/>
                            </a:rPr>
                          </m:ctrlPr>
                        </m:sSubPr>
                        <m:e>
                          <m:r>
                            <a:rPr lang="es-MX" sz="2700" i="1">
                              <a:solidFill>
                                <a:schemeClr val="tx2"/>
                              </a:solidFill>
                              <a:latin typeface="Cambria Math"/>
                            </a:rPr>
                            <m:t>𝑟</m:t>
                          </m:r>
                        </m:e>
                        <m:sub>
                          <m:r>
                            <a:rPr lang="es-MX" sz="2700" i="1">
                              <a:solidFill>
                                <a:schemeClr val="tx2"/>
                              </a:solidFill>
                              <a:latin typeface="Cambria Math"/>
                            </a:rPr>
                            <m:t>𝑡</m:t>
                          </m:r>
                          <m:r>
                            <a:rPr lang="es-MX" sz="2700" i="1">
                              <a:solidFill>
                                <a:schemeClr val="tx2"/>
                              </a:solidFill>
                              <a:latin typeface="Cambria Math"/>
                            </a:rPr>
                            <m:t>−1</m:t>
                          </m:r>
                        </m:sub>
                      </m:sSub>
                      <m:r>
                        <a:rPr lang="es-MX" sz="2700" i="1">
                          <a:solidFill>
                            <a:schemeClr val="tx2"/>
                          </a:solidFill>
                          <a:latin typeface="Cambria Math"/>
                        </a:rPr>
                        <m:t>+</m:t>
                      </m:r>
                      <m:d>
                        <m:dPr>
                          <m:ctrlPr>
                            <a:rPr lang="es-MX" sz="2700" i="1">
                              <a:solidFill>
                                <a:schemeClr val="tx2"/>
                              </a:solidFill>
                              <a:latin typeface="Cambria Math"/>
                            </a:rPr>
                          </m:ctrlPr>
                        </m:dPr>
                        <m:e>
                          <m:r>
                            <a:rPr lang="es-MX" sz="2700" i="1">
                              <a:solidFill>
                                <a:schemeClr val="tx2"/>
                              </a:solidFill>
                              <a:latin typeface="Cambria Math"/>
                            </a:rPr>
                            <m:t>1−0.</m:t>
                          </m:r>
                          <m:r>
                            <a:rPr lang="es-MX" sz="2700" b="0" i="1" smtClean="0">
                              <a:solidFill>
                                <a:schemeClr val="tx2"/>
                              </a:solidFill>
                              <a:latin typeface="Cambria Math"/>
                            </a:rPr>
                            <m:t>60</m:t>
                          </m:r>
                        </m:e>
                      </m:d>
                      <m:d>
                        <m:dPr>
                          <m:ctrlPr>
                            <a:rPr lang="es-MX" sz="2700" i="1">
                              <a:solidFill>
                                <a:schemeClr val="tx2"/>
                              </a:solidFill>
                              <a:latin typeface="Cambria Math"/>
                            </a:rPr>
                          </m:ctrlPr>
                        </m:dPr>
                        <m:e>
                          <m:r>
                            <a:rPr lang="es-MX" sz="2700" b="0" i="1" smtClean="0">
                              <a:solidFill>
                                <a:schemeClr val="tx2"/>
                              </a:solidFill>
                              <a:latin typeface="Cambria Math"/>
                            </a:rPr>
                            <m:t>2</m:t>
                          </m:r>
                          <m:r>
                            <a:rPr lang="es-MX" sz="2700" i="1">
                              <a:solidFill>
                                <a:schemeClr val="tx2"/>
                              </a:solidFill>
                              <a:latin typeface="Cambria Math"/>
                            </a:rPr>
                            <m:t>.</m:t>
                          </m:r>
                          <m:r>
                            <a:rPr lang="es-MX" sz="2700" b="0" i="1" smtClean="0">
                              <a:solidFill>
                                <a:schemeClr val="tx2"/>
                              </a:solidFill>
                              <a:latin typeface="Cambria Math"/>
                            </a:rPr>
                            <m:t>60</m:t>
                          </m:r>
                          <m:sSub>
                            <m:sSubPr>
                              <m:ctrlPr>
                                <a:rPr lang="es-MX" sz="2700" i="1">
                                  <a:solidFill>
                                    <a:schemeClr val="tx2"/>
                                  </a:solidFill>
                                  <a:latin typeface="Cambria Math"/>
                                </a:rPr>
                              </m:ctrlPr>
                            </m:sSubPr>
                            <m:e>
                              <m:r>
                                <a:rPr lang="es-MX" sz="2700" i="1">
                                  <a:solidFill>
                                    <a:schemeClr val="tx2"/>
                                  </a:solidFill>
                                  <a:latin typeface="Cambria Math"/>
                                  <a:ea typeface="Cambria Math"/>
                                </a:rPr>
                                <m:t>𝜋</m:t>
                              </m:r>
                            </m:e>
                            <m:sub>
                              <m:r>
                                <a:rPr lang="es-MX" sz="2700" i="1">
                                  <a:solidFill>
                                    <a:schemeClr val="tx2"/>
                                  </a:solidFill>
                                  <a:latin typeface="Cambria Math"/>
                                </a:rPr>
                                <m:t>𝑡</m:t>
                              </m:r>
                            </m:sub>
                          </m:sSub>
                          <m:r>
                            <a:rPr lang="es-MX" sz="2700" i="1">
                              <a:solidFill>
                                <a:schemeClr val="tx2"/>
                              </a:solidFill>
                              <a:latin typeface="Cambria Math"/>
                            </a:rPr>
                            <m:t>+0.</m:t>
                          </m:r>
                          <m:r>
                            <a:rPr lang="es-MX" sz="2700" b="0" i="1" smtClean="0">
                              <a:solidFill>
                                <a:schemeClr val="tx2"/>
                              </a:solidFill>
                              <a:latin typeface="Cambria Math"/>
                            </a:rPr>
                            <m:t>35</m:t>
                          </m:r>
                          <m:sSub>
                            <m:sSubPr>
                              <m:ctrlPr>
                                <a:rPr lang="es-MX" sz="2700" i="1">
                                  <a:solidFill>
                                    <a:schemeClr val="tx2"/>
                                  </a:solidFill>
                                  <a:latin typeface="Cambria Math"/>
                                </a:rPr>
                              </m:ctrlPr>
                            </m:sSubPr>
                            <m:e>
                              <m:r>
                                <a:rPr lang="es-MX" sz="2700" i="1">
                                  <a:solidFill>
                                    <a:schemeClr val="tx2"/>
                                  </a:solidFill>
                                  <a:latin typeface="Cambria Math"/>
                                </a:rPr>
                                <m:t>𝑦</m:t>
                              </m:r>
                            </m:e>
                            <m:sub>
                              <m:r>
                                <a:rPr lang="es-MX" sz="2700" i="1">
                                  <a:solidFill>
                                    <a:schemeClr val="tx2"/>
                                  </a:solidFill>
                                  <a:latin typeface="Cambria Math"/>
                                </a:rPr>
                                <m:t>𝑡</m:t>
                              </m:r>
                            </m:sub>
                          </m:sSub>
                          <m:r>
                            <a:rPr lang="es-MX" sz="2700" i="1">
                              <a:solidFill>
                                <a:schemeClr val="tx2"/>
                              </a:solidFill>
                              <a:latin typeface="Cambria Math"/>
                            </a:rPr>
                            <m:t>+0.</m:t>
                          </m:r>
                          <m:r>
                            <a:rPr lang="es-MX" sz="2700" b="0" i="1" smtClean="0">
                              <a:solidFill>
                                <a:schemeClr val="tx2"/>
                              </a:solidFill>
                              <a:latin typeface="Cambria Math"/>
                            </a:rPr>
                            <m:t>15</m:t>
                          </m:r>
                          <m:r>
                            <m:rPr>
                              <m:sty m:val="p"/>
                            </m:rPr>
                            <a:rPr lang="el-GR" sz="2700" i="1">
                              <a:solidFill>
                                <a:schemeClr val="tx2"/>
                              </a:solidFill>
                              <a:latin typeface="Cambria Math"/>
                              <a:ea typeface="Cambria Math"/>
                            </a:rPr>
                            <m:t>Δ</m:t>
                          </m:r>
                          <m:sSub>
                            <m:sSubPr>
                              <m:ctrlPr>
                                <a:rPr lang="el-GR" sz="2700" i="1">
                                  <a:solidFill>
                                    <a:schemeClr val="tx2"/>
                                  </a:solidFill>
                                  <a:latin typeface="Cambria Math"/>
                                  <a:ea typeface="Cambria Math"/>
                                </a:rPr>
                              </m:ctrlPr>
                            </m:sSubPr>
                            <m:e>
                              <m:r>
                                <a:rPr lang="es-MX" sz="2700" i="1">
                                  <a:solidFill>
                                    <a:schemeClr val="tx2"/>
                                  </a:solidFill>
                                  <a:latin typeface="Cambria Math"/>
                                  <a:ea typeface="Cambria Math"/>
                                </a:rPr>
                                <m:t>𝑒</m:t>
                              </m:r>
                            </m:e>
                            <m:sub>
                              <m:r>
                                <a:rPr lang="es-MX" sz="2700" i="1">
                                  <a:solidFill>
                                    <a:schemeClr val="tx2"/>
                                  </a:solidFill>
                                  <a:latin typeface="Cambria Math"/>
                                  <a:ea typeface="Cambria Math"/>
                                </a:rPr>
                                <m:t>𝑡</m:t>
                              </m:r>
                            </m:sub>
                          </m:sSub>
                        </m:e>
                      </m:d>
                    </m:oMath>
                  </m:oMathPara>
                </a14:m>
                <a:endParaRPr lang="en-US" b="1" i="1" dirty="0">
                  <a:solidFill>
                    <a:schemeClr val="tx2"/>
                  </a:solidFill>
                  <a:latin typeface="Cambria Math"/>
                </a:endParaRPr>
              </a:p>
              <a:p>
                <a:endParaRPr lang="en-US" dirty="0" smtClean="0">
                  <a:solidFill>
                    <a:schemeClr val="tx2"/>
                  </a:solidFill>
                  <a:latin typeface="Cambria Math"/>
                </a:endParaRPr>
              </a:p>
              <a:p>
                <a:endParaRPr lang="es-MX" dirty="0"/>
              </a:p>
            </p:txBody>
          </p:sp>
        </mc:Choice>
        <mc:Fallback xmlns="">
          <p:sp>
            <p:nvSpPr>
              <p:cNvPr id="7" name="2 Marcador de contenido"/>
              <p:cNvSpPr txBox="1">
                <a:spLocks noRot="1" noChangeAspect="1" noMove="1" noResize="1" noEditPoints="1" noAdjustHandles="1" noChangeArrowheads="1" noChangeShapeType="1" noTextEdit="1"/>
              </p:cNvSpPr>
              <p:nvPr/>
            </p:nvSpPr>
            <p:spPr bwMode="auto">
              <a:xfrm>
                <a:off x="5720" y="1556792"/>
                <a:ext cx="5358368" cy="2807976"/>
              </a:xfrm>
              <a:prstGeom prst="rect">
                <a:avLst/>
              </a:prstGeom>
              <a:blipFill rotWithShape="1">
                <a:blip r:embed="rId3"/>
                <a:stretch>
                  <a:fillRect l="-341" t="-195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noFill/>
                  </a:rPr>
                  <a:t> </a:t>
                </a:r>
              </a:p>
            </p:txBody>
          </p:sp>
        </mc:Fallback>
      </mc:AlternateContent>
      <p:sp>
        <p:nvSpPr>
          <p:cNvPr id="6" name="5 CuadroTexto"/>
          <p:cNvSpPr txBox="1"/>
          <p:nvPr/>
        </p:nvSpPr>
        <p:spPr>
          <a:xfrm>
            <a:off x="251520" y="4581128"/>
            <a:ext cx="8496944" cy="1815882"/>
          </a:xfrm>
          <a:prstGeom prst="rect">
            <a:avLst/>
          </a:prstGeom>
          <a:noFill/>
        </p:spPr>
        <p:txBody>
          <a:bodyPr wrap="square" rtlCol="0">
            <a:spAutoFit/>
          </a:bodyPr>
          <a:lstStyle/>
          <a:p>
            <a:pPr marL="285750" indent="-285750" algn="just">
              <a:buFont typeface="Arial" panose="020B0604020202020204" pitchFamily="34" charset="0"/>
              <a:buChar char="•"/>
            </a:pPr>
            <a:r>
              <a:rPr lang="en-US" sz="1600" dirty="0" smtClean="0">
                <a:solidFill>
                  <a:schemeClr val="tx2"/>
                </a:solidFill>
              </a:rPr>
              <a:t>After a brief episode of monetary tightening in 1998 Q4, the monetary policy towards greater responsiveness to inflation started in 2002 Q2 which coincides with the adoption of the inflation targeting regime.</a:t>
            </a:r>
          </a:p>
          <a:p>
            <a:pPr marL="285750" indent="-285750" algn="just">
              <a:buFont typeface="Arial" panose="020B0604020202020204" pitchFamily="34" charset="0"/>
              <a:buChar char="•"/>
            </a:pPr>
            <a:r>
              <a:rPr lang="en-US" sz="1600" dirty="0" smtClean="0">
                <a:solidFill>
                  <a:schemeClr val="tx2"/>
                </a:solidFill>
              </a:rPr>
              <a:t>Inflation is largely determined by expectations with small weight of the autoregressive component.</a:t>
            </a:r>
          </a:p>
          <a:p>
            <a:pPr marL="285750" indent="-285750" algn="just">
              <a:buFont typeface="Arial" panose="020B0604020202020204" pitchFamily="34" charset="0"/>
              <a:buChar char="•"/>
            </a:pPr>
            <a:r>
              <a:rPr lang="en-US" sz="1600" dirty="0" smtClean="0">
                <a:solidFill>
                  <a:schemeClr val="tx2"/>
                </a:solidFill>
              </a:rPr>
              <a:t>The relatively flat Phillips curve became less responsive in the high policy response regime.</a:t>
            </a:r>
          </a:p>
        </p:txBody>
      </p:sp>
      <p:graphicFrame>
        <p:nvGraphicFramePr>
          <p:cNvPr id="9" name="7 Gráfico"/>
          <p:cNvGraphicFramePr>
            <a:graphicFrameLocks/>
          </p:cNvGraphicFramePr>
          <p:nvPr>
            <p:extLst>
              <p:ext uri="{D42A27DB-BD31-4B8C-83A1-F6EECF244321}">
                <p14:modId xmlns:p14="http://schemas.microsoft.com/office/powerpoint/2010/main" val="4794783"/>
              </p:ext>
            </p:extLst>
          </p:nvPr>
        </p:nvGraphicFramePr>
        <p:xfrm>
          <a:off x="4788000" y="1621568"/>
          <a:ext cx="4345200" cy="2606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790884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7643192" cy="857256"/>
          </a:xfrm>
        </p:spPr>
        <p:txBody>
          <a:bodyPr/>
          <a:lstStyle/>
          <a:p>
            <a:r>
              <a:rPr lang="en-US" dirty="0" smtClean="0"/>
              <a:t>Summary of parameter estimates:</a:t>
            </a:r>
            <a:br>
              <a:rPr lang="en-US" dirty="0" smtClean="0"/>
            </a:br>
            <a:r>
              <a:rPr lang="en-US" dirty="0" smtClean="0"/>
              <a:t>low and high inflation policy response</a:t>
            </a:r>
            <a:endParaRPr lang="en-US" dirty="0"/>
          </a:p>
        </p:txBody>
      </p:sp>
      <mc:AlternateContent xmlns:mc="http://schemas.openxmlformats.org/markup-compatibility/2006">
        <mc:Choice xmlns:a14="http://schemas.microsoft.com/office/drawing/2010/main" Requires="a14">
          <p:graphicFrame>
            <p:nvGraphicFramePr>
              <p:cNvPr id="4" name="3 Marcador de contenido"/>
              <p:cNvGraphicFramePr>
                <a:graphicFrameLocks noGrp="1"/>
              </p:cNvGraphicFramePr>
              <p:nvPr>
                <p:ph idx="1"/>
                <p:extLst>
                  <p:ext uri="{D42A27DB-BD31-4B8C-83A1-F6EECF244321}">
                    <p14:modId xmlns:p14="http://schemas.microsoft.com/office/powerpoint/2010/main" val="886115354"/>
                  </p:ext>
                </p:extLst>
              </p:nvPr>
            </p:nvGraphicFramePr>
            <p:xfrm>
              <a:off x="179512" y="1124744"/>
              <a:ext cx="8784980" cy="3888431"/>
            </p:xfrm>
            <a:graphic>
              <a:graphicData uri="http://schemas.openxmlformats.org/drawingml/2006/table">
                <a:tbl>
                  <a:tblPr firstRow="1" bandRow="1">
                    <a:tableStyleId>{5C22544A-7EE6-4342-B048-85BDC9FD1C3A}</a:tableStyleId>
                  </a:tblPr>
                  <a:tblGrid>
                    <a:gridCol w="878498"/>
                    <a:gridCol w="878498"/>
                    <a:gridCol w="878498"/>
                    <a:gridCol w="878498"/>
                    <a:gridCol w="878498"/>
                    <a:gridCol w="878498"/>
                    <a:gridCol w="878498"/>
                    <a:gridCol w="878498"/>
                    <a:gridCol w="878498"/>
                    <a:gridCol w="878498"/>
                  </a:tblGrid>
                  <a:tr h="627409">
                    <a:tc>
                      <a:txBody>
                        <a:bodyPr/>
                        <a:lstStyle/>
                        <a:p>
                          <a:pPr algn="ctr"/>
                          <a:endParaRPr lang="es-MX" dirty="0"/>
                        </a:p>
                      </a:txBody>
                      <a:tcPr anchor="ctr"/>
                    </a:tc>
                    <a:tc>
                      <a:txBody>
                        <a:bodyPr/>
                        <a:lstStyle/>
                        <a:p>
                          <a:pPr algn="ctr"/>
                          <a:endParaRPr lang="es-MX" dirty="0"/>
                        </a:p>
                      </a:txBody>
                      <a:tcPr anchor="ctr"/>
                    </a:tc>
                    <a:tc gridSpan="4">
                      <a:txBody>
                        <a:bodyPr/>
                        <a:lstStyle/>
                        <a:p>
                          <a:pPr algn="ctr"/>
                          <a14:m>
                            <m:oMathPara xmlns:m="http://schemas.openxmlformats.org/officeDocument/2006/math">
                              <m:oMathParaPr>
                                <m:jc m:val="centerGroup"/>
                              </m:oMathParaPr>
                              <m:oMath xmlns:m="http://schemas.openxmlformats.org/officeDocument/2006/math">
                                <m:sSub>
                                  <m:sSubPr>
                                    <m:ctrlPr>
                                      <a:rPr lang="en-US" sz="1200" i="1" smtClean="0">
                                        <a:solidFill>
                                          <a:schemeClr val="bg1"/>
                                        </a:solidFill>
                                        <a:latin typeface="Cambria Math"/>
                                      </a:rPr>
                                    </m:ctrlPr>
                                  </m:sSubPr>
                                  <m:e>
                                    <m:r>
                                      <a:rPr lang="en-US" sz="1200" i="1" smtClean="0">
                                        <a:solidFill>
                                          <a:schemeClr val="bg1"/>
                                        </a:solidFill>
                                        <a:latin typeface="Cambria Math"/>
                                        <a:ea typeface="Cambria Math"/>
                                      </a:rPr>
                                      <m:t>𝜋</m:t>
                                    </m:r>
                                  </m:e>
                                  <m:sub>
                                    <m:r>
                                      <a:rPr lang="en-US" sz="1200" i="1">
                                        <a:solidFill>
                                          <a:schemeClr val="bg1"/>
                                        </a:solidFill>
                                        <a:latin typeface="Cambria Math"/>
                                      </a:rPr>
                                      <m:t>𝑡</m:t>
                                    </m:r>
                                  </m:sub>
                                </m:sSub>
                                <m:r>
                                  <a:rPr lang="en-US" sz="1200" i="1">
                                    <a:solidFill>
                                      <a:schemeClr val="bg1"/>
                                    </a:solidFill>
                                    <a:latin typeface="Cambria Math"/>
                                  </a:rPr>
                                  <m:t>=</m:t>
                                </m:r>
                                <m:sSub>
                                  <m:sSubPr>
                                    <m:ctrlPr>
                                      <a:rPr lang="en-US" sz="1200" i="1">
                                        <a:solidFill>
                                          <a:schemeClr val="bg1"/>
                                        </a:solidFill>
                                        <a:latin typeface="Cambria Math"/>
                                      </a:rPr>
                                    </m:ctrlPr>
                                  </m:sSubPr>
                                  <m:e>
                                    <m:box>
                                      <m:boxPr>
                                        <m:ctrlPr>
                                          <a:rPr lang="en-US" sz="1200" i="1" smtClean="0">
                                            <a:solidFill>
                                              <a:schemeClr val="bg1"/>
                                            </a:solidFill>
                                            <a:latin typeface="Cambria Math"/>
                                            <a:ea typeface="Cambria Math"/>
                                          </a:rPr>
                                        </m:ctrlPr>
                                      </m:boxPr>
                                      <m:e>
                                        <m:argPr>
                                          <m:argSz m:val="-1"/>
                                        </m:argPr>
                                        <m:f>
                                          <m:fPr>
                                            <m:ctrlPr>
                                              <a:rPr lang="en-US" sz="1200" i="1" smtClean="0">
                                                <a:solidFill>
                                                  <a:schemeClr val="bg1"/>
                                                </a:solidFill>
                                                <a:latin typeface="Cambria Math"/>
                                                <a:ea typeface="Cambria Math"/>
                                              </a:rPr>
                                            </m:ctrlPr>
                                          </m:fPr>
                                          <m:num>
                                            <m:r>
                                              <a:rPr lang="en-US" sz="1200" i="1">
                                                <a:solidFill>
                                                  <a:schemeClr val="bg1"/>
                                                </a:solidFill>
                                                <a:latin typeface="Cambria Math"/>
                                                <a:ea typeface="Cambria Math"/>
                                              </a:rPr>
                                              <m:t>𝛽</m:t>
                                            </m:r>
                                          </m:num>
                                          <m:den>
                                            <m:r>
                                              <a:rPr lang="es-MX" sz="1200" b="0" i="1" smtClean="0">
                                                <a:solidFill>
                                                  <a:schemeClr val="bg1"/>
                                                </a:solidFill>
                                                <a:latin typeface="Cambria Math"/>
                                                <a:ea typeface="Cambria Math"/>
                                              </a:rPr>
                                              <m:t>1+</m:t>
                                            </m:r>
                                            <m:r>
                                              <a:rPr lang="es-MX" sz="1200" b="0" i="1" smtClean="0">
                                                <a:solidFill>
                                                  <a:schemeClr val="bg1"/>
                                                </a:solidFill>
                                                <a:latin typeface="Cambria Math"/>
                                                <a:ea typeface="Cambria Math"/>
                                              </a:rPr>
                                              <m:t>𝛽</m:t>
                                            </m:r>
                                            <m:sSub>
                                              <m:sSubPr>
                                                <m:ctrlPr>
                                                  <a:rPr lang="es-MX" sz="1200" b="0" i="1" smtClean="0">
                                                    <a:solidFill>
                                                      <a:schemeClr val="bg1"/>
                                                    </a:solidFill>
                                                    <a:latin typeface="Cambria Math"/>
                                                    <a:ea typeface="Cambria Math"/>
                                                  </a:rPr>
                                                </m:ctrlPr>
                                              </m:sSubPr>
                                              <m:e>
                                                <m:r>
                                                  <a:rPr lang="es-MX" sz="1200" i="1">
                                                    <a:solidFill>
                                                      <a:schemeClr val="bg1"/>
                                                    </a:solidFill>
                                                    <a:latin typeface="Cambria Math"/>
                                                    <a:ea typeface="Cambria Math"/>
                                                  </a:rPr>
                                                  <m:t>𝜒</m:t>
                                                </m:r>
                                              </m:e>
                                              <m:sub>
                                                <m:r>
                                                  <a:rPr lang="es-MX" sz="1200" b="0" i="1" smtClean="0">
                                                    <a:solidFill>
                                                      <a:schemeClr val="bg1"/>
                                                    </a:solidFill>
                                                    <a:latin typeface="Cambria Math"/>
                                                    <a:ea typeface="Cambria Math"/>
                                                  </a:rPr>
                                                  <m:t>𝑝</m:t>
                                                </m:r>
                                              </m:sub>
                                            </m:sSub>
                                          </m:den>
                                        </m:f>
                                      </m:e>
                                    </m:box>
                                    <m:r>
                                      <a:rPr lang="en-US" sz="1200" i="1">
                                        <a:solidFill>
                                          <a:schemeClr val="bg1"/>
                                        </a:solidFill>
                                        <a:latin typeface="Cambria Math"/>
                                      </a:rPr>
                                      <m:t>𝐸</m:t>
                                    </m:r>
                                  </m:e>
                                  <m:sub>
                                    <m:r>
                                      <a:rPr lang="en-US" sz="1200" i="1">
                                        <a:solidFill>
                                          <a:schemeClr val="bg1"/>
                                        </a:solidFill>
                                        <a:latin typeface="Cambria Math"/>
                                      </a:rPr>
                                      <m:t>𝑡</m:t>
                                    </m:r>
                                  </m:sub>
                                </m:sSub>
                                <m:d>
                                  <m:dPr>
                                    <m:begChr m:val="{"/>
                                    <m:endChr m:val="}"/>
                                    <m:ctrlPr>
                                      <a:rPr lang="en-US" sz="1200" i="1">
                                        <a:solidFill>
                                          <a:schemeClr val="bg1"/>
                                        </a:solidFill>
                                        <a:latin typeface="Cambria Math"/>
                                      </a:rPr>
                                    </m:ctrlPr>
                                  </m:dPr>
                                  <m:e>
                                    <m:sSub>
                                      <m:sSubPr>
                                        <m:ctrlPr>
                                          <a:rPr lang="en-US" sz="1200" i="1">
                                            <a:solidFill>
                                              <a:schemeClr val="bg1"/>
                                            </a:solidFill>
                                            <a:latin typeface="Cambria Math"/>
                                          </a:rPr>
                                        </m:ctrlPr>
                                      </m:sSubPr>
                                      <m:e>
                                        <m:r>
                                          <a:rPr lang="en-US" sz="1200" i="1">
                                            <a:solidFill>
                                              <a:schemeClr val="bg1"/>
                                            </a:solidFill>
                                            <a:latin typeface="Cambria Math"/>
                                            <a:ea typeface="Cambria Math"/>
                                          </a:rPr>
                                          <m:t>𝜋</m:t>
                                        </m:r>
                                      </m:e>
                                      <m:sub>
                                        <m:r>
                                          <a:rPr lang="en-US" sz="1200" i="1">
                                            <a:solidFill>
                                              <a:schemeClr val="bg1"/>
                                            </a:solidFill>
                                            <a:latin typeface="Cambria Math"/>
                                          </a:rPr>
                                          <m:t>𝑡</m:t>
                                        </m:r>
                                        <m:r>
                                          <a:rPr lang="en-US" sz="1200" i="1">
                                            <a:solidFill>
                                              <a:schemeClr val="bg1"/>
                                            </a:solidFill>
                                            <a:latin typeface="Cambria Math"/>
                                          </a:rPr>
                                          <m:t>+1</m:t>
                                        </m:r>
                                      </m:sub>
                                    </m:sSub>
                                  </m:e>
                                </m:d>
                                <m:r>
                                  <a:rPr lang="es-MX" sz="1200" b="0" i="1" smtClean="0">
                                    <a:solidFill>
                                      <a:schemeClr val="bg1"/>
                                    </a:solidFill>
                                    <a:latin typeface="Cambria Math"/>
                                    <a:ea typeface="Cambria Math"/>
                                  </a:rPr>
                                  <m:t>+</m:t>
                                </m:r>
                                <m:box>
                                  <m:boxPr>
                                    <m:ctrlPr>
                                      <a:rPr lang="es-MX" sz="1200" b="0" i="1" smtClean="0">
                                        <a:solidFill>
                                          <a:schemeClr val="bg1"/>
                                        </a:solidFill>
                                        <a:latin typeface="Cambria Math"/>
                                        <a:ea typeface="Cambria Math"/>
                                      </a:rPr>
                                    </m:ctrlPr>
                                  </m:boxPr>
                                  <m:e>
                                    <m:argPr>
                                      <m:argSz m:val="-1"/>
                                    </m:argPr>
                                    <m:f>
                                      <m:fPr>
                                        <m:ctrlPr>
                                          <a:rPr lang="es-MX" sz="1200" b="0" i="1" smtClean="0">
                                            <a:solidFill>
                                              <a:schemeClr val="bg1"/>
                                            </a:solidFill>
                                            <a:latin typeface="Cambria Math"/>
                                            <a:ea typeface="Cambria Math"/>
                                          </a:rPr>
                                        </m:ctrlPr>
                                      </m:fPr>
                                      <m:num>
                                        <m:sSub>
                                          <m:sSubPr>
                                            <m:ctrlPr>
                                              <a:rPr lang="es-MX" sz="1200" i="1">
                                                <a:solidFill>
                                                  <a:schemeClr val="bg1"/>
                                                </a:solidFill>
                                                <a:latin typeface="Cambria Math"/>
                                                <a:ea typeface="Cambria Math"/>
                                              </a:rPr>
                                            </m:ctrlPr>
                                          </m:sSubPr>
                                          <m:e>
                                            <m:r>
                                              <a:rPr lang="es-MX" sz="1200" i="1">
                                                <a:solidFill>
                                                  <a:schemeClr val="bg1"/>
                                                </a:solidFill>
                                                <a:latin typeface="Cambria Math"/>
                                                <a:ea typeface="Cambria Math"/>
                                              </a:rPr>
                                              <m:t>𝜒</m:t>
                                            </m:r>
                                          </m:e>
                                          <m:sub>
                                            <m:r>
                                              <a:rPr lang="es-MX" sz="1200" i="1">
                                                <a:solidFill>
                                                  <a:schemeClr val="bg1"/>
                                                </a:solidFill>
                                                <a:latin typeface="Cambria Math"/>
                                                <a:ea typeface="Cambria Math"/>
                                              </a:rPr>
                                              <m:t>𝑝</m:t>
                                            </m:r>
                                          </m:sub>
                                        </m:sSub>
                                      </m:num>
                                      <m:den>
                                        <m:r>
                                          <a:rPr lang="es-MX" sz="1200" i="1">
                                            <a:solidFill>
                                              <a:schemeClr val="bg1"/>
                                            </a:solidFill>
                                            <a:latin typeface="Cambria Math"/>
                                            <a:ea typeface="Cambria Math"/>
                                          </a:rPr>
                                          <m:t>1+</m:t>
                                        </m:r>
                                        <m:r>
                                          <a:rPr lang="es-MX" sz="1200" i="1">
                                            <a:solidFill>
                                              <a:schemeClr val="bg1"/>
                                            </a:solidFill>
                                            <a:latin typeface="Cambria Math"/>
                                            <a:ea typeface="Cambria Math"/>
                                          </a:rPr>
                                          <m:t>𝛽</m:t>
                                        </m:r>
                                        <m:sSub>
                                          <m:sSubPr>
                                            <m:ctrlPr>
                                              <a:rPr lang="es-MX" sz="1200" i="1">
                                                <a:solidFill>
                                                  <a:schemeClr val="bg1"/>
                                                </a:solidFill>
                                                <a:latin typeface="Cambria Math"/>
                                                <a:ea typeface="Cambria Math"/>
                                              </a:rPr>
                                            </m:ctrlPr>
                                          </m:sSubPr>
                                          <m:e>
                                            <m:r>
                                              <a:rPr lang="es-MX" sz="1200" i="1">
                                                <a:solidFill>
                                                  <a:schemeClr val="bg1"/>
                                                </a:solidFill>
                                                <a:latin typeface="Cambria Math"/>
                                                <a:ea typeface="Cambria Math"/>
                                              </a:rPr>
                                              <m:t>𝜒</m:t>
                                            </m:r>
                                          </m:e>
                                          <m:sub>
                                            <m:r>
                                              <a:rPr lang="es-MX" sz="1200" i="1">
                                                <a:solidFill>
                                                  <a:schemeClr val="bg1"/>
                                                </a:solidFill>
                                                <a:latin typeface="Cambria Math"/>
                                                <a:ea typeface="Cambria Math"/>
                                              </a:rPr>
                                              <m:t>𝑝</m:t>
                                            </m:r>
                                          </m:sub>
                                        </m:sSub>
                                      </m:den>
                                    </m:f>
                                  </m:e>
                                </m:box>
                                <m:sSub>
                                  <m:sSubPr>
                                    <m:ctrlPr>
                                      <a:rPr lang="es-MX" sz="1200" b="0" i="1" smtClean="0">
                                        <a:solidFill>
                                          <a:schemeClr val="bg1"/>
                                        </a:solidFill>
                                        <a:latin typeface="Cambria Math"/>
                                        <a:ea typeface="Cambria Math"/>
                                      </a:rPr>
                                    </m:ctrlPr>
                                  </m:sSubPr>
                                  <m:e>
                                    <m:r>
                                      <a:rPr lang="es-MX" sz="1200" b="0" i="1" smtClean="0">
                                        <a:solidFill>
                                          <a:schemeClr val="bg1"/>
                                        </a:solidFill>
                                        <a:latin typeface="Cambria Math"/>
                                        <a:ea typeface="Cambria Math"/>
                                      </a:rPr>
                                      <m:t>𝜋</m:t>
                                    </m:r>
                                  </m:e>
                                  <m:sub>
                                    <m:r>
                                      <a:rPr lang="es-MX" sz="1200" b="0" i="1" smtClean="0">
                                        <a:solidFill>
                                          <a:schemeClr val="bg1"/>
                                        </a:solidFill>
                                        <a:latin typeface="Cambria Math"/>
                                        <a:ea typeface="Cambria Math"/>
                                      </a:rPr>
                                      <m:t>𝑡</m:t>
                                    </m:r>
                                    <m:r>
                                      <a:rPr lang="es-MX" sz="1200" b="0" i="1" smtClean="0">
                                        <a:solidFill>
                                          <a:schemeClr val="bg1"/>
                                        </a:solidFill>
                                        <a:latin typeface="Cambria Math"/>
                                        <a:ea typeface="Cambria Math"/>
                                      </a:rPr>
                                      <m:t>−1</m:t>
                                    </m:r>
                                  </m:sub>
                                </m:sSub>
                                <m:r>
                                  <a:rPr lang="es-MX" sz="1200" b="0" i="1" smtClean="0">
                                    <a:solidFill>
                                      <a:schemeClr val="bg1"/>
                                    </a:solidFill>
                                    <a:latin typeface="Cambria Math"/>
                                    <a:ea typeface="Cambria Math"/>
                                  </a:rPr>
                                  <m:t>+</m:t>
                                </m:r>
                                <m:sSub>
                                  <m:sSubPr>
                                    <m:ctrlPr>
                                      <a:rPr lang="en-US" sz="1200" i="1">
                                        <a:solidFill>
                                          <a:schemeClr val="bg1"/>
                                        </a:solidFill>
                                        <a:latin typeface="Cambria Math"/>
                                      </a:rPr>
                                    </m:ctrlPr>
                                  </m:sSubPr>
                                  <m:e>
                                    <m:r>
                                      <a:rPr lang="es-MX" sz="1200" i="1">
                                        <a:solidFill>
                                          <a:schemeClr val="bg1"/>
                                        </a:solidFill>
                                        <a:latin typeface="Cambria Math" panose="02040503050406030204" pitchFamily="18" charset="0"/>
                                        <a:ea typeface="Cambria Math" panose="02040503050406030204" pitchFamily="18" charset="0"/>
                                      </a:rPr>
                                      <m:t>𝛼</m:t>
                                    </m:r>
                                    <m:r>
                                      <a:rPr lang="es-MX" sz="1200" i="1" smtClean="0">
                                        <a:solidFill>
                                          <a:schemeClr val="bg1"/>
                                        </a:solidFill>
                                        <a:latin typeface="Cambria Math"/>
                                        <a:ea typeface="Cambria Math"/>
                                      </a:rPr>
                                      <m:t>𝛽</m:t>
                                    </m:r>
                                    <m:r>
                                      <a:rPr lang="en-US" sz="1200" i="1">
                                        <a:solidFill>
                                          <a:schemeClr val="bg1"/>
                                        </a:solidFill>
                                        <a:latin typeface="Cambria Math"/>
                                      </a:rPr>
                                      <m:t>𝐸</m:t>
                                    </m:r>
                                  </m:e>
                                  <m:sub>
                                    <m:r>
                                      <a:rPr lang="en-US" sz="1200" i="1">
                                        <a:solidFill>
                                          <a:schemeClr val="bg1"/>
                                        </a:solidFill>
                                        <a:latin typeface="Cambria Math"/>
                                      </a:rPr>
                                      <m:t>𝑡</m:t>
                                    </m:r>
                                  </m:sub>
                                </m:sSub>
                                <m:d>
                                  <m:dPr>
                                    <m:begChr m:val="{"/>
                                    <m:endChr m:val="}"/>
                                    <m:ctrlPr>
                                      <a:rPr lang="en-US" sz="1200" i="1">
                                        <a:solidFill>
                                          <a:schemeClr val="bg1"/>
                                        </a:solidFill>
                                        <a:latin typeface="Cambria Math"/>
                                      </a:rPr>
                                    </m:ctrlPr>
                                  </m:dPr>
                                  <m:e>
                                    <m:sSub>
                                      <m:sSubPr>
                                        <m:ctrlPr>
                                          <a:rPr lang="en-US" sz="1200" i="1">
                                            <a:solidFill>
                                              <a:schemeClr val="bg1"/>
                                            </a:solidFill>
                                            <a:latin typeface="Cambria Math"/>
                                          </a:rPr>
                                        </m:ctrlPr>
                                      </m:sSubPr>
                                      <m:e>
                                        <m:r>
                                          <a:rPr lang="es-MX" sz="1200" b="0" i="1" smtClean="0">
                                            <a:solidFill>
                                              <a:schemeClr val="bg1"/>
                                            </a:solidFill>
                                            <a:latin typeface="Cambria Math"/>
                                          </a:rPr>
                                          <m:t>𝑞</m:t>
                                        </m:r>
                                      </m:e>
                                      <m:sub>
                                        <m:r>
                                          <a:rPr lang="en-US" sz="1200" i="1">
                                            <a:solidFill>
                                              <a:schemeClr val="bg1"/>
                                            </a:solidFill>
                                            <a:latin typeface="Cambria Math"/>
                                          </a:rPr>
                                          <m:t>𝑡</m:t>
                                        </m:r>
                                        <m:r>
                                          <a:rPr lang="en-US" sz="1200" i="1">
                                            <a:solidFill>
                                              <a:schemeClr val="bg1"/>
                                            </a:solidFill>
                                            <a:latin typeface="Cambria Math"/>
                                          </a:rPr>
                                          <m:t>+1</m:t>
                                        </m:r>
                                      </m:sub>
                                    </m:sSub>
                                  </m:e>
                                </m:d>
                                <m:r>
                                  <a:rPr lang="es-MX" sz="1200" b="0" i="1" smtClean="0">
                                    <a:solidFill>
                                      <a:schemeClr val="bg1"/>
                                    </a:solidFill>
                                    <a:latin typeface="Cambria Math"/>
                                  </a:rPr>
                                  <m:t>−</m:t>
                                </m:r>
                                <m:r>
                                  <a:rPr lang="es-MX" sz="1200" b="0" i="1" smtClean="0">
                                    <a:solidFill>
                                      <a:schemeClr val="bg1"/>
                                    </a:solidFill>
                                    <a:latin typeface="Cambria Math" panose="02040503050406030204" pitchFamily="18" charset="0"/>
                                    <a:ea typeface="Cambria Math" panose="02040503050406030204" pitchFamily="18" charset="0"/>
                                  </a:rPr>
                                  <m:t>𝛼</m:t>
                                </m:r>
                                <m:r>
                                  <a:rPr lang="en-US" sz="1200" i="1">
                                    <a:solidFill>
                                      <a:schemeClr val="bg1"/>
                                    </a:solidFill>
                                    <a:latin typeface="Cambria Math"/>
                                    <a:ea typeface="Cambria Math"/>
                                  </a:rPr>
                                  <m:t>∆</m:t>
                                </m:r>
                                <m:sSub>
                                  <m:sSubPr>
                                    <m:ctrlPr>
                                      <a:rPr lang="en-US" sz="1200" i="1">
                                        <a:solidFill>
                                          <a:schemeClr val="bg1"/>
                                        </a:solidFill>
                                        <a:latin typeface="Cambria Math"/>
                                        <a:ea typeface="Cambria Math"/>
                                      </a:rPr>
                                    </m:ctrlPr>
                                  </m:sSubPr>
                                  <m:e>
                                    <m:r>
                                      <a:rPr lang="en-US" sz="1200" i="1">
                                        <a:solidFill>
                                          <a:schemeClr val="bg1"/>
                                        </a:solidFill>
                                        <a:latin typeface="Cambria Math"/>
                                        <a:ea typeface="Cambria Math"/>
                                      </a:rPr>
                                      <m:t>𝑞</m:t>
                                    </m:r>
                                  </m:e>
                                  <m:sub>
                                    <m:r>
                                      <a:rPr lang="en-US" sz="1200" i="1">
                                        <a:solidFill>
                                          <a:schemeClr val="bg1"/>
                                        </a:solidFill>
                                        <a:latin typeface="Cambria Math"/>
                                        <a:ea typeface="Cambria Math"/>
                                      </a:rPr>
                                      <m:t>𝑡</m:t>
                                    </m:r>
                                  </m:sub>
                                </m:sSub>
                                <m:r>
                                  <a:rPr lang="en-US" sz="1200" b="0" i="1" smtClean="0">
                                    <a:solidFill>
                                      <a:schemeClr val="bg1"/>
                                    </a:solidFill>
                                    <a:latin typeface="Cambria Math"/>
                                  </a:rPr>
                                  <m:t>+</m:t>
                                </m:r>
                                <m:box>
                                  <m:boxPr>
                                    <m:ctrlPr>
                                      <a:rPr lang="en-US" sz="1200" b="0" i="1" smtClean="0">
                                        <a:solidFill>
                                          <a:schemeClr val="bg1"/>
                                        </a:solidFill>
                                        <a:latin typeface="Cambria Math"/>
                                        <a:ea typeface="Cambria Math"/>
                                      </a:rPr>
                                    </m:ctrlPr>
                                  </m:boxPr>
                                  <m:e>
                                    <m:argPr>
                                      <m:argSz m:val="-1"/>
                                    </m:argPr>
                                    <m:f>
                                      <m:fPr>
                                        <m:ctrlPr>
                                          <a:rPr lang="en-US" sz="1200" b="0" i="1" smtClean="0">
                                            <a:solidFill>
                                              <a:schemeClr val="bg1"/>
                                            </a:solidFill>
                                            <a:latin typeface="Cambria Math"/>
                                            <a:ea typeface="Cambria Math"/>
                                          </a:rPr>
                                        </m:ctrlPr>
                                      </m:fPr>
                                      <m:num>
                                        <m:r>
                                          <a:rPr lang="en-US" sz="1200" i="1">
                                            <a:solidFill>
                                              <a:schemeClr val="bg1"/>
                                            </a:solidFill>
                                            <a:latin typeface="Cambria Math"/>
                                            <a:ea typeface="Cambria Math"/>
                                          </a:rPr>
                                          <m:t>𝜅</m:t>
                                        </m:r>
                                      </m:num>
                                      <m:den>
                                        <m:r>
                                          <a:rPr lang="en-US" sz="1200" b="0" i="1" smtClean="0">
                                            <a:solidFill>
                                              <a:schemeClr val="bg1"/>
                                            </a:solidFill>
                                            <a:latin typeface="Cambria Math"/>
                                            <a:ea typeface="Cambria Math"/>
                                          </a:rPr>
                                          <m:t>𝜏</m:t>
                                        </m:r>
                                        <m:r>
                                          <a:rPr lang="es-MX" sz="1200" b="0" i="1" smtClean="0">
                                            <a:solidFill>
                                              <a:schemeClr val="bg1"/>
                                            </a:solidFill>
                                            <a:latin typeface="Cambria Math"/>
                                            <a:ea typeface="Cambria Math"/>
                                          </a:rPr>
                                          <m:t>+</m:t>
                                        </m:r>
                                        <m:r>
                                          <a:rPr lang="es-MX" sz="1200" b="0" i="1" smtClean="0">
                                            <a:solidFill>
                                              <a:schemeClr val="bg1"/>
                                            </a:solidFill>
                                            <a:latin typeface="Cambria Math"/>
                                            <a:ea typeface="Cambria Math"/>
                                          </a:rPr>
                                          <m:t>𝛼</m:t>
                                        </m:r>
                                        <m:d>
                                          <m:dPr>
                                            <m:ctrlPr>
                                              <a:rPr lang="es-MX" sz="1200" b="0" i="1" smtClean="0">
                                                <a:solidFill>
                                                  <a:schemeClr val="bg1"/>
                                                </a:solidFill>
                                                <a:latin typeface="Cambria Math"/>
                                                <a:ea typeface="Cambria Math"/>
                                              </a:rPr>
                                            </m:ctrlPr>
                                          </m:dPr>
                                          <m:e>
                                            <m:r>
                                              <a:rPr lang="es-MX" sz="1200" b="0" i="1" smtClean="0">
                                                <a:solidFill>
                                                  <a:schemeClr val="bg1"/>
                                                </a:solidFill>
                                                <a:latin typeface="Cambria Math"/>
                                                <a:ea typeface="Cambria Math"/>
                                              </a:rPr>
                                              <m:t>2−</m:t>
                                            </m:r>
                                            <m:r>
                                              <a:rPr lang="es-MX" sz="1200" b="0" i="1" smtClean="0">
                                                <a:solidFill>
                                                  <a:schemeClr val="bg1"/>
                                                </a:solidFill>
                                                <a:latin typeface="Cambria Math"/>
                                                <a:ea typeface="Cambria Math"/>
                                              </a:rPr>
                                              <m:t>𝛼</m:t>
                                            </m:r>
                                          </m:e>
                                        </m:d>
                                        <m:d>
                                          <m:dPr>
                                            <m:ctrlPr>
                                              <a:rPr lang="es-MX" sz="1200" b="0" i="1" smtClean="0">
                                                <a:solidFill>
                                                  <a:schemeClr val="bg1"/>
                                                </a:solidFill>
                                                <a:latin typeface="Cambria Math"/>
                                                <a:ea typeface="Cambria Math"/>
                                              </a:rPr>
                                            </m:ctrlPr>
                                          </m:dPr>
                                          <m:e>
                                            <m:r>
                                              <a:rPr lang="es-MX" sz="1200" b="0" i="1" smtClean="0">
                                                <a:solidFill>
                                                  <a:schemeClr val="bg1"/>
                                                </a:solidFill>
                                                <a:latin typeface="Cambria Math"/>
                                                <a:ea typeface="Cambria Math"/>
                                              </a:rPr>
                                              <m:t>1−</m:t>
                                            </m:r>
                                            <m:r>
                                              <a:rPr lang="es-MX" sz="1200" b="0" i="1" smtClean="0">
                                                <a:solidFill>
                                                  <a:schemeClr val="bg1"/>
                                                </a:solidFill>
                                                <a:latin typeface="Cambria Math"/>
                                                <a:ea typeface="Cambria Math"/>
                                              </a:rPr>
                                              <m:t>𝜏</m:t>
                                            </m:r>
                                          </m:e>
                                        </m:d>
                                      </m:den>
                                    </m:f>
                                  </m:e>
                                </m:box>
                                <m:d>
                                  <m:dPr>
                                    <m:ctrlPr>
                                      <a:rPr lang="en-US" sz="1200" b="0" i="1" smtClean="0">
                                        <a:solidFill>
                                          <a:schemeClr val="bg1"/>
                                        </a:solidFill>
                                        <a:latin typeface="Cambria Math"/>
                                        <a:ea typeface="Cambria Math"/>
                                      </a:rPr>
                                    </m:ctrlPr>
                                  </m:dPr>
                                  <m:e>
                                    <m:sSub>
                                      <m:sSubPr>
                                        <m:ctrlPr>
                                          <a:rPr lang="en-US" sz="1200" i="1">
                                            <a:solidFill>
                                              <a:schemeClr val="bg1"/>
                                            </a:solidFill>
                                            <a:latin typeface="Cambria Math"/>
                                            <a:ea typeface="Cambria Math"/>
                                          </a:rPr>
                                        </m:ctrlPr>
                                      </m:sSubPr>
                                      <m:e>
                                        <m:r>
                                          <a:rPr lang="es-MX" sz="1200" i="1">
                                            <a:solidFill>
                                              <a:schemeClr val="bg1"/>
                                            </a:solidFill>
                                            <a:latin typeface="Cambria Math" panose="02040503050406030204" pitchFamily="18" charset="0"/>
                                            <a:ea typeface="Cambria Math"/>
                                          </a:rPr>
                                          <m:t>𝑦</m:t>
                                        </m:r>
                                      </m:e>
                                      <m:sub>
                                        <m:r>
                                          <a:rPr lang="es-MX" sz="1200" i="1">
                                            <a:solidFill>
                                              <a:schemeClr val="bg1"/>
                                            </a:solidFill>
                                            <a:latin typeface="Cambria Math" panose="02040503050406030204" pitchFamily="18" charset="0"/>
                                            <a:ea typeface="Cambria Math"/>
                                          </a:rPr>
                                          <m:t>𝑡</m:t>
                                        </m:r>
                                      </m:sub>
                                    </m:sSub>
                                    <m:r>
                                      <a:rPr lang="es-MX" sz="1200" i="1">
                                        <a:solidFill>
                                          <a:schemeClr val="bg1"/>
                                        </a:solidFill>
                                        <a:latin typeface="Cambria Math"/>
                                        <a:ea typeface="Cambria Math"/>
                                      </a:rPr>
                                      <m:t>−</m:t>
                                    </m:r>
                                    <m:sSub>
                                      <m:sSubPr>
                                        <m:ctrlPr>
                                          <a:rPr lang="es-MX" sz="1200" i="1">
                                            <a:solidFill>
                                              <a:schemeClr val="bg1"/>
                                            </a:solidFill>
                                            <a:latin typeface="Cambria Math"/>
                                            <a:ea typeface="Cambria Math"/>
                                          </a:rPr>
                                        </m:ctrlPr>
                                      </m:sSubPr>
                                      <m:e>
                                        <m:acc>
                                          <m:accPr>
                                            <m:chr m:val="̅"/>
                                            <m:ctrlPr>
                                              <a:rPr lang="es-MX" sz="1200" i="1">
                                                <a:solidFill>
                                                  <a:schemeClr val="bg1"/>
                                                </a:solidFill>
                                                <a:latin typeface="Cambria Math"/>
                                                <a:ea typeface="Cambria Math"/>
                                              </a:rPr>
                                            </m:ctrlPr>
                                          </m:accPr>
                                          <m:e>
                                            <m:r>
                                              <a:rPr lang="es-MX" sz="1200" i="1">
                                                <a:solidFill>
                                                  <a:schemeClr val="bg1"/>
                                                </a:solidFill>
                                                <a:latin typeface="Cambria Math"/>
                                                <a:ea typeface="Cambria Math"/>
                                              </a:rPr>
                                              <m:t>𝑦</m:t>
                                            </m:r>
                                          </m:e>
                                        </m:acc>
                                      </m:e>
                                      <m:sub>
                                        <m:r>
                                          <a:rPr lang="es-MX" sz="1200" i="1">
                                            <a:solidFill>
                                              <a:schemeClr val="bg1"/>
                                            </a:solidFill>
                                            <a:latin typeface="Cambria Math"/>
                                            <a:ea typeface="Cambria Math"/>
                                          </a:rPr>
                                          <m:t>𝑡</m:t>
                                        </m:r>
                                      </m:sub>
                                    </m:sSub>
                                  </m:e>
                                </m:d>
                              </m:oMath>
                            </m:oMathPara>
                          </a14:m>
                          <a:endParaRPr lang="es-MX" sz="1200" dirty="0"/>
                        </a:p>
                      </a:txBody>
                      <a:tcPr anchor="ctr"/>
                    </a:tc>
                    <a:tc hMerge="1">
                      <a:txBody>
                        <a:bodyPr/>
                        <a:lstStyle/>
                        <a:p>
                          <a:pPr algn="ctr"/>
                          <a:endParaRPr lang="es-MX" dirty="0"/>
                        </a:p>
                      </a:txBody>
                      <a:tcPr anchor="ctr"/>
                    </a:tc>
                    <a:tc hMerge="1">
                      <a:txBody>
                        <a:bodyPr/>
                        <a:lstStyle/>
                        <a:p>
                          <a:pPr algn="ctr"/>
                          <a:endParaRPr lang="es-MX" dirty="0"/>
                        </a:p>
                      </a:txBody>
                      <a:tcPr anchor="ctr"/>
                    </a:tc>
                    <a:tc hMerge="1">
                      <a:txBody>
                        <a:bodyPr/>
                        <a:lstStyle/>
                        <a:p>
                          <a:pPr algn="ctr"/>
                          <a:endParaRPr lang="es-MX" dirty="0"/>
                        </a:p>
                      </a:txBody>
                      <a:tcPr anchor="ct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200" b="1" i="1" kern="1200" smtClean="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𝑟</m:t>
                                    </m:r>
                                  </m:e>
                                  <m:sub>
                                    <m:r>
                                      <a:rPr lang="en-US" sz="1200" b="1" i="1" kern="1200">
                                        <a:solidFill>
                                          <a:schemeClr val="bg1"/>
                                        </a:solidFill>
                                        <a:latin typeface="Cambria Math"/>
                                        <a:ea typeface="Cambria Math"/>
                                        <a:cs typeface="+mn-cs"/>
                                      </a:rPr>
                                      <m:t>𝑡</m:t>
                                    </m:r>
                                  </m:sub>
                                </m:sSub>
                                <m:r>
                                  <a:rPr lang="es-MX" sz="1200" b="1" i="1" kern="1200">
                                    <a:solidFill>
                                      <a:schemeClr val="bg1"/>
                                    </a:solidFill>
                                    <a:latin typeface="Cambria Math"/>
                                    <a:ea typeface="Cambria Math"/>
                                    <a:cs typeface="+mn-cs"/>
                                  </a:rPr>
                                  <m:t>=</m:t>
                                </m:r>
                                <m:sSub>
                                  <m:sSubPr>
                                    <m:ctrlPr>
                                      <a:rPr lang="es-MX"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𝜌</m:t>
                                    </m:r>
                                  </m:e>
                                  <m:sub>
                                    <m:r>
                                      <a:rPr lang="es-MX" sz="1200" b="1" i="1" kern="1200">
                                        <a:solidFill>
                                          <a:schemeClr val="bg1"/>
                                        </a:solidFill>
                                        <a:latin typeface="Cambria Math"/>
                                        <a:ea typeface="Cambria Math"/>
                                        <a:cs typeface="+mn-cs"/>
                                      </a:rPr>
                                      <m:t>𝑟</m:t>
                                    </m:r>
                                  </m:sub>
                                </m:sSub>
                                <m:sSub>
                                  <m:sSubPr>
                                    <m:ctrlPr>
                                      <a:rPr lang="es-MX"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𝑟</m:t>
                                    </m:r>
                                  </m:e>
                                  <m:sub>
                                    <m:r>
                                      <a:rPr lang="es-MX" sz="1200" b="1" i="1" kern="1200">
                                        <a:solidFill>
                                          <a:schemeClr val="bg1"/>
                                        </a:solidFill>
                                        <a:latin typeface="Cambria Math"/>
                                        <a:ea typeface="Cambria Math"/>
                                        <a:cs typeface="+mn-cs"/>
                                      </a:rPr>
                                      <m:t>𝑡</m:t>
                                    </m:r>
                                    <m:r>
                                      <a:rPr lang="es-MX" sz="1200" b="1" i="1" kern="1200">
                                        <a:solidFill>
                                          <a:schemeClr val="bg1"/>
                                        </a:solidFill>
                                        <a:latin typeface="Cambria Math"/>
                                        <a:ea typeface="Cambria Math"/>
                                        <a:cs typeface="+mn-cs"/>
                                      </a:rPr>
                                      <m:t>−1</m:t>
                                    </m:r>
                                  </m:sub>
                                </m:sSub>
                                <m:r>
                                  <a:rPr lang="en-US" sz="1200" b="1" i="1" kern="1200">
                                    <a:solidFill>
                                      <a:schemeClr val="bg1"/>
                                    </a:solidFill>
                                    <a:latin typeface="Cambria Math"/>
                                    <a:ea typeface="Cambria Math"/>
                                    <a:cs typeface="+mn-cs"/>
                                  </a:rPr>
                                  <m:t>+</m:t>
                                </m:r>
                                <m:d>
                                  <m:dPr>
                                    <m:ctrlPr>
                                      <a:rPr lang="en-US" sz="1200" b="1" i="1" kern="1200">
                                        <a:solidFill>
                                          <a:schemeClr val="bg1"/>
                                        </a:solidFill>
                                        <a:latin typeface="Cambria Math"/>
                                        <a:ea typeface="Cambria Math"/>
                                        <a:cs typeface="+mn-cs"/>
                                      </a:rPr>
                                    </m:ctrlPr>
                                  </m:dPr>
                                  <m:e>
                                    <m:r>
                                      <a:rPr lang="es-MX" sz="1200" b="1" i="1" kern="1200">
                                        <a:solidFill>
                                          <a:schemeClr val="bg1"/>
                                        </a:solidFill>
                                        <a:latin typeface="Cambria Math"/>
                                        <a:ea typeface="Cambria Math"/>
                                        <a:cs typeface="+mn-cs"/>
                                      </a:rPr>
                                      <m:t>1−</m:t>
                                    </m:r>
                                    <m:sSub>
                                      <m:sSubPr>
                                        <m:ctrlPr>
                                          <a:rPr lang="es-MX"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𝜌</m:t>
                                        </m:r>
                                      </m:e>
                                      <m:sub>
                                        <m:r>
                                          <a:rPr lang="es-MX" sz="1200" b="1" i="1" kern="1200">
                                            <a:solidFill>
                                              <a:schemeClr val="bg1"/>
                                            </a:solidFill>
                                            <a:latin typeface="Cambria Math"/>
                                            <a:ea typeface="Cambria Math"/>
                                            <a:cs typeface="+mn-cs"/>
                                          </a:rPr>
                                          <m:t>𝑟</m:t>
                                        </m:r>
                                      </m:sub>
                                    </m:sSub>
                                  </m:e>
                                </m:d>
                                <m:d>
                                  <m:dPr>
                                    <m:ctrlPr>
                                      <a:rPr lang="en-US" sz="1200" b="1" i="1" kern="1200">
                                        <a:solidFill>
                                          <a:schemeClr val="bg1"/>
                                        </a:solidFill>
                                        <a:latin typeface="Cambria Math"/>
                                        <a:ea typeface="Cambria Math"/>
                                        <a:cs typeface="+mn-cs"/>
                                      </a:rPr>
                                    </m:ctrlPr>
                                  </m:dPr>
                                  <m:e>
                                    <m:sSub>
                                      <m:sSubPr>
                                        <m:ctrlPr>
                                          <a:rPr lang="en-US"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𝑟</m:t>
                                        </m:r>
                                      </m:e>
                                      <m:sub>
                                        <m:r>
                                          <a:rPr lang="en-US" sz="1200" b="1" i="1" kern="1200">
                                            <a:solidFill>
                                              <a:schemeClr val="bg1"/>
                                            </a:solidFill>
                                            <a:latin typeface="Cambria Math"/>
                                            <a:ea typeface="Cambria Math"/>
                                            <a:cs typeface="+mn-cs"/>
                                          </a:rPr>
                                          <m:t>𝜋</m:t>
                                        </m:r>
                                      </m:sub>
                                    </m:sSub>
                                    <m:sSub>
                                      <m:sSubPr>
                                        <m:ctrlPr>
                                          <a:rPr lang="en-US" sz="1200" b="1" i="1" kern="1200">
                                            <a:solidFill>
                                              <a:schemeClr val="bg1"/>
                                            </a:solidFill>
                                            <a:latin typeface="Cambria Math"/>
                                            <a:ea typeface="Cambria Math"/>
                                            <a:cs typeface="+mn-cs"/>
                                          </a:rPr>
                                        </m:ctrlPr>
                                      </m:sSubPr>
                                      <m:e>
                                        <m:r>
                                          <a:rPr lang="en-US" sz="1200" b="1" i="1" kern="1200">
                                            <a:solidFill>
                                              <a:schemeClr val="bg1"/>
                                            </a:solidFill>
                                            <a:latin typeface="Cambria Math"/>
                                            <a:ea typeface="Cambria Math"/>
                                            <a:cs typeface="+mn-cs"/>
                                          </a:rPr>
                                          <m:t>𝜋</m:t>
                                        </m:r>
                                      </m:e>
                                      <m:sub>
                                        <m:r>
                                          <a:rPr lang="es-MX" sz="1200" b="1" i="1" kern="1200">
                                            <a:solidFill>
                                              <a:schemeClr val="bg1"/>
                                            </a:solidFill>
                                            <a:latin typeface="Cambria Math"/>
                                            <a:ea typeface="Cambria Math"/>
                                            <a:cs typeface="+mn-cs"/>
                                          </a:rPr>
                                          <m:t>𝑡</m:t>
                                        </m:r>
                                      </m:sub>
                                    </m:sSub>
                                    <m:r>
                                      <a:rPr lang="es-MX" sz="1200" b="1" i="1" kern="1200">
                                        <a:solidFill>
                                          <a:schemeClr val="bg1"/>
                                        </a:solidFill>
                                        <a:latin typeface="Cambria Math"/>
                                        <a:ea typeface="Cambria Math"/>
                                        <a:cs typeface="+mn-cs"/>
                                      </a:rPr>
                                      <m:t>+</m:t>
                                    </m:r>
                                    <m:sSub>
                                      <m:sSubPr>
                                        <m:ctrlPr>
                                          <a:rPr lang="es-MX"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𝑟</m:t>
                                        </m:r>
                                      </m:e>
                                      <m:sub>
                                        <m:r>
                                          <a:rPr lang="es-MX" sz="1200" b="1" i="1" kern="1200">
                                            <a:solidFill>
                                              <a:schemeClr val="bg1"/>
                                            </a:solidFill>
                                            <a:latin typeface="Cambria Math"/>
                                            <a:ea typeface="Cambria Math"/>
                                            <a:cs typeface="+mn-cs"/>
                                          </a:rPr>
                                          <m:t>𝑦</m:t>
                                        </m:r>
                                      </m:sub>
                                    </m:sSub>
                                    <m:sSub>
                                      <m:sSubPr>
                                        <m:ctrlPr>
                                          <a:rPr lang="en-US" sz="1200" b="1" i="1" kern="1200">
                                            <a:solidFill>
                                              <a:schemeClr val="bg1"/>
                                            </a:solidFill>
                                            <a:latin typeface="Cambria Math"/>
                                            <a:ea typeface="Cambria Math"/>
                                            <a:cs typeface="+mn-cs"/>
                                          </a:rPr>
                                        </m:ctrlPr>
                                      </m:sSubPr>
                                      <m:e>
                                        <m:r>
                                          <a:rPr lang="en-US" sz="1200" b="1" i="1" kern="1200">
                                            <a:solidFill>
                                              <a:schemeClr val="bg1"/>
                                            </a:solidFill>
                                            <a:latin typeface="Cambria Math"/>
                                            <a:ea typeface="Cambria Math"/>
                                            <a:cs typeface="+mn-cs"/>
                                          </a:rPr>
                                          <m:t>𝑦</m:t>
                                        </m:r>
                                      </m:e>
                                      <m:sub>
                                        <m:r>
                                          <a:rPr lang="en-US" sz="1200" b="1" i="1" kern="1200">
                                            <a:solidFill>
                                              <a:schemeClr val="bg1"/>
                                            </a:solidFill>
                                            <a:latin typeface="Cambria Math"/>
                                            <a:ea typeface="Cambria Math"/>
                                            <a:cs typeface="+mn-cs"/>
                                          </a:rPr>
                                          <m:t>𝑡</m:t>
                                        </m:r>
                                      </m:sub>
                                    </m:sSub>
                                    <m:r>
                                      <a:rPr lang="es-MX" sz="1200" b="1" i="1" kern="1200">
                                        <a:solidFill>
                                          <a:schemeClr val="bg1"/>
                                        </a:solidFill>
                                        <a:latin typeface="Cambria Math"/>
                                        <a:ea typeface="Cambria Math"/>
                                        <a:cs typeface="+mn-cs"/>
                                      </a:rPr>
                                      <m:t>+</m:t>
                                    </m:r>
                                    <m:sSub>
                                      <m:sSubPr>
                                        <m:ctrlPr>
                                          <a:rPr lang="es-MX" sz="1200" b="1" i="1" kern="1200" smtClean="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𝑟</m:t>
                                        </m:r>
                                      </m:e>
                                      <m:sub>
                                        <m:r>
                                          <m:rPr>
                                            <m:sty m:val="p"/>
                                          </m:rPr>
                                          <a:rPr lang="el-GR" sz="1200" b="1" i="1" kern="1200">
                                            <a:solidFill>
                                              <a:schemeClr val="bg1"/>
                                            </a:solidFill>
                                            <a:latin typeface="Cambria Math"/>
                                            <a:ea typeface="Cambria Math"/>
                                            <a:cs typeface="+mn-cs"/>
                                          </a:rPr>
                                          <m:t>Δ</m:t>
                                        </m:r>
                                        <m:r>
                                          <a:rPr lang="es-MX" sz="1200" b="1" i="1" kern="1200">
                                            <a:solidFill>
                                              <a:schemeClr val="bg1"/>
                                            </a:solidFill>
                                            <a:latin typeface="Cambria Math"/>
                                            <a:ea typeface="Cambria Math"/>
                                            <a:cs typeface="+mn-cs"/>
                                          </a:rPr>
                                          <m:t>𝑒</m:t>
                                        </m:r>
                                      </m:sub>
                                    </m:sSub>
                                    <m:r>
                                      <m:rPr>
                                        <m:sty m:val="p"/>
                                      </m:rPr>
                                      <a:rPr lang="el-GR" sz="1200" b="1" i="1" kern="1200">
                                        <a:solidFill>
                                          <a:schemeClr val="bg1"/>
                                        </a:solidFill>
                                        <a:latin typeface="Cambria Math"/>
                                        <a:ea typeface="Cambria Math"/>
                                        <a:cs typeface="+mn-cs"/>
                                      </a:rPr>
                                      <m:t>Δ</m:t>
                                    </m:r>
                                    <m:sSub>
                                      <m:sSubPr>
                                        <m:ctrlPr>
                                          <a:rPr lang="el-GR"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𝑒</m:t>
                                        </m:r>
                                      </m:e>
                                      <m:sub>
                                        <m:r>
                                          <a:rPr lang="es-MX" sz="1200" b="1" i="1" kern="1200">
                                            <a:solidFill>
                                              <a:schemeClr val="bg1"/>
                                            </a:solidFill>
                                            <a:latin typeface="Cambria Math"/>
                                            <a:ea typeface="Cambria Math"/>
                                            <a:cs typeface="+mn-cs"/>
                                          </a:rPr>
                                          <m:t>𝑡</m:t>
                                        </m:r>
                                      </m:sub>
                                    </m:sSub>
                                  </m:e>
                                </m:d>
                                <m:r>
                                  <a:rPr lang="es-MX" sz="1200" b="1" i="1" kern="1200">
                                    <a:solidFill>
                                      <a:schemeClr val="bg1"/>
                                    </a:solidFill>
                                    <a:latin typeface="Cambria Math"/>
                                    <a:ea typeface="Cambria Math"/>
                                    <a:cs typeface="+mn-cs"/>
                                  </a:rPr>
                                  <m:t>+</m:t>
                                </m:r>
                                <m:sSubSup>
                                  <m:sSubSupPr>
                                    <m:ctrlPr>
                                      <a:rPr lang="en-US" sz="1200" b="1" i="1" kern="1200">
                                        <a:solidFill>
                                          <a:schemeClr val="bg1"/>
                                        </a:solidFill>
                                        <a:latin typeface="Cambria Math"/>
                                        <a:ea typeface="Cambria Math"/>
                                        <a:cs typeface="+mn-cs"/>
                                      </a:rPr>
                                    </m:ctrlPr>
                                  </m:sSubSupPr>
                                  <m:e>
                                    <m:r>
                                      <a:rPr lang="en-US" sz="1200" b="1" i="1" kern="1200">
                                        <a:solidFill>
                                          <a:schemeClr val="bg1"/>
                                        </a:solidFill>
                                        <a:latin typeface="Cambria Math"/>
                                        <a:ea typeface="Cambria Math"/>
                                        <a:cs typeface="+mn-cs"/>
                                      </a:rPr>
                                      <m:t>𝜀</m:t>
                                    </m:r>
                                  </m:e>
                                  <m:sub>
                                    <m:r>
                                      <a:rPr lang="en-US" sz="1200" b="1" i="1" kern="1200">
                                        <a:solidFill>
                                          <a:schemeClr val="bg1"/>
                                        </a:solidFill>
                                        <a:latin typeface="Cambria Math"/>
                                        <a:ea typeface="Cambria Math"/>
                                        <a:cs typeface="+mn-cs"/>
                                      </a:rPr>
                                      <m:t>𝑡</m:t>
                                    </m:r>
                                  </m:sub>
                                  <m:sup>
                                    <m:r>
                                      <a:rPr lang="es-MX" sz="1200" b="1" i="1" kern="1200">
                                        <a:solidFill>
                                          <a:schemeClr val="bg1"/>
                                        </a:solidFill>
                                        <a:latin typeface="Cambria Math"/>
                                        <a:ea typeface="Cambria Math"/>
                                        <a:cs typeface="+mn-cs"/>
                                      </a:rPr>
                                      <m:t>𝑟</m:t>
                                    </m:r>
                                  </m:sup>
                                </m:sSubSup>
                              </m:oMath>
                            </m:oMathPara>
                          </a14:m>
                          <a:endParaRPr lang="es-MX" dirty="0"/>
                        </a:p>
                      </a:txBody>
                      <a:tcPr anchor="ctr"/>
                    </a:tc>
                    <a:tc hMerge="1">
                      <a:txBody>
                        <a:bodyPr/>
                        <a:lstStyle/>
                        <a:p>
                          <a:pPr algn="ctr"/>
                          <a:endParaRPr lang="es-MX" dirty="0"/>
                        </a:p>
                      </a:txBody>
                      <a:tcPr anchor="ctr"/>
                    </a:tc>
                    <a:tc hMerge="1">
                      <a:txBody>
                        <a:bodyPr/>
                        <a:lstStyle/>
                        <a:p>
                          <a:pPr algn="ctr"/>
                          <a:endParaRPr lang="es-MX" dirty="0"/>
                        </a:p>
                      </a:txBody>
                      <a:tcPr anchor="ctr"/>
                    </a:tc>
                    <a:tc hMerge="1">
                      <a:txBody>
                        <a:bodyPr/>
                        <a:lstStyle/>
                        <a:p>
                          <a:pPr algn="ctr"/>
                          <a:endParaRPr lang="es-MX" dirty="0"/>
                        </a:p>
                      </a:txBody>
                      <a:tcPr anchor="ctr"/>
                    </a:tc>
                  </a:tr>
                  <a:tr h="326102">
                    <a:tc>
                      <a:txBody>
                        <a:bodyPr/>
                        <a:lstStyle/>
                        <a:p>
                          <a:pPr algn="ctr"/>
                          <a:r>
                            <a:rPr lang="en-US" sz="1400" noProof="0" dirty="0" smtClean="0">
                              <a:solidFill>
                                <a:schemeClr val="bg1"/>
                              </a:solidFill>
                            </a:rPr>
                            <a:t>Country</a:t>
                          </a:r>
                          <a:endParaRPr lang="en-US" sz="1400" noProof="0" dirty="0">
                            <a:solidFill>
                              <a:schemeClr val="bg1"/>
                            </a:solidFill>
                          </a:endParaRPr>
                        </a:p>
                      </a:txBody>
                      <a:tcPr anchor="ctr">
                        <a:solidFill>
                          <a:schemeClr val="accent4"/>
                        </a:solidFill>
                      </a:tcPr>
                    </a:tc>
                    <a:tc>
                      <a:txBody>
                        <a:bodyPr/>
                        <a:lstStyle/>
                        <a:p>
                          <a:pPr algn="ctr"/>
                          <a:r>
                            <a:rPr lang="en-US" sz="1400" noProof="0" dirty="0" smtClean="0">
                              <a:solidFill>
                                <a:schemeClr val="bg1"/>
                              </a:solidFill>
                            </a:rPr>
                            <a:t>Regime</a:t>
                          </a:r>
                          <a:endParaRPr lang="en-US" sz="1400" noProof="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a:rPr>
                                    </m:ctrlPr>
                                  </m:sSubPr>
                                  <m:e>
                                    <m:r>
                                      <a:rPr lang="en-US" sz="1400" i="1">
                                        <a:solidFill>
                                          <a:schemeClr val="bg1"/>
                                        </a:solidFill>
                                        <a:latin typeface="Cambria Math"/>
                                      </a:rPr>
                                      <m:t>𝐸</m:t>
                                    </m:r>
                                  </m:e>
                                  <m:sub>
                                    <m:r>
                                      <a:rPr lang="en-US" sz="1400" i="1">
                                        <a:solidFill>
                                          <a:schemeClr val="bg1"/>
                                        </a:solidFill>
                                        <a:latin typeface="Cambria Math"/>
                                      </a:rPr>
                                      <m:t>𝑡</m:t>
                                    </m:r>
                                  </m:sub>
                                </m:sSub>
                                <m:d>
                                  <m:dPr>
                                    <m:begChr m:val="{"/>
                                    <m:endChr m:val="}"/>
                                    <m:ctrlPr>
                                      <a:rPr lang="en-US" sz="1400" i="1">
                                        <a:solidFill>
                                          <a:schemeClr val="bg1"/>
                                        </a:solidFill>
                                        <a:latin typeface="Cambria Math"/>
                                      </a:rPr>
                                    </m:ctrlPr>
                                  </m:dPr>
                                  <m:e>
                                    <m:sSub>
                                      <m:sSubPr>
                                        <m:ctrlPr>
                                          <a:rPr lang="en-US" sz="1400" i="1">
                                            <a:solidFill>
                                              <a:schemeClr val="bg1"/>
                                            </a:solidFill>
                                            <a:latin typeface="Cambria Math"/>
                                          </a:rPr>
                                        </m:ctrlPr>
                                      </m:sSubPr>
                                      <m:e>
                                        <m:r>
                                          <a:rPr lang="en-US" sz="1400" i="1">
                                            <a:solidFill>
                                              <a:schemeClr val="bg1"/>
                                            </a:solidFill>
                                            <a:latin typeface="Cambria Math"/>
                                            <a:ea typeface="Cambria Math"/>
                                          </a:rPr>
                                          <m:t>𝜋</m:t>
                                        </m:r>
                                      </m:e>
                                      <m:sub>
                                        <m:r>
                                          <a:rPr lang="en-US" sz="1400" i="1">
                                            <a:solidFill>
                                              <a:schemeClr val="bg1"/>
                                            </a:solidFill>
                                            <a:latin typeface="Cambria Math"/>
                                          </a:rPr>
                                          <m:t>𝑡</m:t>
                                        </m:r>
                                        <m:r>
                                          <a:rPr lang="en-US" sz="1400" i="1">
                                            <a:solidFill>
                                              <a:schemeClr val="bg1"/>
                                            </a:solidFill>
                                            <a:latin typeface="Cambria Math"/>
                                          </a:rPr>
                                          <m:t>+1</m:t>
                                        </m:r>
                                      </m:sub>
                                    </m:sSub>
                                  </m:e>
                                </m:d>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s-MX" sz="1400" b="0" i="1" smtClean="0">
                                        <a:solidFill>
                                          <a:schemeClr val="bg1"/>
                                        </a:solidFill>
                                        <a:latin typeface="Cambria Math"/>
                                        <a:ea typeface="Cambria Math"/>
                                      </a:rPr>
                                    </m:ctrlPr>
                                  </m:sSubPr>
                                  <m:e>
                                    <m:r>
                                      <a:rPr lang="es-MX" sz="1400" b="0" i="1" smtClean="0">
                                        <a:solidFill>
                                          <a:schemeClr val="bg1"/>
                                        </a:solidFill>
                                        <a:latin typeface="Cambria Math"/>
                                        <a:ea typeface="Cambria Math"/>
                                      </a:rPr>
                                      <m:t>𝜋</m:t>
                                    </m:r>
                                  </m:e>
                                  <m:sub>
                                    <m:r>
                                      <a:rPr lang="es-MX" sz="1400" b="0" i="1" smtClean="0">
                                        <a:solidFill>
                                          <a:schemeClr val="bg1"/>
                                        </a:solidFill>
                                        <a:latin typeface="Cambria Math"/>
                                        <a:ea typeface="Cambria Math"/>
                                      </a:rPr>
                                      <m:t>𝑡</m:t>
                                    </m:r>
                                    <m:r>
                                      <a:rPr lang="es-MX" sz="1400" b="0" i="1" smtClean="0">
                                        <a:solidFill>
                                          <a:schemeClr val="bg1"/>
                                        </a:solidFill>
                                        <a:latin typeface="Cambria Math"/>
                                        <a:ea typeface="Cambria Math"/>
                                      </a:rPr>
                                      <m:t>−1</m:t>
                                    </m:r>
                                  </m:sub>
                                </m:sSub>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a:ea typeface="Cambria Math"/>
                                  </a:rPr>
                                  <m:t>∆</m:t>
                                </m:r>
                                <m:sSub>
                                  <m:sSubPr>
                                    <m:ctrlPr>
                                      <a:rPr lang="en-US" sz="1400" i="1">
                                        <a:solidFill>
                                          <a:schemeClr val="bg1"/>
                                        </a:solidFill>
                                        <a:latin typeface="Cambria Math"/>
                                        <a:ea typeface="Cambria Math"/>
                                      </a:rPr>
                                    </m:ctrlPr>
                                  </m:sSubPr>
                                  <m:e>
                                    <m:r>
                                      <a:rPr lang="en-US" sz="1400" i="1">
                                        <a:solidFill>
                                          <a:schemeClr val="bg1"/>
                                        </a:solidFill>
                                        <a:latin typeface="Cambria Math"/>
                                        <a:ea typeface="Cambria Math"/>
                                      </a:rPr>
                                      <m:t>𝑞</m:t>
                                    </m:r>
                                  </m:e>
                                  <m:sub>
                                    <m:r>
                                      <a:rPr lang="en-US" sz="1400" i="1">
                                        <a:solidFill>
                                          <a:schemeClr val="bg1"/>
                                        </a:solidFill>
                                        <a:latin typeface="Cambria Math"/>
                                        <a:ea typeface="Cambria Math"/>
                                      </a:rPr>
                                      <m:t>𝑡</m:t>
                                    </m:r>
                                  </m:sub>
                                </m:sSub>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d>
                                  <m:dPr>
                                    <m:ctrlPr>
                                      <a:rPr lang="en-US" sz="1200" b="0" i="1" smtClean="0">
                                        <a:solidFill>
                                          <a:schemeClr val="bg1"/>
                                        </a:solidFill>
                                        <a:latin typeface="Cambria Math"/>
                                        <a:ea typeface="Cambria Math"/>
                                      </a:rPr>
                                    </m:ctrlPr>
                                  </m:dPr>
                                  <m:e>
                                    <m:sSub>
                                      <m:sSubPr>
                                        <m:ctrlPr>
                                          <a:rPr lang="en-US" sz="1200" i="1">
                                            <a:solidFill>
                                              <a:schemeClr val="bg1"/>
                                            </a:solidFill>
                                            <a:latin typeface="Cambria Math"/>
                                            <a:ea typeface="Cambria Math"/>
                                          </a:rPr>
                                        </m:ctrlPr>
                                      </m:sSubPr>
                                      <m:e>
                                        <m:r>
                                          <a:rPr lang="es-MX" sz="1200" i="1">
                                            <a:solidFill>
                                              <a:schemeClr val="bg1"/>
                                            </a:solidFill>
                                            <a:latin typeface="Cambria Math" panose="02040503050406030204" pitchFamily="18" charset="0"/>
                                            <a:ea typeface="Cambria Math"/>
                                          </a:rPr>
                                          <m:t>𝑦</m:t>
                                        </m:r>
                                      </m:e>
                                      <m:sub>
                                        <m:r>
                                          <a:rPr lang="es-MX" sz="1200" i="1">
                                            <a:solidFill>
                                              <a:schemeClr val="bg1"/>
                                            </a:solidFill>
                                            <a:latin typeface="Cambria Math" panose="02040503050406030204" pitchFamily="18" charset="0"/>
                                            <a:ea typeface="Cambria Math"/>
                                          </a:rPr>
                                          <m:t>𝑡</m:t>
                                        </m:r>
                                      </m:sub>
                                    </m:sSub>
                                    <m:r>
                                      <a:rPr lang="es-MX" sz="1200" i="1">
                                        <a:solidFill>
                                          <a:schemeClr val="bg1"/>
                                        </a:solidFill>
                                        <a:latin typeface="Cambria Math"/>
                                        <a:ea typeface="Cambria Math"/>
                                      </a:rPr>
                                      <m:t>−</m:t>
                                    </m:r>
                                    <m:sSub>
                                      <m:sSubPr>
                                        <m:ctrlPr>
                                          <a:rPr lang="es-MX" sz="1200" i="1">
                                            <a:solidFill>
                                              <a:schemeClr val="bg1"/>
                                            </a:solidFill>
                                            <a:latin typeface="Cambria Math"/>
                                            <a:ea typeface="Cambria Math"/>
                                          </a:rPr>
                                        </m:ctrlPr>
                                      </m:sSubPr>
                                      <m:e>
                                        <m:acc>
                                          <m:accPr>
                                            <m:chr m:val="̅"/>
                                            <m:ctrlPr>
                                              <a:rPr lang="es-MX" sz="1200" i="1">
                                                <a:solidFill>
                                                  <a:schemeClr val="bg1"/>
                                                </a:solidFill>
                                                <a:latin typeface="Cambria Math"/>
                                                <a:ea typeface="Cambria Math"/>
                                              </a:rPr>
                                            </m:ctrlPr>
                                          </m:accPr>
                                          <m:e>
                                            <m:r>
                                              <a:rPr lang="es-MX" sz="1200" i="1">
                                                <a:solidFill>
                                                  <a:schemeClr val="bg1"/>
                                                </a:solidFill>
                                                <a:latin typeface="Cambria Math"/>
                                                <a:ea typeface="Cambria Math"/>
                                              </a:rPr>
                                              <m:t>𝑦</m:t>
                                            </m:r>
                                          </m:e>
                                        </m:acc>
                                      </m:e>
                                      <m:sub>
                                        <m:r>
                                          <a:rPr lang="es-MX" sz="1200" i="1">
                                            <a:solidFill>
                                              <a:schemeClr val="bg1"/>
                                            </a:solidFill>
                                            <a:latin typeface="Cambria Math"/>
                                            <a:ea typeface="Cambria Math"/>
                                          </a:rPr>
                                          <m:t>𝑡</m:t>
                                        </m:r>
                                      </m:sub>
                                    </m:sSub>
                                  </m:e>
                                </m:d>
                              </m:oMath>
                            </m:oMathPara>
                          </a14:m>
                          <a:endParaRPr lang="es-MX" sz="12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s-MX" sz="1400" b="1" i="1" kern="1200" smtClean="0">
                                        <a:solidFill>
                                          <a:schemeClr val="bg1"/>
                                        </a:solidFill>
                                        <a:latin typeface="Cambria Math"/>
                                        <a:ea typeface="Cambria Math"/>
                                        <a:cs typeface="+mn-cs"/>
                                      </a:rPr>
                                    </m:ctrlPr>
                                  </m:sSubPr>
                                  <m:e>
                                    <m:r>
                                      <a:rPr lang="es-MX" sz="1400" b="1" i="1" kern="1200">
                                        <a:solidFill>
                                          <a:schemeClr val="bg1"/>
                                        </a:solidFill>
                                        <a:latin typeface="Cambria Math"/>
                                        <a:ea typeface="Cambria Math"/>
                                        <a:cs typeface="+mn-cs"/>
                                      </a:rPr>
                                      <m:t>𝑟</m:t>
                                    </m:r>
                                  </m:e>
                                  <m:sub>
                                    <m:r>
                                      <a:rPr lang="es-MX" sz="1400" b="1" i="1" kern="1200">
                                        <a:solidFill>
                                          <a:schemeClr val="bg1"/>
                                        </a:solidFill>
                                        <a:latin typeface="Cambria Math"/>
                                        <a:ea typeface="Cambria Math"/>
                                        <a:cs typeface="+mn-cs"/>
                                      </a:rPr>
                                      <m:t>𝑡</m:t>
                                    </m:r>
                                    <m:r>
                                      <a:rPr lang="es-MX" sz="1400" b="1" i="1" kern="1200">
                                        <a:solidFill>
                                          <a:schemeClr val="bg1"/>
                                        </a:solidFill>
                                        <a:latin typeface="Cambria Math"/>
                                        <a:ea typeface="Cambria Math"/>
                                        <a:cs typeface="+mn-cs"/>
                                      </a:rPr>
                                      <m:t>−1</m:t>
                                    </m:r>
                                  </m:sub>
                                </m:sSub>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1" i="1" kern="1200" smtClean="0">
                                        <a:solidFill>
                                          <a:schemeClr val="bg1"/>
                                        </a:solidFill>
                                        <a:latin typeface="Cambria Math"/>
                                        <a:ea typeface="Cambria Math"/>
                                        <a:cs typeface="+mn-cs"/>
                                      </a:rPr>
                                    </m:ctrlPr>
                                  </m:sSubPr>
                                  <m:e>
                                    <m:r>
                                      <a:rPr lang="en-US" sz="1400" b="1" i="1" kern="1200">
                                        <a:solidFill>
                                          <a:schemeClr val="bg1"/>
                                        </a:solidFill>
                                        <a:latin typeface="Cambria Math"/>
                                        <a:ea typeface="Cambria Math"/>
                                        <a:cs typeface="+mn-cs"/>
                                      </a:rPr>
                                      <m:t>𝜋</m:t>
                                    </m:r>
                                  </m:e>
                                  <m:sub>
                                    <m:r>
                                      <a:rPr lang="es-MX" sz="1400" b="1" i="1" kern="1200">
                                        <a:solidFill>
                                          <a:schemeClr val="bg1"/>
                                        </a:solidFill>
                                        <a:latin typeface="Cambria Math"/>
                                        <a:ea typeface="Cambria Math"/>
                                        <a:cs typeface="+mn-cs"/>
                                      </a:rPr>
                                      <m:t>𝑡</m:t>
                                    </m:r>
                                  </m:sub>
                                </m:sSub>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1" i="1" kern="1200" smtClean="0">
                                        <a:solidFill>
                                          <a:schemeClr val="bg1"/>
                                        </a:solidFill>
                                        <a:latin typeface="Cambria Math"/>
                                        <a:ea typeface="Cambria Math"/>
                                        <a:cs typeface="+mn-cs"/>
                                      </a:rPr>
                                    </m:ctrlPr>
                                  </m:sSubPr>
                                  <m:e>
                                    <m:r>
                                      <a:rPr lang="en-US" sz="1400" b="1" i="1" kern="1200">
                                        <a:solidFill>
                                          <a:schemeClr val="bg1"/>
                                        </a:solidFill>
                                        <a:latin typeface="Cambria Math"/>
                                        <a:ea typeface="Cambria Math"/>
                                        <a:cs typeface="+mn-cs"/>
                                      </a:rPr>
                                      <m:t>𝑦</m:t>
                                    </m:r>
                                  </m:e>
                                  <m:sub>
                                    <m:r>
                                      <a:rPr lang="en-US" sz="1400" b="1" i="1" kern="1200">
                                        <a:solidFill>
                                          <a:schemeClr val="bg1"/>
                                        </a:solidFill>
                                        <a:latin typeface="Cambria Math"/>
                                        <a:ea typeface="Cambria Math"/>
                                        <a:cs typeface="+mn-cs"/>
                                      </a:rPr>
                                      <m:t>𝑡</m:t>
                                    </m:r>
                                  </m:sub>
                                </m:sSub>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r>
                                  <m:rPr>
                                    <m:sty m:val="p"/>
                                  </m:rPr>
                                  <a:rPr lang="el-GR" sz="1400" b="1" i="1" kern="1200" smtClean="0">
                                    <a:solidFill>
                                      <a:schemeClr val="bg1"/>
                                    </a:solidFill>
                                    <a:latin typeface="Cambria Math"/>
                                    <a:ea typeface="Cambria Math"/>
                                    <a:cs typeface="+mn-cs"/>
                                  </a:rPr>
                                  <m:t>Δ</m:t>
                                </m:r>
                                <m:sSub>
                                  <m:sSubPr>
                                    <m:ctrlPr>
                                      <a:rPr lang="el-GR" sz="1400" b="1" i="1" kern="1200">
                                        <a:solidFill>
                                          <a:schemeClr val="bg1"/>
                                        </a:solidFill>
                                        <a:latin typeface="Cambria Math"/>
                                        <a:ea typeface="Cambria Math"/>
                                        <a:cs typeface="+mn-cs"/>
                                      </a:rPr>
                                    </m:ctrlPr>
                                  </m:sSubPr>
                                  <m:e>
                                    <m:r>
                                      <a:rPr lang="es-MX" sz="1400" b="1" i="1" kern="1200">
                                        <a:solidFill>
                                          <a:schemeClr val="bg1"/>
                                        </a:solidFill>
                                        <a:latin typeface="Cambria Math"/>
                                        <a:ea typeface="Cambria Math"/>
                                        <a:cs typeface="+mn-cs"/>
                                      </a:rPr>
                                      <m:t>𝑒</m:t>
                                    </m:r>
                                  </m:e>
                                  <m:sub>
                                    <m:r>
                                      <a:rPr lang="es-MX" sz="1400" b="1" i="1" kern="1200">
                                        <a:solidFill>
                                          <a:schemeClr val="bg1"/>
                                        </a:solidFill>
                                        <a:latin typeface="Cambria Math"/>
                                        <a:ea typeface="Cambria Math"/>
                                        <a:cs typeface="+mn-cs"/>
                                      </a:rPr>
                                      <m:t>𝑡</m:t>
                                    </m:r>
                                  </m:sub>
                                </m:sSub>
                              </m:oMath>
                            </m:oMathPara>
                          </a14:m>
                          <a:endParaRPr lang="es-MX" sz="1400" dirty="0">
                            <a:solidFill>
                              <a:schemeClr val="bg1"/>
                            </a:solidFill>
                          </a:endParaRPr>
                        </a:p>
                      </a:txBody>
                      <a:tcPr anchor="ctr">
                        <a:solidFill>
                          <a:schemeClr val="accent4"/>
                        </a:solidFill>
                      </a:tcPr>
                    </a:tc>
                  </a:tr>
                  <a:tr h="293492">
                    <a:tc rowSpan="2">
                      <a:txBody>
                        <a:bodyPr/>
                        <a:lstStyle/>
                        <a:p>
                          <a:pPr algn="ctr"/>
                          <a:r>
                            <a:rPr lang="en-US" sz="1200" noProof="0" dirty="0" smtClean="0">
                              <a:solidFill>
                                <a:srgbClr val="003366"/>
                              </a:solidFill>
                            </a:rPr>
                            <a:t>Brazil</a:t>
                          </a:r>
                          <a:endParaRPr lang="en-US" sz="1200" noProof="0" dirty="0">
                            <a:solidFill>
                              <a:srgbClr val="003366"/>
                            </a:solidFill>
                          </a:endParaRPr>
                        </a:p>
                      </a:txBody>
                      <a:tcPr anchor="ctr"/>
                    </a:tc>
                    <a:tc>
                      <a:txBody>
                        <a:bodyPr/>
                        <a:lstStyle/>
                        <a:p>
                          <a:pPr algn="ctr"/>
                          <a:r>
                            <a:rPr lang="en-US" sz="1200" kern="1200" noProof="0" dirty="0" smtClean="0">
                              <a:solidFill>
                                <a:srgbClr val="003366"/>
                              </a:solidFill>
                              <a:latin typeface="+mn-lt"/>
                              <a:ea typeface="+mn-ea"/>
                              <a:cs typeface="+mn-cs"/>
                            </a:rPr>
                            <a:t>Low</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0.73</a:t>
                          </a:r>
                          <a:endParaRPr lang="es-MX" sz="1200" dirty="0">
                            <a:solidFill>
                              <a:schemeClr val="tx2"/>
                            </a:solidFill>
                          </a:endParaRPr>
                        </a:p>
                      </a:txBody>
                      <a:tcPr anchor="ctr"/>
                    </a:tc>
                    <a:tc>
                      <a:txBody>
                        <a:bodyPr/>
                        <a:lstStyle/>
                        <a:p>
                          <a:pPr algn="ctr"/>
                          <a:r>
                            <a:rPr lang="es-MX" sz="1200" dirty="0" smtClean="0">
                              <a:solidFill>
                                <a:schemeClr val="tx2"/>
                              </a:solidFill>
                            </a:rPr>
                            <a:t>0.27</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0.06</a:t>
                          </a:r>
                          <a:endParaRPr lang="es-MX" sz="1200" dirty="0">
                            <a:solidFill>
                              <a:schemeClr val="tx2"/>
                            </a:solidFill>
                          </a:endParaRPr>
                        </a:p>
                      </a:txBody>
                      <a:tcPr anchor="ctr"/>
                    </a:tc>
                    <a:tc>
                      <a:txBody>
                        <a:bodyPr/>
                        <a:lstStyle/>
                        <a:p>
                          <a:pPr algn="ctr"/>
                          <a:r>
                            <a:rPr lang="es-MX" sz="1200" dirty="0" smtClean="0">
                              <a:solidFill>
                                <a:schemeClr val="tx2"/>
                              </a:solidFill>
                            </a:rPr>
                            <a:t>1.69</a:t>
                          </a:r>
                          <a:endParaRPr lang="es-MX" sz="1200" dirty="0">
                            <a:solidFill>
                              <a:schemeClr val="tx2"/>
                            </a:solidFill>
                          </a:endParaRPr>
                        </a:p>
                      </a:txBody>
                      <a:tcPr anchor="ctr"/>
                    </a:tc>
                    <a:tc>
                      <a:txBody>
                        <a:bodyPr/>
                        <a:lstStyle/>
                        <a:p>
                          <a:pPr algn="ctr"/>
                          <a:r>
                            <a:rPr lang="es-MX" sz="1200" dirty="0" smtClean="0">
                              <a:solidFill>
                                <a:schemeClr val="tx2"/>
                              </a:solidFill>
                            </a:rPr>
                            <a:t>0.95</a:t>
                          </a:r>
                          <a:endParaRPr lang="es-MX" sz="1200" dirty="0">
                            <a:solidFill>
                              <a:schemeClr val="tx2"/>
                            </a:solidFill>
                          </a:endParaRPr>
                        </a:p>
                      </a:txBody>
                      <a:tcPr anchor="ctr"/>
                    </a:tc>
                    <a:tc>
                      <a:txBody>
                        <a:bodyPr/>
                        <a:lstStyle/>
                        <a:p>
                          <a:pPr algn="ctr"/>
                          <a:r>
                            <a:rPr lang="es-MX" sz="1200" dirty="0" smtClean="0">
                              <a:solidFill>
                                <a:schemeClr val="tx2"/>
                              </a:solidFill>
                            </a:rPr>
                            <a:t>1.01</a:t>
                          </a:r>
                          <a:endParaRPr lang="es-MX" sz="1200" dirty="0">
                            <a:solidFill>
                              <a:schemeClr val="tx2"/>
                            </a:solidFill>
                          </a:endParaRPr>
                        </a:p>
                      </a:txBody>
                      <a:tcPr anchor="ctr"/>
                    </a:tc>
                    <a:tc>
                      <a:txBody>
                        <a:bodyPr/>
                        <a:lstStyle/>
                        <a:p>
                          <a:pPr algn="ctr"/>
                          <a:r>
                            <a:rPr lang="es-MX" sz="1200" dirty="0" smtClean="0">
                              <a:solidFill>
                                <a:schemeClr val="tx2"/>
                              </a:solidFill>
                            </a:rPr>
                            <a:t>0.72</a:t>
                          </a:r>
                          <a:endParaRPr lang="es-MX" sz="1200" dirty="0">
                            <a:solidFill>
                              <a:schemeClr val="tx2"/>
                            </a:solidFill>
                          </a:endParaRPr>
                        </a:p>
                      </a:txBody>
                      <a:tcPr anchor="ctr"/>
                    </a:tc>
                    <a:tc>
                      <a:txBody>
                        <a:bodyPr/>
                        <a:lstStyle/>
                        <a:p>
                          <a:pPr algn="ctr"/>
                          <a:r>
                            <a:rPr lang="es-MX" sz="1200" dirty="0" smtClean="0">
                              <a:solidFill>
                                <a:schemeClr val="tx2"/>
                              </a:solidFill>
                            </a:rPr>
                            <a:t>0.03</a:t>
                          </a:r>
                          <a:endParaRPr lang="es-MX" sz="1200" dirty="0">
                            <a:solidFill>
                              <a:schemeClr val="tx2"/>
                            </a:solidFill>
                          </a:endParaRPr>
                        </a:p>
                      </a:txBody>
                      <a:tcPr anchor="ctr"/>
                    </a:tc>
                  </a:tr>
                  <a:tr h="293492">
                    <a:tc vMerge="1">
                      <a:txBody>
                        <a:bodyPr/>
                        <a:lstStyle/>
                        <a:p>
                          <a:endParaRPr lang="es-MX" dirty="0"/>
                        </a:p>
                      </a:txBody>
                      <a:tcPr/>
                    </a:tc>
                    <a:tc>
                      <a:txBody>
                        <a:bodyPr/>
                        <a:lstStyle/>
                        <a:p>
                          <a:pPr algn="ctr"/>
                          <a:r>
                            <a:rPr lang="en-US" sz="1200" kern="1200" noProof="0" dirty="0" smtClean="0">
                              <a:solidFill>
                                <a:srgbClr val="003366"/>
                              </a:solidFill>
                              <a:latin typeface="+mn-lt"/>
                              <a:ea typeface="+mn-ea"/>
                              <a:cs typeface="+mn-cs"/>
                            </a:rPr>
                            <a:t>High</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0.68</a:t>
                          </a:r>
                          <a:endParaRPr lang="es-MX" sz="1200" dirty="0">
                            <a:solidFill>
                              <a:schemeClr val="tx2"/>
                            </a:solidFill>
                          </a:endParaRPr>
                        </a:p>
                      </a:txBody>
                      <a:tcPr anchor="ctr"/>
                    </a:tc>
                    <a:tc>
                      <a:txBody>
                        <a:bodyPr/>
                        <a:lstStyle/>
                        <a:p>
                          <a:pPr algn="ctr"/>
                          <a:r>
                            <a:rPr lang="es-MX" sz="1200" dirty="0" smtClean="0">
                              <a:solidFill>
                                <a:schemeClr val="tx2"/>
                              </a:solidFill>
                            </a:rPr>
                            <a:t>0.32</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0.06</a:t>
                          </a:r>
                          <a:endParaRPr lang="es-MX" sz="1200" dirty="0">
                            <a:solidFill>
                              <a:schemeClr val="tx2"/>
                            </a:solidFill>
                          </a:endParaRPr>
                        </a:p>
                      </a:txBody>
                      <a:tcPr anchor="ctr"/>
                    </a:tc>
                    <a:tc>
                      <a:txBody>
                        <a:bodyPr/>
                        <a:lstStyle/>
                        <a:p>
                          <a:pPr algn="ctr"/>
                          <a:r>
                            <a:rPr lang="es-MX" sz="1200" dirty="0" smtClean="0">
                              <a:solidFill>
                                <a:schemeClr val="tx2"/>
                              </a:solidFill>
                            </a:rPr>
                            <a:t>1.31</a:t>
                          </a:r>
                          <a:endParaRPr lang="es-MX" sz="1200" dirty="0">
                            <a:solidFill>
                              <a:schemeClr val="tx2"/>
                            </a:solidFill>
                          </a:endParaRPr>
                        </a:p>
                      </a:txBody>
                      <a:tcPr anchor="ctr"/>
                    </a:tc>
                    <a:tc>
                      <a:txBody>
                        <a:bodyPr/>
                        <a:lstStyle/>
                        <a:p>
                          <a:pPr algn="ctr"/>
                          <a:r>
                            <a:rPr lang="es-MX" sz="1200" dirty="0" smtClean="0">
                              <a:solidFill>
                                <a:schemeClr val="tx2"/>
                              </a:solidFill>
                            </a:rPr>
                            <a:t>0.83</a:t>
                          </a:r>
                          <a:endParaRPr lang="es-MX" sz="1200" dirty="0">
                            <a:solidFill>
                              <a:schemeClr val="tx2"/>
                            </a:solidFill>
                          </a:endParaRPr>
                        </a:p>
                      </a:txBody>
                      <a:tcPr anchor="ctr"/>
                    </a:tc>
                    <a:tc>
                      <a:txBody>
                        <a:bodyPr/>
                        <a:lstStyle/>
                        <a:p>
                          <a:pPr algn="ctr"/>
                          <a:r>
                            <a:rPr lang="es-MX" sz="1200" dirty="0" smtClean="0">
                              <a:solidFill>
                                <a:schemeClr val="tx2"/>
                              </a:solidFill>
                            </a:rPr>
                            <a:t>5.37</a:t>
                          </a:r>
                          <a:endParaRPr lang="es-MX" sz="1200" dirty="0">
                            <a:solidFill>
                              <a:schemeClr val="tx2"/>
                            </a:solidFill>
                          </a:endParaRPr>
                        </a:p>
                      </a:txBody>
                      <a:tcPr anchor="ctr"/>
                    </a:tc>
                    <a:tc>
                      <a:txBody>
                        <a:bodyPr/>
                        <a:lstStyle/>
                        <a:p>
                          <a:pPr algn="ctr"/>
                          <a:r>
                            <a:rPr lang="es-MX" sz="1200" dirty="0" smtClean="0">
                              <a:solidFill>
                                <a:schemeClr val="tx2"/>
                              </a:solidFill>
                            </a:rPr>
                            <a:t>0.83</a:t>
                          </a:r>
                          <a:endParaRPr lang="es-MX" sz="1200" dirty="0">
                            <a:solidFill>
                              <a:schemeClr val="tx2"/>
                            </a:solidFill>
                          </a:endParaRPr>
                        </a:p>
                      </a:txBody>
                      <a:tcPr anchor="ctr"/>
                    </a:tc>
                    <a:tc>
                      <a:txBody>
                        <a:bodyPr/>
                        <a:lstStyle/>
                        <a:p>
                          <a:pPr algn="ctr"/>
                          <a:r>
                            <a:rPr lang="es-MX" sz="1200" dirty="0" smtClean="0">
                              <a:solidFill>
                                <a:schemeClr val="tx2"/>
                              </a:solidFill>
                            </a:rPr>
                            <a:t>0.03</a:t>
                          </a:r>
                          <a:endParaRPr lang="es-MX" sz="1200" dirty="0">
                            <a:solidFill>
                              <a:schemeClr val="tx2"/>
                            </a:solidFill>
                          </a:endParaRPr>
                        </a:p>
                      </a:txBody>
                      <a:tcPr anchor="ctr"/>
                    </a:tc>
                  </a:tr>
                  <a:tr h="293492">
                    <a:tc rowSpan="2">
                      <a:txBody>
                        <a:bodyPr/>
                        <a:lstStyle/>
                        <a:p>
                          <a:pPr algn="ctr"/>
                          <a:r>
                            <a:rPr lang="en-US" sz="1200" noProof="0" dirty="0" smtClean="0">
                              <a:solidFill>
                                <a:srgbClr val="003366"/>
                              </a:solidFill>
                            </a:rPr>
                            <a:t>Chile</a:t>
                          </a:r>
                          <a:endParaRPr lang="en-US" sz="1200" noProof="0" dirty="0">
                            <a:solidFill>
                              <a:srgbClr val="003366"/>
                            </a:solidFill>
                          </a:endParaRPr>
                        </a:p>
                      </a:txBody>
                      <a:tcPr anchor="ctr"/>
                    </a:tc>
                    <a:tc>
                      <a:txBody>
                        <a:bodyPr/>
                        <a:lstStyle/>
                        <a:p>
                          <a:pPr algn="ctr"/>
                          <a:r>
                            <a:rPr lang="en-US" sz="1200" kern="1200" noProof="0" dirty="0" smtClean="0">
                              <a:solidFill>
                                <a:srgbClr val="003366"/>
                              </a:solidFill>
                              <a:latin typeface="+mn-lt"/>
                              <a:ea typeface="+mn-ea"/>
                              <a:cs typeface="+mn-cs"/>
                            </a:rPr>
                            <a:t>Low</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0.63</a:t>
                          </a:r>
                          <a:endParaRPr lang="es-MX" sz="1200" dirty="0">
                            <a:solidFill>
                              <a:schemeClr val="tx2"/>
                            </a:solidFill>
                          </a:endParaRPr>
                        </a:p>
                      </a:txBody>
                      <a:tcPr anchor="ctr"/>
                    </a:tc>
                    <a:tc>
                      <a:txBody>
                        <a:bodyPr/>
                        <a:lstStyle/>
                        <a:p>
                          <a:pPr algn="ctr"/>
                          <a:r>
                            <a:rPr lang="es-MX" sz="1200" dirty="0" smtClean="0">
                              <a:solidFill>
                                <a:schemeClr val="tx2"/>
                              </a:solidFill>
                            </a:rPr>
                            <a:t>0.37</a:t>
                          </a:r>
                          <a:endParaRPr lang="es-MX" sz="1200" dirty="0">
                            <a:solidFill>
                              <a:schemeClr val="tx2"/>
                            </a:solidFill>
                          </a:endParaRPr>
                        </a:p>
                      </a:txBody>
                      <a:tcPr anchor="ctr"/>
                    </a:tc>
                    <a:tc>
                      <a:txBody>
                        <a:bodyPr/>
                        <a:lstStyle/>
                        <a:p>
                          <a:pPr algn="ctr"/>
                          <a:r>
                            <a:rPr lang="es-MX" sz="1200" dirty="0" smtClean="0">
                              <a:solidFill>
                                <a:schemeClr val="tx2"/>
                              </a:solidFill>
                            </a:rPr>
                            <a:t>-0.01</a:t>
                          </a:r>
                          <a:endParaRPr lang="es-MX" sz="1200" dirty="0">
                            <a:solidFill>
                              <a:schemeClr val="tx2"/>
                            </a:solidFill>
                          </a:endParaRPr>
                        </a:p>
                      </a:txBody>
                      <a:tcPr anchor="ctr"/>
                    </a:tc>
                    <a:tc>
                      <a:txBody>
                        <a:bodyPr/>
                        <a:lstStyle/>
                        <a:p>
                          <a:pPr algn="ctr"/>
                          <a:r>
                            <a:rPr lang="es-MX" sz="1200" dirty="0" smtClean="0">
                              <a:solidFill>
                                <a:schemeClr val="tx2"/>
                              </a:solidFill>
                            </a:rPr>
                            <a:t>0.18</a:t>
                          </a:r>
                          <a:endParaRPr lang="es-MX" sz="1200" dirty="0">
                            <a:solidFill>
                              <a:schemeClr val="tx2"/>
                            </a:solidFill>
                          </a:endParaRPr>
                        </a:p>
                      </a:txBody>
                      <a:tcPr anchor="ctr"/>
                    </a:tc>
                    <a:tc>
                      <a:txBody>
                        <a:bodyPr/>
                        <a:lstStyle/>
                        <a:p>
                          <a:pPr algn="ctr"/>
                          <a:r>
                            <a:rPr lang="es-MX" sz="1200" dirty="0" smtClean="0">
                              <a:solidFill>
                                <a:schemeClr val="tx2"/>
                              </a:solidFill>
                            </a:rPr>
                            <a:t>0.80</a:t>
                          </a:r>
                          <a:endParaRPr lang="es-MX" sz="1200" dirty="0">
                            <a:solidFill>
                              <a:schemeClr val="tx2"/>
                            </a:solidFill>
                          </a:endParaRPr>
                        </a:p>
                      </a:txBody>
                      <a:tcPr anchor="ctr"/>
                    </a:tc>
                    <a:tc>
                      <a:txBody>
                        <a:bodyPr/>
                        <a:lstStyle/>
                        <a:p>
                          <a:pPr algn="ctr"/>
                          <a:r>
                            <a:rPr lang="es-MX" sz="1200" dirty="0" smtClean="0">
                              <a:solidFill>
                                <a:schemeClr val="tx2"/>
                              </a:solidFill>
                            </a:rPr>
                            <a:t>3.59</a:t>
                          </a:r>
                          <a:endParaRPr lang="es-MX" sz="1200" dirty="0">
                            <a:solidFill>
                              <a:schemeClr val="tx2"/>
                            </a:solidFill>
                          </a:endParaRPr>
                        </a:p>
                      </a:txBody>
                      <a:tcPr anchor="ctr"/>
                    </a:tc>
                    <a:tc>
                      <a:txBody>
                        <a:bodyPr/>
                        <a:lstStyle/>
                        <a:p>
                          <a:pPr algn="ctr"/>
                          <a:r>
                            <a:rPr lang="es-MX" sz="1200" dirty="0" smtClean="0">
                              <a:solidFill>
                                <a:schemeClr val="tx2"/>
                              </a:solidFill>
                            </a:rPr>
                            <a:t>0.77</a:t>
                          </a:r>
                          <a:endParaRPr lang="es-MX" sz="1200" dirty="0">
                            <a:solidFill>
                              <a:schemeClr val="tx2"/>
                            </a:solidFill>
                          </a:endParaRPr>
                        </a:p>
                      </a:txBody>
                      <a:tcPr anchor="ctr"/>
                    </a:tc>
                    <a:tc>
                      <a:txBody>
                        <a:bodyPr/>
                        <a:lstStyle/>
                        <a:p>
                          <a:pPr algn="ctr"/>
                          <a:r>
                            <a:rPr lang="es-MX" sz="1200" dirty="0" smtClean="0">
                              <a:solidFill>
                                <a:schemeClr val="tx2"/>
                              </a:solidFill>
                            </a:rPr>
                            <a:t>0.05</a:t>
                          </a:r>
                          <a:endParaRPr lang="es-MX" sz="1200" dirty="0">
                            <a:solidFill>
                              <a:schemeClr val="tx2"/>
                            </a:solidFill>
                          </a:endParaRPr>
                        </a:p>
                      </a:txBody>
                      <a:tcPr anchor="ctr"/>
                    </a:tc>
                  </a:tr>
                  <a:tr h="293492">
                    <a:tc vMerge="1">
                      <a:txBody>
                        <a:bodyPr/>
                        <a:lstStyle/>
                        <a:p>
                          <a:endParaRPr lang="es-MX" dirty="0"/>
                        </a:p>
                      </a:txBody>
                      <a:tcPr/>
                    </a:tc>
                    <a:tc>
                      <a:txBody>
                        <a:bodyPr/>
                        <a:lstStyle/>
                        <a:p>
                          <a:pPr algn="ctr"/>
                          <a:r>
                            <a:rPr lang="en-US" sz="1200" kern="1200" noProof="0" dirty="0" smtClean="0">
                              <a:solidFill>
                                <a:srgbClr val="003366"/>
                              </a:solidFill>
                              <a:latin typeface="+mn-lt"/>
                              <a:ea typeface="+mn-ea"/>
                              <a:cs typeface="+mn-cs"/>
                            </a:rPr>
                            <a:t>High</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0.68</a:t>
                          </a:r>
                          <a:endParaRPr lang="es-MX" sz="1200" dirty="0">
                            <a:solidFill>
                              <a:schemeClr val="tx2"/>
                            </a:solidFill>
                          </a:endParaRPr>
                        </a:p>
                      </a:txBody>
                      <a:tcPr anchor="ctr"/>
                    </a:tc>
                    <a:tc>
                      <a:txBody>
                        <a:bodyPr/>
                        <a:lstStyle/>
                        <a:p>
                          <a:pPr algn="ctr"/>
                          <a:r>
                            <a:rPr lang="es-MX" sz="1200" dirty="0" smtClean="0">
                              <a:solidFill>
                                <a:schemeClr val="tx2"/>
                              </a:solidFill>
                            </a:rPr>
                            <a:t>0.32</a:t>
                          </a:r>
                          <a:endParaRPr lang="es-MX" sz="1200" dirty="0">
                            <a:solidFill>
                              <a:schemeClr val="tx2"/>
                            </a:solidFill>
                          </a:endParaRPr>
                        </a:p>
                      </a:txBody>
                      <a:tcPr anchor="ctr"/>
                    </a:tc>
                    <a:tc>
                      <a:txBody>
                        <a:bodyPr/>
                        <a:lstStyle/>
                        <a:p>
                          <a:pPr algn="ctr"/>
                          <a:r>
                            <a:rPr lang="es-MX" sz="1200" dirty="0" smtClean="0">
                              <a:solidFill>
                                <a:schemeClr val="tx2"/>
                              </a:solidFill>
                            </a:rPr>
                            <a:t>-0.01</a:t>
                          </a:r>
                          <a:endParaRPr lang="es-MX" sz="1200" dirty="0">
                            <a:solidFill>
                              <a:schemeClr val="tx2"/>
                            </a:solidFill>
                          </a:endParaRPr>
                        </a:p>
                      </a:txBody>
                      <a:tcPr anchor="ctr"/>
                    </a:tc>
                    <a:tc>
                      <a:txBody>
                        <a:bodyPr/>
                        <a:lstStyle/>
                        <a:p>
                          <a:pPr algn="ctr"/>
                          <a:r>
                            <a:rPr lang="es-MX" sz="1200" dirty="0" smtClean="0">
                              <a:solidFill>
                                <a:schemeClr val="tx2"/>
                              </a:solidFill>
                            </a:rPr>
                            <a:t>0.12</a:t>
                          </a:r>
                          <a:endParaRPr lang="es-MX" sz="1200" dirty="0">
                            <a:solidFill>
                              <a:schemeClr val="tx2"/>
                            </a:solidFill>
                          </a:endParaRPr>
                        </a:p>
                      </a:txBody>
                      <a:tcPr anchor="ctr"/>
                    </a:tc>
                    <a:tc>
                      <a:txBody>
                        <a:bodyPr/>
                        <a:lstStyle/>
                        <a:p>
                          <a:pPr algn="ctr"/>
                          <a:r>
                            <a:rPr lang="es-MX" sz="1200" dirty="0" smtClean="0">
                              <a:solidFill>
                                <a:schemeClr val="tx2"/>
                              </a:solidFill>
                            </a:rPr>
                            <a:t>0.79</a:t>
                          </a:r>
                          <a:endParaRPr lang="es-MX" sz="1200" dirty="0">
                            <a:solidFill>
                              <a:schemeClr val="tx2"/>
                            </a:solidFill>
                          </a:endParaRPr>
                        </a:p>
                      </a:txBody>
                      <a:tcPr anchor="ctr"/>
                    </a:tc>
                    <a:tc>
                      <a:txBody>
                        <a:bodyPr/>
                        <a:lstStyle/>
                        <a:p>
                          <a:pPr algn="ctr"/>
                          <a:r>
                            <a:rPr lang="es-MX" sz="1200" dirty="0" smtClean="0">
                              <a:solidFill>
                                <a:schemeClr val="tx2"/>
                              </a:solidFill>
                            </a:rPr>
                            <a:t>4.69</a:t>
                          </a:r>
                          <a:endParaRPr lang="es-MX" sz="1200" dirty="0">
                            <a:solidFill>
                              <a:schemeClr val="tx2"/>
                            </a:solidFill>
                          </a:endParaRPr>
                        </a:p>
                      </a:txBody>
                      <a:tcPr anchor="ctr"/>
                    </a:tc>
                    <a:tc>
                      <a:txBody>
                        <a:bodyPr/>
                        <a:lstStyle/>
                        <a:p>
                          <a:pPr algn="ctr"/>
                          <a:r>
                            <a:rPr lang="es-MX" sz="1200" dirty="0" smtClean="0">
                              <a:solidFill>
                                <a:schemeClr val="tx2"/>
                              </a:solidFill>
                            </a:rPr>
                            <a:t>0.48</a:t>
                          </a:r>
                          <a:endParaRPr lang="es-MX" sz="1200" dirty="0">
                            <a:solidFill>
                              <a:schemeClr val="tx2"/>
                            </a:solidFill>
                          </a:endParaRPr>
                        </a:p>
                      </a:txBody>
                      <a:tcPr anchor="ctr"/>
                    </a:tc>
                    <a:tc>
                      <a:txBody>
                        <a:bodyPr/>
                        <a:lstStyle/>
                        <a:p>
                          <a:pPr algn="ctr"/>
                          <a:r>
                            <a:rPr lang="es-MX" sz="1200" dirty="0" smtClean="0">
                              <a:solidFill>
                                <a:schemeClr val="tx2"/>
                              </a:solidFill>
                            </a:rPr>
                            <a:t>0.07</a:t>
                          </a:r>
                          <a:endParaRPr lang="es-MX" sz="1200" dirty="0">
                            <a:solidFill>
                              <a:schemeClr val="tx2"/>
                            </a:solidFill>
                          </a:endParaRPr>
                        </a:p>
                      </a:txBody>
                      <a:tcPr anchor="ctr"/>
                    </a:tc>
                  </a:tr>
                  <a:tr h="293492">
                    <a:tc rowSpan="2">
                      <a:txBody>
                        <a:bodyPr/>
                        <a:lstStyle/>
                        <a:p>
                          <a:pPr algn="ctr"/>
                          <a:r>
                            <a:rPr lang="en-US" sz="1200" noProof="0" dirty="0" smtClean="0">
                              <a:solidFill>
                                <a:srgbClr val="003366"/>
                              </a:solidFill>
                            </a:rPr>
                            <a:t>Colombia</a:t>
                          </a:r>
                          <a:endParaRPr lang="en-US" sz="1200" noProof="0" dirty="0">
                            <a:solidFill>
                              <a:srgbClr val="003366"/>
                            </a:solidFill>
                          </a:endParaRPr>
                        </a:p>
                      </a:txBody>
                      <a:tcPr anchor="ctr"/>
                    </a:tc>
                    <a:tc>
                      <a:txBody>
                        <a:bodyPr/>
                        <a:lstStyle/>
                        <a:p>
                          <a:pPr algn="ctr"/>
                          <a:r>
                            <a:rPr lang="en-US" sz="1200" kern="1200" noProof="0" dirty="0" smtClean="0">
                              <a:solidFill>
                                <a:srgbClr val="003366"/>
                              </a:solidFill>
                              <a:latin typeface="+mn-lt"/>
                              <a:ea typeface="+mn-ea"/>
                              <a:cs typeface="+mn-cs"/>
                            </a:rPr>
                            <a:t>Low</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0.76</a:t>
                          </a:r>
                          <a:endParaRPr lang="es-MX" sz="1200" dirty="0">
                            <a:solidFill>
                              <a:schemeClr val="tx2"/>
                            </a:solidFill>
                          </a:endParaRPr>
                        </a:p>
                      </a:txBody>
                      <a:tcPr anchor="ctr"/>
                    </a:tc>
                    <a:tc>
                      <a:txBody>
                        <a:bodyPr/>
                        <a:lstStyle/>
                        <a:p>
                          <a:pPr algn="ctr"/>
                          <a:r>
                            <a:rPr lang="es-MX" sz="1200" dirty="0" smtClean="0">
                              <a:solidFill>
                                <a:schemeClr val="tx2"/>
                              </a:solidFill>
                            </a:rPr>
                            <a:t>0.23</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0.10</a:t>
                          </a:r>
                          <a:endParaRPr lang="es-MX" sz="1200" dirty="0">
                            <a:solidFill>
                              <a:schemeClr val="tx2"/>
                            </a:solidFill>
                          </a:endParaRPr>
                        </a:p>
                      </a:txBody>
                      <a:tcPr anchor="ctr"/>
                    </a:tc>
                    <a:tc>
                      <a:txBody>
                        <a:bodyPr/>
                        <a:lstStyle/>
                        <a:p>
                          <a:pPr algn="ctr"/>
                          <a:r>
                            <a:rPr lang="es-MX" sz="1200" dirty="0" smtClean="0">
                              <a:solidFill>
                                <a:schemeClr val="tx2"/>
                              </a:solidFill>
                            </a:rPr>
                            <a:t>2.68</a:t>
                          </a:r>
                          <a:endParaRPr lang="es-MX" sz="1200" dirty="0">
                            <a:solidFill>
                              <a:schemeClr val="tx2"/>
                            </a:solidFill>
                          </a:endParaRPr>
                        </a:p>
                      </a:txBody>
                      <a:tcPr anchor="ctr"/>
                    </a:tc>
                    <a:tc>
                      <a:txBody>
                        <a:bodyPr/>
                        <a:lstStyle/>
                        <a:p>
                          <a:pPr algn="ctr"/>
                          <a:r>
                            <a:rPr lang="es-MX" sz="1200" dirty="0" smtClean="0">
                              <a:solidFill>
                                <a:schemeClr val="tx2"/>
                              </a:solidFill>
                            </a:rPr>
                            <a:t>0.83</a:t>
                          </a:r>
                          <a:endParaRPr lang="es-MX" sz="1200" dirty="0">
                            <a:solidFill>
                              <a:schemeClr val="tx2"/>
                            </a:solidFill>
                          </a:endParaRPr>
                        </a:p>
                      </a:txBody>
                      <a:tcPr anchor="ctr"/>
                    </a:tc>
                    <a:tc>
                      <a:txBody>
                        <a:bodyPr/>
                        <a:lstStyle/>
                        <a:p>
                          <a:pPr algn="ctr"/>
                          <a:r>
                            <a:rPr lang="es-MX" sz="1200" dirty="0" smtClean="0">
                              <a:solidFill>
                                <a:schemeClr val="tx2"/>
                              </a:solidFill>
                            </a:rPr>
                            <a:t>1.75</a:t>
                          </a:r>
                          <a:endParaRPr lang="es-MX" sz="1200" dirty="0">
                            <a:solidFill>
                              <a:schemeClr val="tx2"/>
                            </a:solidFill>
                          </a:endParaRPr>
                        </a:p>
                      </a:txBody>
                      <a:tcPr anchor="ctr"/>
                    </a:tc>
                    <a:tc>
                      <a:txBody>
                        <a:bodyPr/>
                        <a:lstStyle/>
                        <a:p>
                          <a:pPr algn="ctr"/>
                          <a:r>
                            <a:rPr lang="es-MX" sz="1200" dirty="0" smtClean="0">
                              <a:solidFill>
                                <a:schemeClr val="tx2"/>
                              </a:solidFill>
                            </a:rPr>
                            <a:t>0.42</a:t>
                          </a:r>
                          <a:endParaRPr lang="es-MX" sz="1200" dirty="0">
                            <a:solidFill>
                              <a:schemeClr val="tx2"/>
                            </a:solidFill>
                          </a:endParaRPr>
                        </a:p>
                      </a:txBody>
                      <a:tcPr anchor="ctr"/>
                    </a:tc>
                    <a:tc>
                      <a:txBody>
                        <a:bodyPr/>
                        <a:lstStyle/>
                        <a:p>
                          <a:pPr algn="ctr"/>
                          <a:r>
                            <a:rPr lang="es-MX" sz="1200" dirty="0" smtClean="0">
                              <a:solidFill>
                                <a:schemeClr val="tx2"/>
                              </a:solidFill>
                            </a:rPr>
                            <a:t>0.05</a:t>
                          </a:r>
                          <a:endParaRPr lang="es-MX" sz="1200" dirty="0">
                            <a:solidFill>
                              <a:schemeClr val="tx2"/>
                            </a:solidFill>
                          </a:endParaRPr>
                        </a:p>
                      </a:txBody>
                      <a:tcPr anchor="ctr"/>
                    </a:tc>
                  </a:tr>
                  <a:tr h="293492">
                    <a:tc vMerge="1">
                      <a:txBody>
                        <a:bodyPr/>
                        <a:lstStyle/>
                        <a:p>
                          <a:endParaRPr lang="es-MX" dirty="0"/>
                        </a:p>
                      </a:txBody>
                      <a:tcPr/>
                    </a:tc>
                    <a:tc>
                      <a:txBody>
                        <a:bodyPr/>
                        <a:lstStyle/>
                        <a:p>
                          <a:pPr algn="ctr"/>
                          <a:r>
                            <a:rPr lang="en-US" sz="1200" kern="1200" noProof="0" dirty="0" smtClean="0">
                              <a:solidFill>
                                <a:srgbClr val="003366"/>
                              </a:solidFill>
                              <a:latin typeface="+mn-lt"/>
                              <a:ea typeface="+mn-ea"/>
                              <a:cs typeface="+mn-cs"/>
                            </a:rPr>
                            <a:t>High</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0.83</a:t>
                          </a:r>
                          <a:endParaRPr lang="es-MX" sz="1200" dirty="0">
                            <a:solidFill>
                              <a:schemeClr val="tx2"/>
                            </a:solidFill>
                          </a:endParaRPr>
                        </a:p>
                      </a:txBody>
                      <a:tcPr anchor="ctr"/>
                    </a:tc>
                    <a:tc>
                      <a:txBody>
                        <a:bodyPr/>
                        <a:lstStyle/>
                        <a:p>
                          <a:pPr algn="ctr"/>
                          <a:r>
                            <a:rPr lang="es-MX" sz="1200" dirty="0" smtClean="0">
                              <a:solidFill>
                                <a:schemeClr val="tx2"/>
                              </a:solidFill>
                            </a:rPr>
                            <a:t>0.15</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0.10</a:t>
                          </a:r>
                          <a:endParaRPr lang="es-MX" sz="1200" dirty="0">
                            <a:solidFill>
                              <a:schemeClr val="tx2"/>
                            </a:solidFill>
                          </a:endParaRPr>
                        </a:p>
                      </a:txBody>
                      <a:tcPr anchor="ctr"/>
                    </a:tc>
                    <a:tc>
                      <a:txBody>
                        <a:bodyPr/>
                        <a:lstStyle/>
                        <a:p>
                          <a:pPr algn="ctr"/>
                          <a:r>
                            <a:rPr lang="es-MX" sz="1200" dirty="0" smtClean="0">
                              <a:solidFill>
                                <a:schemeClr val="tx2"/>
                              </a:solidFill>
                            </a:rPr>
                            <a:t>4.95</a:t>
                          </a:r>
                          <a:endParaRPr lang="es-MX" sz="1200" dirty="0">
                            <a:solidFill>
                              <a:schemeClr val="tx2"/>
                            </a:solidFill>
                          </a:endParaRPr>
                        </a:p>
                      </a:txBody>
                      <a:tcPr anchor="ctr"/>
                    </a:tc>
                    <a:tc>
                      <a:txBody>
                        <a:bodyPr/>
                        <a:lstStyle/>
                        <a:p>
                          <a:pPr algn="ctr"/>
                          <a:r>
                            <a:rPr lang="es-MX" sz="1200" dirty="0" smtClean="0">
                              <a:solidFill>
                                <a:schemeClr val="tx2"/>
                              </a:solidFill>
                            </a:rPr>
                            <a:t>0.76</a:t>
                          </a:r>
                          <a:endParaRPr lang="es-MX" sz="1200" dirty="0">
                            <a:solidFill>
                              <a:schemeClr val="tx2"/>
                            </a:solidFill>
                          </a:endParaRPr>
                        </a:p>
                      </a:txBody>
                      <a:tcPr anchor="ctr"/>
                    </a:tc>
                    <a:tc>
                      <a:txBody>
                        <a:bodyPr/>
                        <a:lstStyle/>
                        <a:p>
                          <a:pPr algn="ctr"/>
                          <a:r>
                            <a:rPr lang="es-MX" sz="1200" dirty="0" smtClean="0">
                              <a:solidFill>
                                <a:schemeClr val="tx2"/>
                              </a:solidFill>
                            </a:rPr>
                            <a:t>6.22</a:t>
                          </a:r>
                          <a:endParaRPr lang="es-MX" sz="1200" dirty="0">
                            <a:solidFill>
                              <a:schemeClr val="tx2"/>
                            </a:solidFill>
                          </a:endParaRPr>
                        </a:p>
                      </a:txBody>
                      <a:tcPr anchor="ctr"/>
                    </a:tc>
                    <a:tc>
                      <a:txBody>
                        <a:bodyPr/>
                        <a:lstStyle/>
                        <a:p>
                          <a:pPr algn="ctr"/>
                          <a:r>
                            <a:rPr lang="es-MX" sz="1200" dirty="0" smtClean="0">
                              <a:solidFill>
                                <a:schemeClr val="tx2"/>
                              </a:solidFill>
                            </a:rPr>
                            <a:t>0.80</a:t>
                          </a:r>
                          <a:endParaRPr lang="es-MX" sz="1200" dirty="0">
                            <a:solidFill>
                              <a:schemeClr val="tx2"/>
                            </a:solidFill>
                          </a:endParaRPr>
                        </a:p>
                      </a:txBody>
                      <a:tcPr anchor="ctr"/>
                    </a:tc>
                    <a:tc>
                      <a:txBody>
                        <a:bodyPr/>
                        <a:lstStyle/>
                        <a:p>
                          <a:pPr algn="ctr"/>
                          <a:r>
                            <a:rPr lang="es-MX" sz="1200" dirty="0" smtClean="0">
                              <a:solidFill>
                                <a:schemeClr val="tx2"/>
                              </a:solidFill>
                            </a:rPr>
                            <a:t>0.04</a:t>
                          </a:r>
                          <a:endParaRPr lang="es-MX" sz="1200" dirty="0">
                            <a:solidFill>
                              <a:schemeClr val="tx2"/>
                            </a:solidFill>
                          </a:endParaRPr>
                        </a:p>
                      </a:txBody>
                      <a:tcPr anchor="ctr"/>
                    </a:tc>
                  </a:tr>
                  <a:tr h="293492">
                    <a:tc rowSpan="2">
                      <a:txBody>
                        <a:bodyPr/>
                        <a:lstStyle/>
                        <a:p>
                          <a:pPr algn="ctr"/>
                          <a:r>
                            <a:rPr lang="es-MX" sz="1200" dirty="0" smtClean="0">
                              <a:solidFill>
                                <a:srgbClr val="003366"/>
                              </a:solidFill>
                            </a:rPr>
                            <a:t>Mexico</a:t>
                          </a:r>
                          <a:endParaRPr lang="es-MX" sz="1200" dirty="0">
                            <a:solidFill>
                              <a:srgbClr val="003366"/>
                            </a:solidFill>
                          </a:endParaRPr>
                        </a:p>
                      </a:txBody>
                      <a:tcPr anchor="ctr"/>
                    </a:tc>
                    <a:tc>
                      <a:txBody>
                        <a:bodyPr/>
                        <a:lstStyle/>
                        <a:p>
                          <a:pPr algn="ctr"/>
                          <a:r>
                            <a:rPr lang="en-US" sz="1200" kern="1200" noProof="0" dirty="0" smtClean="0">
                              <a:solidFill>
                                <a:srgbClr val="003366"/>
                              </a:solidFill>
                              <a:latin typeface="+mn-lt"/>
                              <a:ea typeface="+mn-ea"/>
                              <a:cs typeface="+mn-cs"/>
                            </a:rPr>
                            <a:t>Low</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0.74</a:t>
                          </a:r>
                          <a:endParaRPr lang="es-MX" sz="1200" dirty="0">
                            <a:solidFill>
                              <a:schemeClr val="tx2"/>
                            </a:solidFill>
                          </a:endParaRPr>
                        </a:p>
                      </a:txBody>
                      <a:tcPr anchor="ctr"/>
                    </a:tc>
                    <a:tc>
                      <a:txBody>
                        <a:bodyPr/>
                        <a:lstStyle/>
                        <a:p>
                          <a:pPr algn="ctr"/>
                          <a:r>
                            <a:rPr lang="es-MX" sz="1200" dirty="0" smtClean="0">
                              <a:solidFill>
                                <a:schemeClr val="tx2"/>
                              </a:solidFill>
                            </a:rPr>
                            <a:t>0.26</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0.05</a:t>
                          </a:r>
                          <a:endParaRPr lang="es-MX" sz="1200" dirty="0">
                            <a:solidFill>
                              <a:schemeClr val="tx2"/>
                            </a:solidFill>
                          </a:endParaRPr>
                        </a:p>
                      </a:txBody>
                      <a:tcPr anchor="ctr"/>
                    </a:tc>
                    <a:tc>
                      <a:txBody>
                        <a:bodyPr/>
                        <a:lstStyle/>
                        <a:p>
                          <a:pPr algn="ctr"/>
                          <a:r>
                            <a:rPr lang="es-MX" sz="1200" dirty="0" smtClean="0">
                              <a:solidFill>
                                <a:schemeClr val="tx2"/>
                              </a:solidFill>
                            </a:rPr>
                            <a:t>3.29</a:t>
                          </a:r>
                          <a:endParaRPr lang="es-MX" sz="1200" dirty="0">
                            <a:solidFill>
                              <a:schemeClr val="tx2"/>
                            </a:solidFill>
                          </a:endParaRPr>
                        </a:p>
                      </a:txBody>
                      <a:tcPr anchor="ctr"/>
                    </a:tc>
                    <a:tc>
                      <a:txBody>
                        <a:bodyPr/>
                        <a:lstStyle/>
                        <a:p>
                          <a:pPr algn="ctr"/>
                          <a:r>
                            <a:rPr lang="es-MX" sz="1200" dirty="0" smtClean="0">
                              <a:solidFill>
                                <a:schemeClr val="tx2"/>
                              </a:solidFill>
                            </a:rPr>
                            <a:t>0.65</a:t>
                          </a:r>
                          <a:endParaRPr lang="es-MX" sz="1200" dirty="0">
                            <a:solidFill>
                              <a:schemeClr val="tx2"/>
                            </a:solidFill>
                          </a:endParaRPr>
                        </a:p>
                      </a:txBody>
                      <a:tcPr anchor="ctr"/>
                    </a:tc>
                    <a:tc>
                      <a:txBody>
                        <a:bodyPr/>
                        <a:lstStyle/>
                        <a:p>
                          <a:pPr algn="ctr"/>
                          <a:r>
                            <a:rPr lang="es-MX" sz="1200" dirty="0" smtClean="0">
                              <a:solidFill>
                                <a:schemeClr val="tx2"/>
                              </a:solidFill>
                            </a:rPr>
                            <a:t>1.21</a:t>
                          </a:r>
                          <a:endParaRPr lang="es-MX" sz="1200" dirty="0">
                            <a:solidFill>
                              <a:schemeClr val="tx2"/>
                            </a:solidFill>
                          </a:endParaRPr>
                        </a:p>
                      </a:txBody>
                      <a:tcPr anchor="ctr"/>
                    </a:tc>
                    <a:tc>
                      <a:txBody>
                        <a:bodyPr/>
                        <a:lstStyle/>
                        <a:p>
                          <a:pPr algn="ctr"/>
                          <a:r>
                            <a:rPr lang="es-MX" sz="1200" dirty="0" smtClean="0">
                              <a:solidFill>
                                <a:schemeClr val="tx2"/>
                              </a:solidFill>
                            </a:rPr>
                            <a:t>0.18</a:t>
                          </a:r>
                          <a:endParaRPr lang="es-MX" sz="1200" dirty="0">
                            <a:solidFill>
                              <a:schemeClr val="tx2"/>
                            </a:solidFill>
                          </a:endParaRPr>
                        </a:p>
                      </a:txBody>
                      <a:tcPr anchor="ctr"/>
                    </a:tc>
                    <a:tc>
                      <a:txBody>
                        <a:bodyPr/>
                        <a:lstStyle/>
                        <a:p>
                          <a:pPr algn="ctr"/>
                          <a:r>
                            <a:rPr lang="es-MX" sz="1200" dirty="0" smtClean="0">
                              <a:solidFill>
                                <a:schemeClr val="tx2"/>
                              </a:solidFill>
                            </a:rPr>
                            <a:t>0.26</a:t>
                          </a:r>
                          <a:endParaRPr lang="es-MX" sz="1200" dirty="0">
                            <a:solidFill>
                              <a:schemeClr val="tx2"/>
                            </a:solidFill>
                          </a:endParaRPr>
                        </a:p>
                      </a:txBody>
                      <a:tcPr anchor="ctr"/>
                    </a:tc>
                  </a:tr>
                  <a:tr h="293492">
                    <a:tc vMerge="1">
                      <a:txBody>
                        <a:bodyPr/>
                        <a:lstStyle/>
                        <a:p>
                          <a:endParaRPr lang="es-MX" dirty="0"/>
                        </a:p>
                      </a:txBody>
                      <a:tcPr/>
                    </a:tc>
                    <a:tc>
                      <a:txBody>
                        <a:bodyPr/>
                        <a:lstStyle/>
                        <a:p>
                          <a:pPr algn="ctr"/>
                          <a:r>
                            <a:rPr lang="en-US" sz="1200" kern="1200" noProof="0" dirty="0" smtClean="0">
                              <a:solidFill>
                                <a:srgbClr val="003366"/>
                              </a:solidFill>
                              <a:latin typeface="+mn-lt"/>
                              <a:ea typeface="+mn-ea"/>
                              <a:cs typeface="+mn-cs"/>
                            </a:rPr>
                            <a:t>High</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0.68</a:t>
                          </a:r>
                          <a:endParaRPr lang="es-MX" sz="1200" dirty="0">
                            <a:solidFill>
                              <a:schemeClr val="tx2"/>
                            </a:solidFill>
                          </a:endParaRPr>
                        </a:p>
                      </a:txBody>
                      <a:tcPr anchor="ctr"/>
                    </a:tc>
                    <a:tc>
                      <a:txBody>
                        <a:bodyPr/>
                        <a:lstStyle/>
                        <a:p>
                          <a:pPr algn="ctr"/>
                          <a:r>
                            <a:rPr lang="es-MX" sz="1200" dirty="0" smtClean="0">
                              <a:solidFill>
                                <a:schemeClr val="tx2"/>
                              </a:solidFill>
                            </a:rPr>
                            <a:t>0.32</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0.05</a:t>
                          </a:r>
                          <a:endParaRPr lang="es-MX" sz="1200" dirty="0">
                            <a:solidFill>
                              <a:schemeClr val="tx2"/>
                            </a:solidFill>
                          </a:endParaRPr>
                        </a:p>
                      </a:txBody>
                      <a:tcPr anchor="ctr"/>
                    </a:tc>
                    <a:tc>
                      <a:txBody>
                        <a:bodyPr/>
                        <a:lstStyle/>
                        <a:p>
                          <a:pPr algn="ctr"/>
                          <a:r>
                            <a:rPr lang="es-MX" sz="1200" dirty="0" smtClean="0">
                              <a:solidFill>
                                <a:schemeClr val="tx2"/>
                              </a:solidFill>
                            </a:rPr>
                            <a:t>0.70</a:t>
                          </a:r>
                          <a:endParaRPr lang="es-MX" sz="1200" dirty="0">
                            <a:solidFill>
                              <a:schemeClr val="tx2"/>
                            </a:solidFill>
                          </a:endParaRPr>
                        </a:p>
                      </a:txBody>
                      <a:tcPr anchor="ctr"/>
                    </a:tc>
                    <a:tc>
                      <a:txBody>
                        <a:bodyPr/>
                        <a:lstStyle/>
                        <a:p>
                          <a:pPr algn="ctr"/>
                          <a:r>
                            <a:rPr lang="es-MX" sz="1200" dirty="0" smtClean="0">
                              <a:solidFill>
                                <a:schemeClr val="tx2"/>
                              </a:solidFill>
                            </a:rPr>
                            <a:t>0.50</a:t>
                          </a:r>
                          <a:endParaRPr lang="es-MX" sz="1200" dirty="0">
                            <a:solidFill>
                              <a:schemeClr val="tx2"/>
                            </a:solidFill>
                          </a:endParaRPr>
                        </a:p>
                      </a:txBody>
                      <a:tcPr anchor="ctr"/>
                    </a:tc>
                    <a:tc>
                      <a:txBody>
                        <a:bodyPr/>
                        <a:lstStyle/>
                        <a:p>
                          <a:pPr algn="ctr"/>
                          <a:r>
                            <a:rPr lang="es-MX" sz="1200" dirty="0" smtClean="0">
                              <a:solidFill>
                                <a:schemeClr val="tx2"/>
                              </a:solidFill>
                            </a:rPr>
                            <a:t>2.48</a:t>
                          </a:r>
                          <a:endParaRPr lang="es-MX" sz="1200" dirty="0">
                            <a:solidFill>
                              <a:schemeClr val="tx2"/>
                            </a:solidFill>
                          </a:endParaRPr>
                        </a:p>
                      </a:txBody>
                      <a:tcPr anchor="ctr"/>
                    </a:tc>
                    <a:tc>
                      <a:txBody>
                        <a:bodyPr/>
                        <a:lstStyle/>
                        <a:p>
                          <a:pPr algn="ctr"/>
                          <a:r>
                            <a:rPr lang="es-MX" sz="1200" dirty="0" smtClean="0">
                              <a:solidFill>
                                <a:schemeClr val="tx2"/>
                              </a:solidFill>
                            </a:rPr>
                            <a:t>1.86</a:t>
                          </a:r>
                          <a:endParaRPr lang="es-MX" sz="1200" dirty="0">
                            <a:solidFill>
                              <a:schemeClr val="tx2"/>
                            </a:solidFill>
                          </a:endParaRPr>
                        </a:p>
                      </a:txBody>
                      <a:tcPr anchor="ctr"/>
                    </a:tc>
                    <a:tc>
                      <a:txBody>
                        <a:bodyPr/>
                        <a:lstStyle/>
                        <a:p>
                          <a:pPr algn="ctr"/>
                          <a:r>
                            <a:rPr lang="es-MX" sz="1200" dirty="0" smtClean="0">
                              <a:solidFill>
                                <a:schemeClr val="tx2"/>
                              </a:solidFill>
                            </a:rPr>
                            <a:t>0.08</a:t>
                          </a:r>
                          <a:endParaRPr lang="es-MX" sz="1200" dirty="0">
                            <a:solidFill>
                              <a:schemeClr val="tx2"/>
                            </a:solidFill>
                          </a:endParaRPr>
                        </a:p>
                      </a:txBody>
                      <a:tcPr anchor="ctr"/>
                    </a:tc>
                  </a:tr>
                  <a:tr h="293492">
                    <a:tc rowSpan="2">
                      <a:txBody>
                        <a:bodyPr/>
                        <a:lstStyle/>
                        <a:p>
                          <a:pPr algn="ctr"/>
                          <a:r>
                            <a:rPr lang="en-US" sz="1200" noProof="0" dirty="0" smtClean="0">
                              <a:solidFill>
                                <a:srgbClr val="003366"/>
                              </a:solidFill>
                            </a:rPr>
                            <a:t>Peru</a:t>
                          </a:r>
                          <a:endParaRPr lang="en-US" sz="1200" noProof="0" dirty="0">
                            <a:solidFill>
                              <a:srgbClr val="003366"/>
                            </a:solidFill>
                          </a:endParaRPr>
                        </a:p>
                      </a:txBody>
                      <a:tcPr anchor="ctr"/>
                    </a:tc>
                    <a:tc>
                      <a:txBody>
                        <a:bodyPr/>
                        <a:lstStyle/>
                        <a:p>
                          <a:pPr algn="ctr"/>
                          <a:r>
                            <a:rPr lang="en-US" sz="1200" kern="1200" noProof="0" dirty="0" smtClean="0">
                              <a:solidFill>
                                <a:srgbClr val="003366"/>
                              </a:solidFill>
                              <a:latin typeface="+mn-lt"/>
                              <a:ea typeface="+mn-ea"/>
                              <a:cs typeface="+mn-cs"/>
                            </a:rPr>
                            <a:t>Low</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0.92</a:t>
                          </a:r>
                          <a:endParaRPr lang="es-MX" sz="1200" dirty="0">
                            <a:solidFill>
                              <a:schemeClr val="tx2"/>
                            </a:solidFill>
                          </a:endParaRPr>
                        </a:p>
                      </a:txBody>
                      <a:tcPr anchor="ctr"/>
                    </a:tc>
                    <a:tc>
                      <a:txBody>
                        <a:bodyPr/>
                        <a:lstStyle/>
                        <a:p>
                          <a:pPr algn="ctr"/>
                          <a:r>
                            <a:rPr lang="es-MX" sz="1200" dirty="0" smtClean="0">
                              <a:solidFill>
                                <a:schemeClr val="tx2"/>
                              </a:solidFill>
                            </a:rPr>
                            <a:t>0.07</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0.02</a:t>
                          </a:r>
                          <a:endParaRPr lang="es-MX" sz="1200" dirty="0">
                            <a:solidFill>
                              <a:schemeClr val="tx2"/>
                            </a:solidFill>
                          </a:endParaRPr>
                        </a:p>
                      </a:txBody>
                      <a:tcPr anchor="ctr"/>
                    </a:tc>
                    <a:tc>
                      <a:txBody>
                        <a:bodyPr/>
                        <a:lstStyle/>
                        <a:p>
                          <a:pPr algn="ctr"/>
                          <a:r>
                            <a:rPr lang="es-MX" sz="1200" dirty="0" smtClean="0">
                              <a:solidFill>
                                <a:schemeClr val="tx2"/>
                              </a:solidFill>
                            </a:rPr>
                            <a:t>2.23</a:t>
                          </a:r>
                          <a:endParaRPr lang="es-MX" sz="1200" dirty="0">
                            <a:solidFill>
                              <a:schemeClr val="tx2"/>
                            </a:solidFill>
                          </a:endParaRPr>
                        </a:p>
                      </a:txBody>
                      <a:tcPr anchor="ctr"/>
                    </a:tc>
                    <a:tc>
                      <a:txBody>
                        <a:bodyPr/>
                        <a:lstStyle/>
                        <a:p>
                          <a:pPr algn="ctr"/>
                          <a:r>
                            <a:rPr lang="es-MX" sz="1200" dirty="0" smtClean="0">
                              <a:solidFill>
                                <a:schemeClr val="tx2"/>
                              </a:solidFill>
                            </a:rPr>
                            <a:t>0.78</a:t>
                          </a:r>
                          <a:endParaRPr lang="es-MX" sz="1200" dirty="0">
                            <a:solidFill>
                              <a:schemeClr val="tx2"/>
                            </a:solidFill>
                          </a:endParaRPr>
                        </a:p>
                      </a:txBody>
                      <a:tcPr anchor="ctr"/>
                    </a:tc>
                    <a:tc>
                      <a:txBody>
                        <a:bodyPr/>
                        <a:lstStyle/>
                        <a:p>
                          <a:pPr algn="ctr"/>
                          <a:r>
                            <a:rPr lang="es-MX" sz="1200" dirty="0" smtClean="0">
                              <a:solidFill>
                                <a:schemeClr val="tx2"/>
                              </a:solidFill>
                            </a:rPr>
                            <a:t>2.85</a:t>
                          </a:r>
                          <a:endParaRPr lang="es-MX" sz="1200" dirty="0">
                            <a:solidFill>
                              <a:schemeClr val="tx2"/>
                            </a:solidFill>
                          </a:endParaRPr>
                        </a:p>
                      </a:txBody>
                      <a:tcPr anchor="ctr"/>
                    </a:tc>
                    <a:tc>
                      <a:txBody>
                        <a:bodyPr/>
                        <a:lstStyle/>
                        <a:p>
                          <a:pPr algn="ctr"/>
                          <a:r>
                            <a:rPr lang="es-MX" sz="1200" dirty="0" smtClean="0">
                              <a:solidFill>
                                <a:schemeClr val="tx2"/>
                              </a:solidFill>
                            </a:rPr>
                            <a:t>0.12</a:t>
                          </a:r>
                          <a:endParaRPr lang="es-MX" sz="1200" dirty="0">
                            <a:solidFill>
                              <a:schemeClr val="tx2"/>
                            </a:solidFill>
                          </a:endParaRPr>
                        </a:p>
                      </a:txBody>
                      <a:tcPr anchor="ctr"/>
                    </a:tc>
                    <a:tc>
                      <a:txBody>
                        <a:bodyPr/>
                        <a:lstStyle/>
                        <a:p>
                          <a:pPr algn="ctr"/>
                          <a:r>
                            <a:rPr lang="es-MX" sz="1200" dirty="0" smtClean="0">
                              <a:solidFill>
                                <a:schemeClr val="tx2"/>
                              </a:solidFill>
                            </a:rPr>
                            <a:t>0.22</a:t>
                          </a:r>
                          <a:endParaRPr lang="es-MX" sz="1200" dirty="0">
                            <a:solidFill>
                              <a:schemeClr val="tx2"/>
                            </a:solidFill>
                          </a:endParaRPr>
                        </a:p>
                      </a:txBody>
                      <a:tcPr anchor="ctr"/>
                    </a:tc>
                  </a:tr>
                  <a:tr h="293492">
                    <a:tc vMerge="1">
                      <a:txBody>
                        <a:bodyPr/>
                        <a:lstStyle/>
                        <a:p>
                          <a:endParaRPr lang="es-MX" dirty="0"/>
                        </a:p>
                      </a:txBody>
                      <a:tcPr/>
                    </a:tc>
                    <a:tc>
                      <a:txBody>
                        <a:bodyPr/>
                        <a:lstStyle/>
                        <a:p>
                          <a:pPr algn="ctr"/>
                          <a:r>
                            <a:rPr lang="en-US" sz="1200" kern="1200" noProof="0" dirty="0" smtClean="0">
                              <a:solidFill>
                                <a:srgbClr val="003366"/>
                              </a:solidFill>
                              <a:latin typeface="+mn-lt"/>
                              <a:ea typeface="+mn-ea"/>
                              <a:cs typeface="+mn-cs"/>
                            </a:rPr>
                            <a:t>High</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0.78</a:t>
                          </a:r>
                          <a:endParaRPr lang="es-MX" sz="1200" dirty="0">
                            <a:solidFill>
                              <a:schemeClr val="tx2"/>
                            </a:solidFill>
                          </a:endParaRPr>
                        </a:p>
                      </a:txBody>
                      <a:tcPr anchor="ctr"/>
                    </a:tc>
                    <a:tc>
                      <a:txBody>
                        <a:bodyPr/>
                        <a:lstStyle/>
                        <a:p>
                          <a:pPr algn="ctr"/>
                          <a:r>
                            <a:rPr lang="es-MX" sz="1200" dirty="0" smtClean="0">
                              <a:solidFill>
                                <a:schemeClr val="tx2"/>
                              </a:solidFill>
                            </a:rPr>
                            <a:t>0.21</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0.02</a:t>
                          </a:r>
                          <a:endParaRPr lang="es-MX" sz="1200" dirty="0">
                            <a:solidFill>
                              <a:schemeClr val="tx2"/>
                            </a:solidFill>
                          </a:endParaRPr>
                        </a:p>
                      </a:txBody>
                      <a:tcPr anchor="ctr"/>
                    </a:tc>
                    <a:tc>
                      <a:txBody>
                        <a:bodyPr/>
                        <a:lstStyle/>
                        <a:p>
                          <a:pPr algn="ctr"/>
                          <a:r>
                            <a:rPr lang="es-MX" sz="1200" dirty="0" smtClean="0">
                              <a:solidFill>
                                <a:schemeClr val="tx2"/>
                              </a:solidFill>
                            </a:rPr>
                            <a:t>0.21</a:t>
                          </a:r>
                          <a:endParaRPr lang="es-MX" sz="1200" dirty="0">
                            <a:solidFill>
                              <a:schemeClr val="tx2"/>
                            </a:solidFill>
                          </a:endParaRPr>
                        </a:p>
                      </a:txBody>
                      <a:tcPr anchor="ctr"/>
                    </a:tc>
                    <a:tc>
                      <a:txBody>
                        <a:bodyPr/>
                        <a:lstStyle/>
                        <a:p>
                          <a:pPr algn="ctr"/>
                          <a:r>
                            <a:rPr lang="es-MX" sz="1200" dirty="0" smtClean="0">
                              <a:solidFill>
                                <a:schemeClr val="tx2"/>
                              </a:solidFill>
                            </a:rPr>
                            <a:t>0.71</a:t>
                          </a:r>
                          <a:endParaRPr lang="es-MX" sz="1200" dirty="0">
                            <a:solidFill>
                              <a:schemeClr val="tx2"/>
                            </a:solidFill>
                          </a:endParaRPr>
                        </a:p>
                      </a:txBody>
                      <a:tcPr anchor="ctr"/>
                    </a:tc>
                    <a:tc>
                      <a:txBody>
                        <a:bodyPr/>
                        <a:lstStyle/>
                        <a:p>
                          <a:pPr algn="ctr"/>
                          <a:r>
                            <a:rPr lang="es-MX" sz="1200" dirty="0" smtClean="0">
                              <a:solidFill>
                                <a:schemeClr val="tx2"/>
                              </a:solidFill>
                            </a:rPr>
                            <a:t>4.61</a:t>
                          </a:r>
                          <a:endParaRPr lang="es-MX" sz="1200" dirty="0">
                            <a:solidFill>
                              <a:schemeClr val="tx2"/>
                            </a:solidFill>
                          </a:endParaRPr>
                        </a:p>
                      </a:txBody>
                      <a:tcPr anchor="ctr"/>
                    </a:tc>
                    <a:tc>
                      <a:txBody>
                        <a:bodyPr/>
                        <a:lstStyle/>
                        <a:p>
                          <a:pPr algn="ctr"/>
                          <a:r>
                            <a:rPr lang="es-MX" sz="1200" dirty="0" smtClean="0">
                              <a:solidFill>
                                <a:schemeClr val="tx2"/>
                              </a:solidFill>
                            </a:rPr>
                            <a:t>0.77</a:t>
                          </a:r>
                          <a:endParaRPr lang="es-MX" sz="1200" dirty="0">
                            <a:solidFill>
                              <a:schemeClr val="tx2"/>
                            </a:solidFill>
                          </a:endParaRPr>
                        </a:p>
                      </a:txBody>
                      <a:tcPr anchor="ctr"/>
                    </a:tc>
                    <a:tc>
                      <a:txBody>
                        <a:bodyPr/>
                        <a:lstStyle/>
                        <a:p>
                          <a:pPr algn="ctr"/>
                          <a:r>
                            <a:rPr lang="es-MX" sz="1200" dirty="0" smtClean="0">
                              <a:solidFill>
                                <a:schemeClr val="tx2"/>
                              </a:solidFill>
                            </a:rPr>
                            <a:t>0.26</a:t>
                          </a:r>
                          <a:endParaRPr lang="es-MX" sz="1200" dirty="0">
                            <a:solidFill>
                              <a:schemeClr val="tx2"/>
                            </a:solidFill>
                          </a:endParaRPr>
                        </a:p>
                      </a:txBody>
                      <a:tcPr anchor="ctr"/>
                    </a:tc>
                  </a:tr>
                </a:tbl>
              </a:graphicData>
            </a:graphic>
          </p:graphicFrame>
        </mc:Choice>
        <mc:Fallback>
          <p:graphicFrame>
            <p:nvGraphicFramePr>
              <p:cNvPr id="4" name="3 Marcador de contenido"/>
              <p:cNvGraphicFramePr>
                <a:graphicFrameLocks noGrp="1"/>
              </p:cNvGraphicFramePr>
              <p:nvPr>
                <p:ph idx="1"/>
                <p:extLst>
                  <p:ext uri="{D42A27DB-BD31-4B8C-83A1-F6EECF244321}">
                    <p14:modId xmlns:p14="http://schemas.microsoft.com/office/powerpoint/2010/main" val="886115354"/>
                  </p:ext>
                </p:extLst>
              </p:nvPr>
            </p:nvGraphicFramePr>
            <p:xfrm>
              <a:off x="179512" y="1124744"/>
              <a:ext cx="8784980" cy="3888431"/>
            </p:xfrm>
            <a:graphic>
              <a:graphicData uri="http://schemas.openxmlformats.org/drawingml/2006/table">
                <a:tbl>
                  <a:tblPr firstRow="1" bandRow="1">
                    <a:tableStyleId>{5C22544A-7EE6-4342-B048-85BDC9FD1C3A}</a:tableStyleId>
                  </a:tblPr>
                  <a:tblGrid>
                    <a:gridCol w="878498"/>
                    <a:gridCol w="878498"/>
                    <a:gridCol w="878498"/>
                    <a:gridCol w="878498"/>
                    <a:gridCol w="878498"/>
                    <a:gridCol w="878498"/>
                    <a:gridCol w="878498"/>
                    <a:gridCol w="878498"/>
                    <a:gridCol w="878498"/>
                    <a:gridCol w="878498"/>
                  </a:tblGrid>
                  <a:tr h="627409">
                    <a:tc>
                      <a:txBody>
                        <a:bodyPr/>
                        <a:lstStyle/>
                        <a:p>
                          <a:pPr algn="ctr"/>
                          <a:endParaRPr lang="es-MX" dirty="0"/>
                        </a:p>
                      </a:txBody>
                      <a:tcPr anchor="ctr"/>
                    </a:tc>
                    <a:tc>
                      <a:txBody>
                        <a:bodyPr/>
                        <a:lstStyle/>
                        <a:p>
                          <a:pPr algn="ctr"/>
                          <a:endParaRPr lang="es-MX" dirty="0"/>
                        </a:p>
                      </a:txBody>
                      <a:tcPr anchor="ctr"/>
                    </a:tc>
                    <a:tc gridSpan="4">
                      <a:txBody>
                        <a:bodyPr/>
                        <a:lstStyle/>
                        <a:p>
                          <a:endParaRPr lang="es-MX"/>
                        </a:p>
                      </a:txBody>
                      <a:tcPr anchor="ctr">
                        <a:blipFill rotWithShape="1">
                          <a:blip r:embed="rId2"/>
                          <a:stretch>
                            <a:fillRect l="-49913" t="-971" r="-100000" b="-525243"/>
                          </a:stretch>
                        </a:blipFill>
                      </a:tcPr>
                    </a:tc>
                    <a:tc hMerge="1">
                      <a:txBody>
                        <a:bodyPr/>
                        <a:lstStyle/>
                        <a:p>
                          <a:pPr algn="ctr"/>
                          <a:endParaRPr lang="es-MX" dirty="0"/>
                        </a:p>
                      </a:txBody>
                      <a:tcPr anchor="ctr"/>
                    </a:tc>
                    <a:tc hMerge="1">
                      <a:txBody>
                        <a:bodyPr/>
                        <a:lstStyle/>
                        <a:p>
                          <a:pPr algn="ctr"/>
                          <a:endParaRPr lang="es-MX" dirty="0"/>
                        </a:p>
                      </a:txBody>
                      <a:tcPr anchor="ctr"/>
                    </a:tc>
                    <a:tc hMerge="1">
                      <a:txBody>
                        <a:bodyPr/>
                        <a:lstStyle/>
                        <a:p>
                          <a:pPr algn="ctr"/>
                          <a:endParaRPr lang="es-MX" dirty="0"/>
                        </a:p>
                      </a:txBody>
                      <a:tcPr anchor="ctr"/>
                    </a:tc>
                    <a:tc gridSpan="4">
                      <a:txBody>
                        <a:bodyPr/>
                        <a:lstStyle/>
                        <a:p>
                          <a:endParaRPr lang="es-MX"/>
                        </a:p>
                      </a:txBody>
                      <a:tcPr anchor="ctr">
                        <a:blipFill rotWithShape="1">
                          <a:blip r:embed="rId2"/>
                          <a:stretch>
                            <a:fillRect l="-149913" t="-971" b="-525243"/>
                          </a:stretch>
                        </a:blipFill>
                      </a:tcPr>
                    </a:tc>
                    <a:tc hMerge="1">
                      <a:txBody>
                        <a:bodyPr/>
                        <a:lstStyle/>
                        <a:p>
                          <a:pPr algn="ctr"/>
                          <a:endParaRPr lang="es-MX" dirty="0"/>
                        </a:p>
                      </a:txBody>
                      <a:tcPr anchor="ctr"/>
                    </a:tc>
                    <a:tc hMerge="1">
                      <a:txBody>
                        <a:bodyPr/>
                        <a:lstStyle/>
                        <a:p>
                          <a:pPr algn="ctr"/>
                          <a:endParaRPr lang="es-MX" dirty="0"/>
                        </a:p>
                      </a:txBody>
                      <a:tcPr anchor="ctr"/>
                    </a:tc>
                    <a:tc hMerge="1">
                      <a:txBody>
                        <a:bodyPr/>
                        <a:lstStyle/>
                        <a:p>
                          <a:pPr algn="ctr"/>
                          <a:endParaRPr lang="es-MX" dirty="0"/>
                        </a:p>
                      </a:txBody>
                      <a:tcPr anchor="ctr"/>
                    </a:tc>
                  </a:tr>
                  <a:tr h="326102">
                    <a:tc>
                      <a:txBody>
                        <a:bodyPr/>
                        <a:lstStyle/>
                        <a:p>
                          <a:pPr algn="ctr"/>
                          <a:r>
                            <a:rPr lang="en-US" sz="1400" noProof="0" dirty="0" smtClean="0">
                              <a:solidFill>
                                <a:schemeClr val="bg1"/>
                              </a:solidFill>
                            </a:rPr>
                            <a:t>Country</a:t>
                          </a:r>
                          <a:endParaRPr lang="en-US" sz="1400" noProof="0" dirty="0">
                            <a:solidFill>
                              <a:schemeClr val="bg1"/>
                            </a:solidFill>
                          </a:endParaRPr>
                        </a:p>
                      </a:txBody>
                      <a:tcPr anchor="ctr">
                        <a:solidFill>
                          <a:schemeClr val="accent4"/>
                        </a:solidFill>
                      </a:tcPr>
                    </a:tc>
                    <a:tc>
                      <a:txBody>
                        <a:bodyPr/>
                        <a:lstStyle/>
                        <a:p>
                          <a:pPr algn="ctr"/>
                          <a:r>
                            <a:rPr lang="en-US" sz="1400" noProof="0" dirty="0" smtClean="0">
                              <a:solidFill>
                                <a:schemeClr val="bg1"/>
                              </a:solidFill>
                            </a:rPr>
                            <a:t>Regime</a:t>
                          </a:r>
                          <a:endParaRPr lang="en-US" sz="1400" noProof="0" dirty="0">
                            <a:solidFill>
                              <a:schemeClr val="bg1"/>
                            </a:solidFill>
                          </a:endParaRPr>
                        </a:p>
                      </a:txBody>
                      <a:tcPr anchor="ctr">
                        <a:solidFill>
                          <a:schemeClr val="accent4"/>
                        </a:solidFill>
                      </a:tcPr>
                    </a:tc>
                    <a:tc>
                      <a:txBody>
                        <a:bodyPr/>
                        <a:lstStyle/>
                        <a:p>
                          <a:endParaRPr lang="es-MX"/>
                        </a:p>
                      </a:txBody>
                      <a:tcPr anchor="ctr">
                        <a:blipFill rotWithShape="1">
                          <a:blip r:embed="rId2"/>
                          <a:stretch>
                            <a:fillRect l="-198621" t="-196226" r="-695862" b="-920755"/>
                          </a:stretch>
                        </a:blipFill>
                      </a:tcPr>
                    </a:tc>
                    <a:tc>
                      <a:txBody>
                        <a:bodyPr/>
                        <a:lstStyle/>
                        <a:p>
                          <a:endParaRPr lang="es-MX"/>
                        </a:p>
                      </a:txBody>
                      <a:tcPr anchor="ctr">
                        <a:blipFill rotWithShape="1">
                          <a:blip r:embed="rId2"/>
                          <a:stretch>
                            <a:fillRect l="-300694" t="-196226" r="-600694" b="-920755"/>
                          </a:stretch>
                        </a:blipFill>
                      </a:tcPr>
                    </a:tc>
                    <a:tc>
                      <a:txBody>
                        <a:bodyPr/>
                        <a:lstStyle/>
                        <a:p>
                          <a:endParaRPr lang="es-MX"/>
                        </a:p>
                      </a:txBody>
                      <a:tcPr anchor="ctr">
                        <a:blipFill rotWithShape="1">
                          <a:blip r:embed="rId2"/>
                          <a:stretch>
                            <a:fillRect l="-400694" t="-196226" r="-500694" b="-920755"/>
                          </a:stretch>
                        </a:blipFill>
                      </a:tcPr>
                    </a:tc>
                    <a:tc>
                      <a:txBody>
                        <a:bodyPr/>
                        <a:lstStyle/>
                        <a:p>
                          <a:endParaRPr lang="es-MX"/>
                        </a:p>
                      </a:txBody>
                      <a:tcPr anchor="ctr">
                        <a:blipFill rotWithShape="1">
                          <a:blip r:embed="rId2"/>
                          <a:stretch>
                            <a:fillRect l="-500694" t="-196226" r="-400694" b="-920755"/>
                          </a:stretch>
                        </a:blipFill>
                      </a:tcPr>
                    </a:tc>
                    <a:tc>
                      <a:txBody>
                        <a:bodyPr/>
                        <a:lstStyle/>
                        <a:p>
                          <a:endParaRPr lang="es-MX"/>
                        </a:p>
                      </a:txBody>
                      <a:tcPr anchor="ctr">
                        <a:blipFill rotWithShape="1">
                          <a:blip r:embed="rId2"/>
                          <a:stretch>
                            <a:fillRect l="-600694" t="-196226" r="-300694" b="-920755"/>
                          </a:stretch>
                        </a:blipFill>
                      </a:tcPr>
                    </a:tc>
                    <a:tc>
                      <a:txBody>
                        <a:bodyPr/>
                        <a:lstStyle/>
                        <a:p>
                          <a:endParaRPr lang="es-MX"/>
                        </a:p>
                      </a:txBody>
                      <a:tcPr anchor="ctr">
                        <a:blipFill rotWithShape="1">
                          <a:blip r:embed="rId2"/>
                          <a:stretch>
                            <a:fillRect l="-695862" t="-196226" r="-198621" b="-920755"/>
                          </a:stretch>
                        </a:blipFill>
                      </a:tcPr>
                    </a:tc>
                    <a:tc>
                      <a:txBody>
                        <a:bodyPr/>
                        <a:lstStyle/>
                        <a:p>
                          <a:endParaRPr lang="es-MX"/>
                        </a:p>
                      </a:txBody>
                      <a:tcPr anchor="ctr">
                        <a:blipFill rotWithShape="1">
                          <a:blip r:embed="rId2"/>
                          <a:stretch>
                            <a:fillRect l="-801389" t="-196226" r="-100000" b="-920755"/>
                          </a:stretch>
                        </a:blipFill>
                      </a:tcPr>
                    </a:tc>
                    <a:tc>
                      <a:txBody>
                        <a:bodyPr/>
                        <a:lstStyle/>
                        <a:p>
                          <a:endParaRPr lang="es-MX"/>
                        </a:p>
                      </a:txBody>
                      <a:tcPr anchor="ctr">
                        <a:blipFill rotWithShape="1">
                          <a:blip r:embed="rId2"/>
                          <a:stretch>
                            <a:fillRect l="-901389" t="-196226" b="-920755"/>
                          </a:stretch>
                        </a:blipFill>
                      </a:tcPr>
                    </a:tc>
                  </a:tr>
                  <a:tr h="293492">
                    <a:tc rowSpan="2">
                      <a:txBody>
                        <a:bodyPr/>
                        <a:lstStyle/>
                        <a:p>
                          <a:pPr algn="ctr"/>
                          <a:r>
                            <a:rPr lang="en-US" sz="1200" noProof="0" dirty="0" smtClean="0">
                              <a:solidFill>
                                <a:srgbClr val="003366"/>
                              </a:solidFill>
                            </a:rPr>
                            <a:t>Brazil</a:t>
                          </a:r>
                          <a:endParaRPr lang="en-US" sz="1200" noProof="0" dirty="0">
                            <a:solidFill>
                              <a:srgbClr val="003366"/>
                            </a:solidFill>
                          </a:endParaRPr>
                        </a:p>
                      </a:txBody>
                      <a:tcPr anchor="ctr"/>
                    </a:tc>
                    <a:tc>
                      <a:txBody>
                        <a:bodyPr/>
                        <a:lstStyle/>
                        <a:p>
                          <a:pPr algn="ctr"/>
                          <a:r>
                            <a:rPr lang="en-US" sz="1200" kern="1200" noProof="0" dirty="0" smtClean="0">
                              <a:solidFill>
                                <a:srgbClr val="003366"/>
                              </a:solidFill>
                              <a:latin typeface="+mn-lt"/>
                              <a:ea typeface="+mn-ea"/>
                              <a:cs typeface="+mn-cs"/>
                            </a:rPr>
                            <a:t>Low</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0.73</a:t>
                          </a:r>
                          <a:endParaRPr lang="es-MX" sz="1200" dirty="0">
                            <a:solidFill>
                              <a:schemeClr val="tx2"/>
                            </a:solidFill>
                          </a:endParaRPr>
                        </a:p>
                      </a:txBody>
                      <a:tcPr anchor="ctr"/>
                    </a:tc>
                    <a:tc>
                      <a:txBody>
                        <a:bodyPr/>
                        <a:lstStyle/>
                        <a:p>
                          <a:pPr algn="ctr"/>
                          <a:r>
                            <a:rPr lang="es-MX" sz="1200" dirty="0" smtClean="0">
                              <a:solidFill>
                                <a:schemeClr val="tx2"/>
                              </a:solidFill>
                            </a:rPr>
                            <a:t>0.27</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0.06</a:t>
                          </a:r>
                          <a:endParaRPr lang="es-MX" sz="1200" dirty="0">
                            <a:solidFill>
                              <a:schemeClr val="tx2"/>
                            </a:solidFill>
                          </a:endParaRPr>
                        </a:p>
                      </a:txBody>
                      <a:tcPr anchor="ctr"/>
                    </a:tc>
                    <a:tc>
                      <a:txBody>
                        <a:bodyPr/>
                        <a:lstStyle/>
                        <a:p>
                          <a:pPr algn="ctr"/>
                          <a:r>
                            <a:rPr lang="es-MX" sz="1200" dirty="0" smtClean="0">
                              <a:solidFill>
                                <a:schemeClr val="tx2"/>
                              </a:solidFill>
                            </a:rPr>
                            <a:t>1.69</a:t>
                          </a:r>
                          <a:endParaRPr lang="es-MX" sz="1200" dirty="0">
                            <a:solidFill>
                              <a:schemeClr val="tx2"/>
                            </a:solidFill>
                          </a:endParaRPr>
                        </a:p>
                      </a:txBody>
                      <a:tcPr anchor="ctr"/>
                    </a:tc>
                    <a:tc>
                      <a:txBody>
                        <a:bodyPr/>
                        <a:lstStyle/>
                        <a:p>
                          <a:pPr algn="ctr"/>
                          <a:r>
                            <a:rPr lang="es-MX" sz="1200" dirty="0" smtClean="0">
                              <a:solidFill>
                                <a:schemeClr val="tx2"/>
                              </a:solidFill>
                            </a:rPr>
                            <a:t>0.95</a:t>
                          </a:r>
                          <a:endParaRPr lang="es-MX" sz="1200" dirty="0">
                            <a:solidFill>
                              <a:schemeClr val="tx2"/>
                            </a:solidFill>
                          </a:endParaRPr>
                        </a:p>
                      </a:txBody>
                      <a:tcPr anchor="ctr"/>
                    </a:tc>
                    <a:tc>
                      <a:txBody>
                        <a:bodyPr/>
                        <a:lstStyle/>
                        <a:p>
                          <a:pPr algn="ctr"/>
                          <a:r>
                            <a:rPr lang="es-MX" sz="1200" dirty="0" smtClean="0">
                              <a:solidFill>
                                <a:schemeClr val="tx2"/>
                              </a:solidFill>
                            </a:rPr>
                            <a:t>1.01</a:t>
                          </a:r>
                          <a:endParaRPr lang="es-MX" sz="1200" dirty="0">
                            <a:solidFill>
                              <a:schemeClr val="tx2"/>
                            </a:solidFill>
                          </a:endParaRPr>
                        </a:p>
                      </a:txBody>
                      <a:tcPr anchor="ctr"/>
                    </a:tc>
                    <a:tc>
                      <a:txBody>
                        <a:bodyPr/>
                        <a:lstStyle/>
                        <a:p>
                          <a:pPr algn="ctr"/>
                          <a:r>
                            <a:rPr lang="es-MX" sz="1200" dirty="0" smtClean="0">
                              <a:solidFill>
                                <a:schemeClr val="tx2"/>
                              </a:solidFill>
                            </a:rPr>
                            <a:t>0.72</a:t>
                          </a:r>
                          <a:endParaRPr lang="es-MX" sz="1200" dirty="0">
                            <a:solidFill>
                              <a:schemeClr val="tx2"/>
                            </a:solidFill>
                          </a:endParaRPr>
                        </a:p>
                      </a:txBody>
                      <a:tcPr anchor="ctr"/>
                    </a:tc>
                    <a:tc>
                      <a:txBody>
                        <a:bodyPr/>
                        <a:lstStyle/>
                        <a:p>
                          <a:pPr algn="ctr"/>
                          <a:r>
                            <a:rPr lang="es-MX" sz="1200" dirty="0" smtClean="0">
                              <a:solidFill>
                                <a:schemeClr val="tx2"/>
                              </a:solidFill>
                            </a:rPr>
                            <a:t>0.03</a:t>
                          </a:r>
                          <a:endParaRPr lang="es-MX" sz="1200" dirty="0">
                            <a:solidFill>
                              <a:schemeClr val="tx2"/>
                            </a:solidFill>
                          </a:endParaRPr>
                        </a:p>
                      </a:txBody>
                      <a:tcPr anchor="ctr"/>
                    </a:tc>
                  </a:tr>
                  <a:tr h="293492">
                    <a:tc vMerge="1">
                      <a:txBody>
                        <a:bodyPr/>
                        <a:lstStyle/>
                        <a:p>
                          <a:endParaRPr lang="es-MX" dirty="0"/>
                        </a:p>
                      </a:txBody>
                      <a:tcPr/>
                    </a:tc>
                    <a:tc>
                      <a:txBody>
                        <a:bodyPr/>
                        <a:lstStyle/>
                        <a:p>
                          <a:pPr algn="ctr"/>
                          <a:r>
                            <a:rPr lang="en-US" sz="1200" kern="1200" noProof="0" dirty="0" smtClean="0">
                              <a:solidFill>
                                <a:srgbClr val="003366"/>
                              </a:solidFill>
                              <a:latin typeface="+mn-lt"/>
                              <a:ea typeface="+mn-ea"/>
                              <a:cs typeface="+mn-cs"/>
                            </a:rPr>
                            <a:t>High</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0.68</a:t>
                          </a:r>
                          <a:endParaRPr lang="es-MX" sz="1200" dirty="0">
                            <a:solidFill>
                              <a:schemeClr val="tx2"/>
                            </a:solidFill>
                          </a:endParaRPr>
                        </a:p>
                      </a:txBody>
                      <a:tcPr anchor="ctr"/>
                    </a:tc>
                    <a:tc>
                      <a:txBody>
                        <a:bodyPr/>
                        <a:lstStyle/>
                        <a:p>
                          <a:pPr algn="ctr"/>
                          <a:r>
                            <a:rPr lang="es-MX" sz="1200" dirty="0" smtClean="0">
                              <a:solidFill>
                                <a:schemeClr val="tx2"/>
                              </a:solidFill>
                            </a:rPr>
                            <a:t>0.32</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0.06</a:t>
                          </a:r>
                          <a:endParaRPr lang="es-MX" sz="1200" dirty="0">
                            <a:solidFill>
                              <a:schemeClr val="tx2"/>
                            </a:solidFill>
                          </a:endParaRPr>
                        </a:p>
                      </a:txBody>
                      <a:tcPr anchor="ctr"/>
                    </a:tc>
                    <a:tc>
                      <a:txBody>
                        <a:bodyPr/>
                        <a:lstStyle/>
                        <a:p>
                          <a:pPr algn="ctr"/>
                          <a:r>
                            <a:rPr lang="es-MX" sz="1200" dirty="0" smtClean="0">
                              <a:solidFill>
                                <a:schemeClr val="tx2"/>
                              </a:solidFill>
                            </a:rPr>
                            <a:t>1.31</a:t>
                          </a:r>
                          <a:endParaRPr lang="es-MX" sz="1200" dirty="0">
                            <a:solidFill>
                              <a:schemeClr val="tx2"/>
                            </a:solidFill>
                          </a:endParaRPr>
                        </a:p>
                      </a:txBody>
                      <a:tcPr anchor="ctr"/>
                    </a:tc>
                    <a:tc>
                      <a:txBody>
                        <a:bodyPr/>
                        <a:lstStyle/>
                        <a:p>
                          <a:pPr algn="ctr"/>
                          <a:r>
                            <a:rPr lang="es-MX" sz="1200" dirty="0" smtClean="0">
                              <a:solidFill>
                                <a:schemeClr val="tx2"/>
                              </a:solidFill>
                            </a:rPr>
                            <a:t>0.83</a:t>
                          </a:r>
                          <a:endParaRPr lang="es-MX" sz="1200" dirty="0">
                            <a:solidFill>
                              <a:schemeClr val="tx2"/>
                            </a:solidFill>
                          </a:endParaRPr>
                        </a:p>
                      </a:txBody>
                      <a:tcPr anchor="ctr"/>
                    </a:tc>
                    <a:tc>
                      <a:txBody>
                        <a:bodyPr/>
                        <a:lstStyle/>
                        <a:p>
                          <a:pPr algn="ctr"/>
                          <a:r>
                            <a:rPr lang="es-MX" sz="1200" dirty="0" smtClean="0">
                              <a:solidFill>
                                <a:schemeClr val="tx2"/>
                              </a:solidFill>
                            </a:rPr>
                            <a:t>5.37</a:t>
                          </a:r>
                          <a:endParaRPr lang="es-MX" sz="1200" dirty="0">
                            <a:solidFill>
                              <a:schemeClr val="tx2"/>
                            </a:solidFill>
                          </a:endParaRPr>
                        </a:p>
                      </a:txBody>
                      <a:tcPr anchor="ctr"/>
                    </a:tc>
                    <a:tc>
                      <a:txBody>
                        <a:bodyPr/>
                        <a:lstStyle/>
                        <a:p>
                          <a:pPr algn="ctr"/>
                          <a:r>
                            <a:rPr lang="es-MX" sz="1200" dirty="0" smtClean="0">
                              <a:solidFill>
                                <a:schemeClr val="tx2"/>
                              </a:solidFill>
                            </a:rPr>
                            <a:t>0.83</a:t>
                          </a:r>
                          <a:endParaRPr lang="es-MX" sz="1200" dirty="0">
                            <a:solidFill>
                              <a:schemeClr val="tx2"/>
                            </a:solidFill>
                          </a:endParaRPr>
                        </a:p>
                      </a:txBody>
                      <a:tcPr anchor="ctr"/>
                    </a:tc>
                    <a:tc>
                      <a:txBody>
                        <a:bodyPr/>
                        <a:lstStyle/>
                        <a:p>
                          <a:pPr algn="ctr"/>
                          <a:r>
                            <a:rPr lang="es-MX" sz="1200" dirty="0" smtClean="0">
                              <a:solidFill>
                                <a:schemeClr val="tx2"/>
                              </a:solidFill>
                            </a:rPr>
                            <a:t>0.03</a:t>
                          </a:r>
                          <a:endParaRPr lang="es-MX" sz="1200" dirty="0">
                            <a:solidFill>
                              <a:schemeClr val="tx2"/>
                            </a:solidFill>
                          </a:endParaRPr>
                        </a:p>
                      </a:txBody>
                      <a:tcPr anchor="ctr"/>
                    </a:tc>
                  </a:tr>
                  <a:tr h="293492">
                    <a:tc rowSpan="2">
                      <a:txBody>
                        <a:bodyPr/>
                        <a:lstStyle/>
                        <a:p>
                          <a:pPr algn="ctr"/>
                          <a:r>
                            <a:rPr lang="en-US" sz="1200" noProof="0" dirty="0" smtClean="0">
                              <a:solidFill>
                                <a:srgbClr val="003366"/>
                              </a:solidFill>
                            </a:rPr>
                            <a:t>Chile</a:t>
                          </a:r>
                          <a:endParaRPr lang="en-US" sz="1200" noProof="0" dirty="0">
                            <a:solidFill>
                              <a:srgbClr val="003366"/>
                            </a:solidFill>
                          </a:endParaRPr>
                        </a:p>
                      </a:txBody>
                      <a:tcPr anchor="ctr"/>
                    </a:tc>
                    <a:tc>
                      <a:txBody>
                        <a:bodyPr/>
                        <a:lstStyle/>
                        <a:p>
                          <a:pPr algn="ctr"/>
                          <a:r>
                            <a:rPr lang="en-US" sz="1200" kern="1200" noProof="0" dirty="0" smtClean="0">
                              <a:solidFill>
                                <a:srgbClr val="003366"/>
                              </a:solidFill>
                              <a:latin typeface="+mn-lt"/>
                              <a:ea typeface="+mn-ea"/>
                              <a:cs typeface="+mn-cs"/>
                            </a:rPr>
                            <a:t>Low</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0.63</a:t>
                          </a:r>
                          <a:endParaRPr lang="es-MX" sz="1200" dirty="0">
                            <a:solidFill>
                              <a:schemeClr val="tx2"/>
                            </a:solidFill>
                          </a:endParaRPr>
                        </a:p>
                      </a:txBody>
                      <a:tcPr anchor="ctr"/>
                    </a:tc>
                    <a:tc>
                      <a:txBody>
                        <a:bodyPr/>
                        <a:lstStyle/>
                        <a:p>
                          <a:pPr algn="ctr"/>
                          <a:r>
                            <a:rPr lang="es-MX" sz="1200" dirty="0" smtClean="0">
                              <a:solidFill>
                                <a:schemeClr val="tx2"/>
                              </a:solidFill>
                            </a:rPr>
                            <a:t>0.37</a:t>
                          </a:r>
                          <a:endParaRPr lang="es-MX" sz="1200" dirty="0">
                            <a:solidFill>
                              <a:schemeClr val="tx2"/>
                            </a:solidFill>
                          </a:endParaRPr>
                        </a:p>
                      </a:txBody>
                      <a:tcPr anchor="ctr"/>
                    </a:tc>
                    <a:tc>
                      <a:txBody>
                        <a:bodyPr/>
                        <a:lstStyle/>
                        <a:p>
                          <a:pPr algn="ctr"/>
                          <a:r>
                            <a:rPr lang="es-MX" sz="1200" dirty="0" smtClean="0">
                              <a:solidFill>
                                <a:schemeClr val="tx2"/>
                              </a:solidFill>
                            </a:rPr>
                            <a:t>-0.01</a:t>
                          </a:r>
                          <a:endParaRPr lang="es-MX" sz="1200" dirty="0">
                            <a:solidFill>
                              <a:schemeClr val="tx2"/>
                            </a:solidFill>
                          </a:endParaRPr>
                        </a:p>
                      </a:txBody>
                      <a:tcPr anchor="ctr"/>
                    </a:tc>
                    <a:tc>
                      <a:txBody>
                        <a:bodyPr/>
                        <a:lstStyle/>
                        <a:p>
                          <a:pPr algn="ctr"/>
                          <a:r>
                            <a:rPr lang="es-MX" sz="1200" dirty="0" smtClean="0">
                              <a:solidFill>
                                <a:schemeClr val="tx2"/>
                              </a:solidFill>
                            </a:rPr>
                            <a:t>0.18</a:t>
                          </a:r>
                          <a:endParaRPr lang="es-MX" sz="1200" dirty="0">
                            <a:solidFill>
                              <a:schemeClr val="tx2"/>
                            </a:solidFill>
                          </a:endParaRPr>
                        </a:p>
                      </a:txBody>
                      <a:tcPr anchor="ctr"/>
                    </a:tc>
                    <a:tc>
                      <a:txBody>
                        <a:bodyPr/>
                        <a:lstStyle/>
                        <a:p>
                          <a:pPr algn="ctr"/>
                          <a:r>
                            <a:rPr lang="es-MX" sz="1200" dirty="0" smtClean="0">
                              <a:solidFill>
                                <a:schemeClr val="tx2"/>
                              </a:solidFill>
                            </a:rPr>
                            <a:t>0.80</a:t>
                          </a:r>
                          <a:endParaRPr lang="es-MX" sz="1200" dirty="0">
                            <a:solidFill>
                              <a:schemeClr val="tx2"/>
                            </a:solidFill>
                          </a:endParaRPr>
                        </a:p>
                      </a:txBody>
                      <a:tcPr anchor="ctr"/>
                    </a:tc>
                    <a:tc>
                      <a:txBody>
                        <a:bodyPr/>
                        <a:lstStyle/>
                        <a:p>
                          <a:pPr algn="ctr"/>
                          <a:r>
                            <a:rPr lang="es-MX" sz="1200" dirty="0" smtClean="0">
                              <a:solidFill>
                                <a:schemeClr val="tx2"/>
                              </a:solidFill>
                            </a:rPr>
                            <a:t>3.59</a:t>
                          </a:r>
                          <a:endParaRPr lang="es-MX" sz="1200" dirty="0">
                            <a:solidFill>
                              <a:schemeClr val="tx2"/>
                            </a:solidFill>
                          </a:endParaRPr>
                        </a:p>
                      </a:txBody>
                      <a:tcPr anchor="ctr"/>
                    </a:tc>
                    <a:tc>
                      <a:txBody>
                        <a:bodyPr/>
                        <a:lstStyle/>
                        <a:p>
                          <a:pPr algn="ctr"/>
                          <a:r>
                            <a:rPr lang="es-MX" sz="1200" dirty="0" smtClean="0">
                              <a:solidFill>
                                <a:schemeClr val="tx2"/>
                              </a:solidFill>
                            </a:rPr>
                            <a:t>0.77</a:t>
                          </a:r>
                          <a:endParaRPr lang="es-MX" sz="1200" dirty="0">
                            <a:solidFill>
                              <a:schemeClr val="tx2"/>
                            </a:solidFill>
                          </a:endParaRPr>
                        </a:p>
                      </a:txBody>
                      <a:tcPr anchor="ctr"/>
                    </a:tc>
                    <a:tc>
                      <a:txBody>
                        <a:bodyPr/>
                        <a:lstStyle/>
                        <a:p>
                          <a:pPr algn="ctr"/>
                          <a:r>
                            <a:rPr lang="es-MX" sz="1200" dirty="0" smtClean="0">
                              <a:solidFill>
                                <a:schemeClr val="tx2"/>
                              </a:solidFill>
                            </a:rPr>
                            <a:t>0.05</a:t>
                          </a:r>
                          <a:endParaRPr lang="es-MX" sz="1200" dirty="0">
                            <a:solidFill>
                              <a:schemeClr val="tx2"/>
                            </a:solidFill>
                          </a:endParaRPr>
                        </a:p>
                      </a:txBody>
                      <a:tcPr anchor="ctr"/>
                    </a:tc>
                  </a:tr>
                  <a:tr h="293492">
                    <a:tc vMerge="1">
                      <a:txBody>
                        <a:bodyPr/>
                        <a:lstStyle/>
                        <a:p>
                          <a:endParaRPr lang="es-MX" dirty="0"/>
                        </a:p>
                      </a:txBody>
                      <a:tcPr/>
                    </a:tc>
                    <a:tc>
                      <a:txBody>
                        <a:bodyPr/>
                        <a:lstStyle/>
                        <a:p>
                          <a:pPr algn="ctr"/>
                          <a:r>
                            <a:rPr lang="en-US" sz="1200" kern="1200" noProof="0" dirty="0" smtClean="0">
                              <a:solidFill>
                                <a:srgbClr val="003366"/>
                              </a:solidFill>
                              <a:latin typeface="+mn-lt"/>
                              <a:ea typeface="+mn-ea"/>
                              <a:cs typeface="+mn-cs"/>
                            </a:rPr>
                            <a:t>High</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0.68</a:t>
                          </a:r>
                          <a:endParaRPr lang="es-MX" sz="1200" dirty="0">
                            <a:solidFill>
                              <a:schemeClr val="tx2"/>
                            </a:solidFill>
                          </a:endParaRPr>
                        </a:p>
                      </a:txBody>
                      <a:tcPr anchor="ctr"/>
                    </a:tc>
                    <a:tc>
                      <a:txBody>
                        <a:bodyPr/>
                        <a:lstStyle/>
                        <a:p>
                          <a:pPr algn="ctr"/>
                          <a:r>
                            <a:rPr lang="es-MX" sz="1200" dirty="0" smtClean="0">
                              <a:solidFill>
                                <a:schemeClr val="tx2"/>
                              </a:solidFill>
                            </a:rPr>
                            <a:t>0.32</a:t>
                          </a:r>
                          <a:endParaRPr lang="es-MX" sz="1200" dirty="0">
                            <a:solidFill>
                              <a:schemeClr val="tx2"/>
                            </a:solidFill>
                          </a:endParaRPr>
                        </a:p>
                      </a:txBody>
                      <a:tcPr anchor="ctr"/>
                    </a:tc>
                    <a:tc>
                      <a:txBody>
                        <a:bodyPr/>
                        <a:lstStyle/>
                        <a:p>
                          <a:pPr algn="ctr"/>
                          <a:r>
                            <a:rPr lang="es-MX" sz="1200" dirty="0" smtClean="0">
                              <a:solidFill>
                                <a:schemeClr val="tx2"/>
                              </a:solidFill>
                            </a:rPr>
                            <a:t>-0.01</a:t>
                          </a:r>
                          <a:endParaRPr lang="es-MX" sz="1200" dirty="0">
                            <a:solidFill>
                              <a:schemeClr val="tx2"/>
                            </a:solidFill>
                          </a:endParaRPr>
                        </a:p>
                      </a:txBody>
                      <a:tcPr anchor="ctr"/>
                    </a:tc>
                    <a:tc>
                      <a:txBody>
                        <a:bodyPr/>
                        <a:lstStyle/>
                        <a:p>
                          <a:pPr algn="ctr"/>
                          <a:r>
                            <a:rPr lang="es-MX" sz="1200" dirty="0" smtClean="0">
                              <a:solidFill>
                                <a:schemeClr val="tx2"/>
                              </a:solidFill>
                            </a:rPr>
                            <a:t>0.12</a:t>
                          </a:r>
                          <a:endParaRPr lang="es-MX" sz="1200" dirty="0">
                            <a:solidFill>
                              <a:schemeClr val="tx2"/>
                            </a:solidFill>
                          </a:endParaRPr>
                        </a:p>
                      </a:txBody>
                      <a:tcPr anchor="ctr"/>
                    </a:tc>
                    <a:tc>
                      <a:txBody>
                        <a:bodyPr/>
                        <a:lstStyle/>
                        <a:p>
                          <a:pPr algn="ctr"/>
                          <a:r>
                            <a:rPr lang="es-MX" sz="1200" dirty="0" smtClean="0">
                              <a:solidFill>
                                <a:schemeClr val="tx2"/>
                              </a:solidFill>
                            </a:rPr>
                            <a:t>0.79</a:t>
                          </a:r>
                          <a:endParaRPr lang="es-MX" sz="1200" dirty="0">
                            <a:solidFill>
                              <a:schemeClr val="tx2"/>
                            </a:solidFill>
                          </a:endParaRPr>
                        </a:p>
                      </a:txBody>
                      <a:tcPr anchor="ctr"/>
                    </a:tc>
                    <a:tc>
                      <a:txBody>
                        <a:bodyPr/>
                        <a:lstStyle/>
                        <a:p>
                          <a:pPr algn="ctr"/>
                          <a:r>
                            <a:rPr lang="es-MX" sz="1200" dirty="0" smtClean="0">
                              <a:solidFill>
                                <a:schemeClr val="tx2"/>
                              </a:solidFill>
                            </a:rPr>
                            <a:t>4.69</a:t>
                          </a:r>
                          <a:endParaRPr lang="es-MX" sz="1200" dirty="0">
                            <a:solidFill>
                              <a:schemeClr val="tx2"/>
                            </a:solidFill>
                          </a:endParaRPr>
                        </a:p>
                      </a:txBody>
                      <a:tcPr anchor="ctr"/>
                    </a:tc>
                    <a:tc>
                      <a:txBody>
                        <a:bodyPr/>
                        <a:lstStyle/>
                        <a:p>
                          <a:pPr algn="ctr"/>
                          <a:r>
                            <a:rPr lang="es-MX" sz="1200" dirty="0" smtClean="0">
                              <a:solidFill>
                                <a:schemeClr val="tx2"/>
                              </a:solidFill>
                            </a:rPr>
                            <a:t>0.48</a:t>
                          </a:r>
                          <a:endParaRPr lang="es-MX" sz="1200" dirty="0">
                            <a:solidFill>
                              <a:schemeClr val="tx2"/>
                            </a:solidFill>
                          </a:endParaRPr>
                        </a:p>
                      </a:txBody>
                      <a:tcPr anchor="ctr"/>
                    </a:tc>
                    <a:tc>
                      <a:txBody>
                        <a:bodyPr/>
                        <a:lstStyle/>
                        <a:p>
                          <a:pPr algn="ctr"/>
                          <a:r>
                            <a:rPr lang="es-MX" sz="1200" dirty="0" smtClean="0">
                              <a:solidFill>
                                <a:schemeClr val="tx2"/>
                              </a:solidFill>
                            </a:rPr>
                            <a:t>0.07</a:t>
                          </a:r>
                          <a:endParaRPr lang="es-MX" sz="1200" dirty="0">
                            <a:solidFill>
                              <a:schemeClr val="tx2"/>
                            </a:solidFill>
                          </a:endParaRPr>
                        </a:p>
                      </a:txBody>
                      <a:tcPr anchor="ctr"/>
                    </a:tc>
                  </a:tr>
                  <a:tr h="293492">
                    <a:tc rowSpan="2">
                      <a:txBody>
                        <a:bodyPr/>
                        <a:lstStyle/>
                        <a:p>
                          <a:pPr algn="ctr"/>
                          <a:r>
                            <a:rPr lang="en-US" sz="1200" noProof="0" dirty="0" smtClean="0">
                              <a:solidFill>
                                <a:srgbClr val="003366"/>
                              </a:solidFill>
                            </a:rPr>
                            <a:t>Colombia</a:t>
                          </a:r>
                          <a:endParaRPr lang="en-US" sz="1200" noProof="0" dirty="0">
                            <a:solidFill>
                              <a:srgbClr val="003366"/>
                            </a:solidFill>
                          </a:endParaRPr>
                        </a:p>
                      </a:txBody>
                      <a:tcPr anchor="ctr"/>
                    </a:tc>
                    <a:tc>
                      <a:txBody>
                        <a:bodyPr/>
                        <a:lstStyle/>
                        <a:p>
                          <a:pPr algn="ctr"/>
                          <a:r>
                            <a:rPr lang="en-US" sz="1200" kern="1200" noProof="0" dirty="0" smtClean="0">
                              <a:solidFill>
                                <a:srgbClr val="003366"/>
                              </a:solidFill>
                              <a:latin typeface="+mn-lt"/>
                              <a:ea typeface="+mn-ea"/>
                              <a:cs typeface="+mn-cs"/>
                            </a:rPr>
                            <a:t>Low</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0.76</a:t>
                          </a:r>
                          <a:endParaRPr lang="es-MX" sz="1200" dirty="0">
                            <a:solidFill>
                              <a:schemeClr val="tx2"/>
                            </a:solidFill>
                          </a:endParaRPr>
                        </a:p>
                      </a:txBody>
                      <a:tcPr anchor="ctr"/>
                    </a:tc>
                    <a:tc>
                      <a:txBody>
                        <a:bodyPr/>
                        <a:lstStyle/>
                        <a:p>
                          <a:pPr algn="ctr"/>
                          <a:r>
                            <a:rPr lang="es-MX" sz="1200" dirty="0" smtClean="0">
                              <a:solidFill>
                                <a:schemeClr val="tx2"/>
                              </a:solidFill>
                            </a:rPr>
                            <a:t>0.23</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0.10</a:t>
                          </a:r>
                          <a:endParaRPr lang="es-MX" sz="1200" dirty="0">
                            <a:solidFill>
                              <a:schemeClr val="tx2"/>
                            </a:solidFill>
                          </a:endParaRPr>
                        </a:p>
                      </a:txBody>
                      <a:tcPr anchor="ctr"/>
                    </a:tc>
                    <a:tc>
                      <a:txBody>
                        <a:bodyPr/>
                        <a:lstStyle/>
                        <a:p>
                          <a:pPr algn="ctr"/>
                          <a:r>
                            <a:rPr lang="es-MX" sz="1200" dirty="0" smtClean="0">
                              <a:solidFill>
                                <a:schemeClr val="tx2"/>
                              </a:solidFill>
                            </a:rPr>
                            <a:t>2.68</a:t>
                          </a:r>
                          <a:endParaRPr lang="es-MX" sz="1200" dirty="0">
                            <a:solidFill>
                              <a:schemeClr val="tx2"/>
                            </a:solidFill>
                          </a:endParaRPr>
                        </a:p>
                      </a:txBody>
                      <a:tcPr anchor="ctr"/>
                    </a:tc>
                    <a:tc>
                      <a:txBody>
                        <a:bodyPr/>
                        <a:lstStyle/>
                        <a:p>
                          <a:pPr algn="ctr"/>
                          <a:r>
                            <a:rPr lang="es-MX" sz="1200" dirty="0" smtClean="0">
                              <a:solidFill>
                                <a:schemeClr val="tx2"/>
                              </a:solidFill>
                            </a:rPr>
                            <a:t>0.83</a:t>
                          </a:r>
                          <a:endParaRPr lang="es-MX" sz="1200" dirty="0">
                            <a:solidFill>
                              <a:schemeClr val="tx2"/>
                            </a:solidFill>
                          </a:endParaRPr>
                        </a:p>
                      </a:txBody>
                      <a:tcPr anchor="ctr"/>
                    </a:tc>
                    <a:tc>
                      <a:txBody>
                        <a:bodyPr/>
                        <a:lstStyle/>
                        <a:p>
                          <a:pPr algn="ctr"/>
                          <a:r>
                            <a:rPr lang="es-MX" sz="1200" dirty="0" smtClean="0">
                              <a:solidFill>
                                <a:schemeClr val="tx2"/>
                              </a:solidFill>
                            </a:rPr>
                            <a:t>1.75</a:t>
                          </a:r>
                          <a:endParaRPr lang="es-MX" sz="1200" dirty="0">
                            <a:solidFill>
                              <a:schemeClr val="tx2"/>
                            </a:solidFill>
                          </a:endParaRPr>
                        </a:p>
                      </a:txBody>
                      <a:tcPr anchor="ctr"/>
                    </a:tc>
                    <a:tc>
                      <a:txBody>
                        <a:bodyPr/>
                        <a:lstStyle/>
                        <a:p>
                          <a:pPr algn="ctr"/>
                          <a:r>
                            <a:rPr lang="es-MX" sz="1200" dirty="0" smtClean="0">
                              <a:solidFill>
                                <a:schemeClr val="tx2"/>
                              </a:solidFill>
                            </a:rPr>
                            <a:t>0.42</a:t>
                          </a:r>
                          <a:endParaRPr lang="es-MX" sz="1200" dirty="0">
                            <a:solidFill>
                              <a:schemeClr val="tx2"/>
                            </a:solidFill>
                          </a:endParaRPr>
                        </a:p>
                      </a:txBody>
                      <a:tcPr anchor="ctr"/>
                    </a:tc>
                    <a:tc>
                      <a:txBody>
                        <a:bodyPr/>
                        <a:lstStyle/>
                        <a:p>
                          <a:pPr algn="ctr"/>
                          <a:r>
                            <a:rPr lang="es-MX" sz="1200" dirty="0" smtClean="0">
                              <a:solidFill>
                                <a:schemeClr val="tx2"/>
                              </a:solidFill>
                            </a:rPr>
                            <a:t>0.05</a:t>
                          </a:r>
                          <a:endParaRPr lang="es-MX" sz="1200" dirty="0">
                            <a:solidFill>
                              <a:schemeClr val="tx2"/>
                            </a:solidFill>
                          </a:endParaRPr>
                        </a:p>
                      </a:txBody>
                      <a:tcPr anchor="ctr"/>
                    </a:tc>
                  </a:tr>
                  <a:tr h="293492">
                    <a:tc vMerge="1">
                      <a:txBody>
                        <a:bodyPr/>
                        <a:lstStyle/>
                        <a:p>
                          <a:endParaRPr lang="es-MX" dirty="0"/>
                        </a:p>
                      </a:txBody>
                      <a:tcPr/>
                    </a:tc>
                    <a:tc>
                      <a:txBody>
                        <a:bodyPr/>
                        <a:lstStyle/>
                        <a:p>
                          <a:pPr algn="ctr"/>
                          <a:r>
                            <a:rPr lang="en-US" sz="1200" kern="1200" noProof="0" dirty="0" smtClean="0">
                              <a:solidFill>
                                <a:srgbClr val="003366"/>
                              </a:solidFill>
                              <a:latin typeface="+mn-lt"/>
                              <a:ea typeface="+mn-ea"/>
                              <a:cs typeface="+mn-cs"/>
                            </a:rPr>
                            <a:t>High</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0.83</a:t>
                          </a:r>
                          <a:endParaRPr lang="es-MX" sz="1200" dirty="0">
                            <a:solidFill>
                              <a:schemeClr val="tx2"/>
                            </a:solidFill>
                          </a:endParaRPr>
                        </a:p>
                      </a:txBody>
                      <a:tcPr anchor="ctr"/>
                    </a:tc>
                    <a:tc>
                      <a:txBody>
                        <a:bodyPr/>
                        <a:lstStyle/>
                        <a:p>
                          <a:pPr algn="ctr"/>
                          <a:r>
                            <a:rPr lang="es-MX" sz="1200" dirty="0" smtClean="0">
                              <a:solidFill>
                                <a:schemeClr val="tx2"/>
                              </a:solidFill>
                            </a:rPr>
                            <a:t>0.15</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0.10</a:t>
                          </a:r>
                          <a:endParaRPr lang="es-MX" sz="1200" dirty="0">
                            <a:solidFill>
                              <a:schemeClr val="tx2"/>
                            </a:solidFill>
                          </a:endParaRPr>
                        </a:p>
                      </a:txBody>
                      <a:tcPr anchor="ctr"/>
                    </a:tc>
                    <a:tc>
                      <a:txBody>
                        <a:bodyPr/>
                        <a:lstStyle/>
                        <a:p>
                          <a:pPr algn="ctr"/>
                          <a:r>
                            <a:rPr lang="es-MX" sz="1200" dirty="0" smtClean="0">
                              <a:solidFill>
                                <a:schemeClr val="tx2"/>
                              </a:solidFill>
                            </a:rPr>
                            <a:t>4.95</a:t>
                          </a:r>
                          <a:endParaRPr lang="es-MX" sz="1200" dirty="0">
                            <a:solidFill>
                              <a:schemeClr val="tx2"/>
                            </a:solidFill>
                          </a:endParaRPr>
                        </a:p>
                      </a:txBody>
                      <a:tcPr anchor="ctr"/>
                    </a:tc>
                    <a:tc>
                      <a:txBody>
                        <a:bodyPr/>
                        <a:lstStyle/>
                        <a:p>
                          <a:pPr algn="ctr"/>
                          <a:r>
                            <a:rPr lang="es-MX" sz="1200" dirty="0" smtClean="0">
                              <a:solidFill>
                                <a:schemeClr val="tx2"/>
                              </a:solidFill>
                            </a:rPr>
                            <a:t>0.76</a:t>
                          </a:r>
                          <a:endParaRPr lang="es-MX" sz="1200" dirty="0">
                            <a:solidFill>
                              <a:schemeClr val="tx2"/>
                            </a:solidFill>
                          </a:endParaRPr>
                        </a:p>
                      </a:txBody>
                      <a:tcPr anchor="ctr"/>
                    </a:tc>
                    <a:tc>
                      <a:txBody>
                        <a:bodyPr/>
                        <a:lstStyle/>
                        <a:p>
                          <a:pPr algn="ctr"/>
                          <a:r>
                            <a:rPr lang="es-MX" sz="1200" dirty="0" smtClean="0">
                              <a:solidFill>
                                <a:schemeClr val="tx2"/>
                              </a:solidFill>
                            </a:rPr>
                            <a:t>6.22</a:t>
                          </a:r>
                          <a:endParaRPr lang="es-MX" sz="1200" dirty="0">
                            <a:solidFill>
                              <a:schemeClr val="tx2"/>
                            </a:solidFill>
                          </a:endParaRPr>
                        </a:p>
                      </a:txBody>
                      <a:tcPr anchor="ctr"/>
                    </a:tc>
                    <a:tc>
                      <a:txBody>
                        <a:bodyPr/>
                        <a:lstStyle/>
                        <a:p>
                          <a:pPr algn="ctr"/>
                          <a:r>
                            <a:rPr lang="es-MX" sz="1200" dirty="0" smtClean="0">
                              <a:solidFill>
                                <a:schemeClr val="tx2"/>
                              </a:solidFill>
                            </a:rPr>
                            <a:t>0.80</a:t>
                          </a:r>
                          <a:endParaRPr lang="es-MX" sz="1200" dirty="0">
                            <a:solidFill>
                              <a:schemeClr val="tx2"/>
                            </a:solidFill>
                          </a:endParaRPr>
                        </a:p>
                      </a:txBody>
                      <a:tcPr anchor="ctr"/>
                    </a:tc>
                    <a:tc>
                      <a:txBody>
                        <a:bodyPr/>
                        <a:lstStyle/>
                        <a:p>
                          <a:pPr algn="ctr"/>
                          <a:r>
                            <a:rPr lang="es-MX" sz="1200" dirty="0" smtClean="0">
                              <a:solidFill>
                                <a:schemeClr val="tx2"/>
                              </a:solidFill>
                            </a:rPr>
                            <a:t>0.04</a:t>
                          </a:r>
                          <a:endParaRPr lang="es-MX" sz="1200" dirty="0">
                            <a:solidFill>
                              <a:schemeClr val="tx2"/>
                            </a:solidFill>
                          </a:endParaRPr>
                        </a:p>
                      </a:txBody>
                      <a:tcPr anchor="ctr"/>
                    </a:tc>
                  </a:tr>
                  <a:tr h="293492">
                    <a:tc rowSpan="2">
                      <a:txBody>
                        <a:bodyPr/>
                        <a:lstStyle/>
                        <a:p>
                          <a:pPr algn="ctr"/>
                          <a:r>
                            <a:rPr lang="es-MX" sz="1200" dirty="0" smtClean="0">
                              <a:solidFill>
                                <a:srgbClr val="003366"/>
                              </a:solidFill>
                            </a:rPr>
                            <a:t>Mexico</a:t>
                          </a:r>
                          <a:endParaRPr lang="es-MX" sz="1200" dirty="0">
                            <a:solidFill>
                              <a:srgbClr val="003366"/>
                            </a:solidFill>
                          </a:endParaRPr>
                        </a:p>
                      </a:txBody>
                      <a:tcPr anchor="ctr"/>
                    </a:tc>
                    <a:tc>
                      <a:txBody>
                        <a:bodyPr/>
                        <a:lstStyle/>
                        <a:p>
                          <a:pPr algn="ctr"/>
                          <a:r>
                            <a:rPr lang="en-US" sz="1200" kern="1200" noProof="0" dirty="0" smtClean="0">
                              <a:solidFill>
                                <a:srgbClr val="003366"/>
                              </a:solidFill>
                              <a:latin typeface="+mn-lt"/>
                              <a:ea typeface="+mn-ea"/>
                              <a:cs typeface="+mn-cs"/>
                            </a:rPr>
                            <a:t>Low</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0.74</a:t>
                          </a:r>
                          <a:endParaRPr lang="es-MX" sz="1200" dirty="0">
                            <a:solidFill>
                              <a:schemeClr val="tx2"/>
                            </a:solidFill>
                          </a:endParaRPr>
                        </a:p>
                      </a:txBody>
                      <a:tcPr anchor="ctr"/>
                    </a:tc>
                    <a:tc>
                      <a:txBody>
                        <a:bodyPr/>
                        <a:lstStyle/>
                        <a:p>
                          <a:pPr algn="ctr"/>
                          <a:r>
                            <a:rPr lang="es-MX" sz="1200" dirty="0" smtClean="0">
                              <a:solidFill>
                                <a:schemeClr val="tx2"/>
                              </a:solidFill>
                            </a:rPr>
                            <a:t>0.26</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0.05</a:t>
                          </a:r>
                          <a:endParaRPr lang="es-MX" sz="1200" dirty="0">
                            <a:solidFill>
                              <a:schemeClr val="tx2"/>
                            </a:solidFill>
                          </a:endParaRPr>
                        </a:p>
                      </a:txBody>
                      <a:tcPr anchor="ctr"/>
                    </a:tc>
                    <a:tc>
                      <a:txBody>
                        <a:bodyPr/>
                        <a:lstStyle/>
                        <a:p>
                          <a:pPr algn="ctr"/>
                          <a:r>
                            <a:rPr lang="es-MX" sz="1200" dirty="0" smtClean="0">
                              <a:solidFill>
                                <a:schemeClr val="tx2"/>
                              </a:solidFill>
                            </a:rPr>
                            <a:t>3.29</a:t>
                          </a:r>
                          <a:endParaRPr lang="es-MX" sz="1200" dirty="0">
                            <a:solidFill>
                              <a:schemeClr val="tx2"/>
                            </a:solidFill>
                          </a:endParaRPr>
                        </a:p>
                      </a:txBody>
                      <a:tcPr anchor="ctr"/>
                    </a:tc>
                    <a:tc>
                      <a:txBody>
                        <a:bodyPr/>
                        <a:lstStyle/>
                        <a:p>
                          <a:pPr algn="ctr"/>
                          <a:r>
                            <a:rPr lang="es-MX" sz="1200" dirty="0" smtClean="0">
                              <a:solidFill>
                                <a:schemeClr val="tx2"/>
                              </a:solidFill>
                            </a:rPr>
                            <a:t>0.65</a:t>
                          </a:r>
                          <a:endParaRPr lang="es-MX" sz="1200" dirty="0">
                            <a:solidFill>
                              <a:schemeClr val="tx2"/>
                            </a:solidFill>
                          </a:endParaRPr>
                        </a:p>
                      </a:txBody>
                      <a:tcPr anchor="ctr"/>
                    </a:tc>
                    <a:tc>
                      <a:txBody>
                        <a:bodyPr/>
                        <a:lstStyle/>
                        <a:p>
                          <a:pPr algn="ctr"/>
                          <a:r>
                            <a:rPr lang="es-MX" sz="1200" dirty="0" smtClean="0">
                              <a:solidFill>
                                <a:schemeClr val="tx2"/>
                              </a:solidFill>
                            </a:rPr>
                            <a:t>1.21</a:t>
                          </a:r>
                          <a:endParaRPr lang="es-MX" sz="1200" dirty="0">
                            <a:solidFill>
                              <a:schemeClr val="tx2"/>
                            </a:solidFill>
                          </a:endParaRPr>
                        </a:p>
                      </a:txBody>
                      <a:tcPr anchor="ctr"/>
                    </a:tc>
                    <a:tc>
                      <a:txBody>
                        <a:bodyPr/>
                        <a:lstStyle/>
                        <a:p>
                          <a:pPr algn="ctr"/>
                          <a:r>
                            <a:rPr lang="es-MX" sz="1200" dirty="0" smtClean="0">
                              <a:solidFill>
                                <a:schemeClr val="tx2"/>
                              </a:solidFill>
                            </a:rPr>
                            <a:t>0.18</a:t>
                          </a:r>
                          <a:endParaRPr lang="es-MX" sz="1200" dirty="0">
                            <a:solidFill>
                              <a:schemeClr val="tx2"/>
                            </a:solidFill>
                          </a:endParaRPr>
                        </a:p>
                      </a:txBody>
                      <a:tcPr anchor="ctr"/>
                    </a:tc>
                    <a:tc>
                      <a:txBody>
                        <a:bodyPr/>
                        <a:lstStyle/>
                        <a:p>
                          <a:pPr algn="ctr"/>
                          <a:r>
                            <a:rPr lang="es-MX" sz="1200" dirty="0" smtClean="0">
                              <a:solidFill>
                                <a:schemeClr val="tx2"/>
                              </a:solidFill>
                            </a:rPr>
                            <a:t>0.26</a:t>
                          </a:r>
                          <a:endParaRPr lang="es-MX" sz="1200" dirty="0">
                            <a:solidFill>
                              <a:schemeClr val="tx2"/>
                            </a:solidFill>
                          </a:endParaRPr>
                        </a:p>
                      </a:txBody>
                      <a:tcPr anchor="ctr"/>
                    </a:tc>
                  </a:tr>
                  <a:tr h="293492">
                    <a:tc vMerge="1">
                      <a:txBody>
                        <a:bodyPr/>
                        <a:lstStyle/>
                        <a:p>
                          <a:endParaRPr lang="es-MX" dirty="0"/>
                        </a:p>
                      </a:txBody>
                      <a:tcPr/>
                    </a:tc>
                    <a:tc>
                      <a:txBody>
                        <a:bodyPr/>
                        <a:lstStyle/>
                        <a:p>
                          <a:pPr algn="ctr"/>
                          <a:r>
                            <a:rPr lang="en-US" sz="1200" kern="1200" noProof="0" dirty="0" smtClean="0">
                              <a:solidFill>
                                <a:srgbClr val="003366"/>
                              </a:solidFill>
                              <a:latin typeface="+mn-lt"/>
                              <a:ea typeface="+mn-ea"/>
                              <a:cs typeface="+mn-cs"/>
                            </a:rPr>
                            <a:t>High</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0.68</a:t>
                          </a:r>
                          <a:endParaRPr lang="es-MX" sz="1200" dirty="0">
                            <a:solidFill>
                              <a:schemeClr val="tx2"/>
                            </a:solidFill>
                          </a:endParaRPr>
                        </a:p>
                      </a:txBody>
                      <a:tcPr anchor="ctr"/>
                    </a:tc>
                    <a:tc>
                      <a:txBody>
                        <a:bodyPr/>
                        <a:lstStyle/>
                        <a:p>
                          <a:pPr algn="ctr"/>
                          <a:r>
                            <a:rPr lang="es-MX" sz="1200" dirty="0" smtClean="0">
                              <a:solidFill>
                                <a:schemeClr val="tx2"/>
                              </a:solidFill>
                            </a:rPr>
                            <a:t>0.32</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0.05</a:t>
                          </a:r>
                          <a:endParaRPr lang="es-MX" sz="1200" dirty="0">
                            <a:solidFill>
                              <a:schemeClr val="tx2"/>
                            </a:solidFill>
                          </a:endParaRPr>
                        </a:p>
                      </a:txBody>
                      <a:tcPr anchor="ctr"/>
                    </a:tc>
                    <a:tc>
                      <a:txBody>
                        <a:bodyPr/>
                        <a:lstStyle/>
                        <a:p>
                          <a:pPr algn="ctr"/>
                          <a:r>
                            <a:rPr lang="es-MX" sz="1200" dirty="0" smtClean="0">
                              <a:solidFill>
                                <a:schemeClr val="tx2"/>
                              </a:solidFill>
                            </a:rPr>
                            <a:t>0.70</a:t>
                          </a:r>
                          <a:endParaRPr lang="es-MX" sz="1200" dirty="0">
                            <a:solidFill>
                              <a:schemeClr val="tx2"/>
                            </a:solidFill>
                          </a:endParaRPr>
                        </a:p>
                      </a:txBody>
                      <a:tcPr anchor="ctr"/>
                    </a:tc>
                    <a:tc>
                      <a:txBody>
                        <a:bodyPr/>
                        <a:lstStyle/>
                        <a:p>
                          <a:pPr algn="ctr"/>
                          <a:r>
                            <a:rPr lang="es-MX" sz="1200" dirty="0" smtClean="0">
                              <a:solidFill>
                                <a:schemeClr val="tx2"/>
                              </a:solidFill>
                            </a:rPr>
                            <a:t>0.50</a:t>
                          </a:r>
                          <a:endParaRPr lang="es-MX" sz="1200" dirty="0">
                            <a:solidFill>
                              <a:schemeClr val="tx2"/>
                            </a:solidFill>
                          </a:endParaRPr>
                        </a:p>
                      </a:txBody>
                      <a:tcPr anchor="ctr"/>
                    </a:tc>
                    <a:tc>
                      <a:txBody>
                        <a:bodyPr/>
                        <a:lstStyle/>
                        <a:p>
                          <a:pPr algn="ctr"/>
                          <a:r>
                            <a:rPr lang="es-MX" sz="1200" dirty="0" smtClean="0">
                              <a:solidFill>
                                <a:schemeClr val="tx2"/>
                              </a:solidFill>
                            </a:rPr>
                            <a:t>2.48</a:t>
                          </a:r>
                          <a:endParaRPr lang="es-MX" sz="1200" dirty="0">
                            <a:solidFill>
                              <a:schemeClr val="tx2"/>
                            </a:solidFill>
                          </a:endParaRPr>
                        </a:p>
                      </a:txBody>
                      <a:tcPr anchor="ctr"/>
                    </a:tc>
                    <a:tc>
                      <a:txBody>
                        <a:bodyPr/>
                        <a:lstStyle/>
                        <a:p>
                          <a:pPr algn="ctr"/>
                          <a:r>
                            <a:rPr lang="es-MX" sz="1200" dirty="0" smtClean="0">
                              <a:solidFill>
                                <a:schemeClr val="tx2"/>
                              </a:solidFill>
                            </a:rPr>
                            <a:t>1.86</a:t>
                          </a:r>
                          <a:endParaRPr lang="es-MX" sz="1200" dirty="0">
                            <a:solidFill>
                              <a:schemeClr val="tx2"/>
                            </a:solidFill>
                          </a:endParaRPr>
                        </a:p>
                      </a:txBody>
                      <a:tcPr anchor="ctr"/>
                    </a:tc>
                    <a:tc>
                      <a:txBody>
                        <a:bodyPr/>
                        <a:lstStyle/>
                        <a:p>
                          <a:pPr algn="ctr"/>
                          <a:r>
                            <a:rPr lang="es-MX" sz="1200" dirty="0" smtClean="0">
                              <a:solidFill>
                                <a:schemeClr val="tx2"/>
                              </a:solidFill>
                            </a:rPr>
                            <a:t>0.08</a:t>
                          </a:r>
                          <a:endParaRPr lang="es-MX" sz="1200" dirty="0">
                            <a:solidFill>
                              <a:schemeClr val="tx2"/>
                            </a:solidFill>
                          </a:endParaRPr>
                        </a:p>
                      </a:txBody>
                      <a:tcPr anchor="ctr"/>
                    </a:tc>
                  </a:tr>
                  <a:tr h="293492">
                    <a:tc rowSpan="2">
                      <a:txBody>
                        <a:bodyPr/>
                        <a:lstStyle/>
                        <a:p>
                          <a:pPr algn="ctr"/>
                          <a:r>
                            <a:rPr lang="en-US" sz="1200" noProof="0" dirty="0" smtClean="0">
                              <a:solidFill>
                                <a:srgbClr val="003366"/>
                              </a:solidFill>
                            </a:rPr>
                            <a:t>Peru</a:t>
                          </a:r>
                          <a:endParaRPr lang="en-US" sz="1200" noProof="0" dirty="0">
                            <a:solidFill>
                              <a:srgbClr val="003366"/>
                            </a:solidFill>
                          </a:endParaRPr>
                        </a:p>
                      </a:txBody>
                      <a:tcPr anchor="ctr"/>
                    </a:tc>
                    <a:tc>
                      <a:txBody>
                        <a:bodyPr/>
                        <a:lstStyle/>
                        <a:p>
                          <a:pPr algn="ctr"/>
                          <a:r>
                            <a:rPr lang="en-US" sz="1200" kern="1200" noProof="0" dirty="0" smtClean="0">
                              <a:solidFill>
                                <a:srgbClr val="003366"/>
                              </a:solidFill>
                              <a:latin typeface="+mn-lt"/>
                              <a:ea typeface="+mn-ea"/>
                              <a:cs typeface="+mn-cs"/>
                            </a:rPr>
                            <a:t>Low</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0.92</a:t>
                          </a:r>
                          <a:endParaRPr lang="es-MX" sz="1200" dirty="0">
                            <a:solidFill>
                              <a:schemeClr val="tx2"/>
                            </a:solidFill>
                          </a:endParaRPr>
                        </a:p>
                      </a:txBody>
                      <a:tcPr anchor="ctr"/>
                    </a:tc>
                    <a:tc>
                      <a:txBody>
                        <a:bodyPr/>
                        <a:lstStyle/>
                        <a:p>
                          <a:pPr algn="ctr"/>
                          <a:r>
                            <a:rPr lang="es-MX" sz="1200" dirty="0" smtClean="0">
                              <a:solidFill>
                                <a:schemeClr val="tx2"/>
                              </a:solidFill>
                            </a:rPr>
                            <a:t>0.07</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0.02</a:t>
                          </a:r>
                          <a:endParaRPr lang="es-MX" sz="1200" dirty="0">
                            <a:solidFill>
                              <a:schemeClr val="tx2"/>
                            </a:solidFill>
                          </a:endParaRPr>
                        </a:p>
                      </a:txBody>
                      <a:tcPr anchor="ctr"/>
                    </a:tc>
                    <a:tc>
                      <a:txBody>
                        <a:bodyPr/>
                        <a:lstStyle/>
                        <a:p>
                          <a:pPr algn="ctr"/>
                          <a:r>
                            <a:rPr lang="es-MX" sz="1200" dirty="0" smtClean="0">
                              <a:solidFill>
                                <a:schemeClr val="tx2"/>
                              </a:solidFill>
                            </a:rPr>
                            <a:t>2.23</a:t>
                          </a:r>
                          <a:endParaRPr lang="es-MX" sz="1200" dirty="0">
                            <a:solidFill>
                              <a:schemeClr val="tx2"/>
                            </a:solidFill>
                          </a:endParaRPr>
                        </a:p>
                      </a:txBody>
                      <a:tcPr anchor="ctr"/>
                    </a:tc>
                    <a:tc>
                      <a:txBody>
                        <a:bodyPr/>
                        <a:lstStyle/>
                        <a:p>
                          <a:pPr algn="ctr"/>
                          <a:r>
                            <a:rPr lang="es-MX" sz="1200" dirty="0" smtClean="0">
                              <a:solidFill>
                                <a:schemeClr val="tx2"/>
                              </a:solidFill>
                            </a:rPr>
                            <a:t>0.78</a:t>
                          </a:r>
                          <a:endParaRPr lang="es-MX" sz="1200" dirty="0">
                            <a:solidFill>
                              <a:schemeClr val="tx2"/>
                            </a:solidFill>
                          </a:endParaRPr>
                        </a:p>
                      </a:txBody>
                      <a:tcPr anchor="ctr"/>
                    </a:tc>
                    <a:tc>
                      <a:txBody>
                        <a:bodyPr/>
                        <a:lstStyle/>
                        <a:p>
                          <a:pPr algn="ctr"/>
                          <a:r>
                            <a:rPr lang="es-MX" sz="1200" dirty="0" smtClean="0">
                              <a:solidFill>
                                <a:schemeClr val="tx2"/>
                              </a:solidFill>
                            </a:rPr>
                            <a:t>2.85</a:t>
                          </a:r>
                          <a:endParaRPr lang="es-MX" sz="1200" dirty="0">
                            <a:solidFill>
                              <a:schemeClr val="tx2"/>
                            </a:solidFill>
                          </a:endParaRPr>
                        </a:p>
                      </a:txBody>
                      <a:tcPr anchor="ctr"/>
                    </a:tc>
                    <a:tc>
                      <a:txBody>
                        <a:bodyPr/>
                        <a:lstStyle/>
                        <a:p>
                          <a:pPr algn="ctr"/>
                          <a:r>
                            <a:rPr lang="es-MX" sz="1200" dirty="0" smtClean="0">
                              <a:solidFill>
                                <a:schemeClr val="tx2"/>
                              </a:solidFill>
                            </a:rPr>
                            <a:t>0.12</a:t>
                          </a:r>
                          <a:endParaRPr lang="es-MX" sz="1200" dirty="0">
                            <a:solidFill>
                              <a:schemeClr val="tx2"/>
                            </a:solidFill>
                          </a:endParaRPr>
                        </a:p>
                      </a:txBody>
                      <a:tcPr anchor="ctr"/>
                    </a:tc>
                    <a:tc>
                      <a:txBody>
                        <a:bodyPr/>
                        <a:lstStyle/>
                        <a:p>
                          <a:pPr algn="ctr"/>
                          <a:r>
                            <a:rPr lang="es-MX" sz="1200" dirty="0" smtClean="0">
                              <a:solidFill>
                                <a:schemeClr val="tx2"/>
                              </a:solidFill>
                            </a:rPr>
                            <a:t>0.22</a:t>
                          </a:r>
                          <a:endParaRPr lang="es-MX" sz="1200" dirty="0">
                            <a:solidFill>
                              <a:schemeClr val="tx2"/>
                            </a:solidFill>
                          </a:endParaRPr>
                        </a:p>
                      </a:txBody>
                      <a:tcPr anchor="ctr"/>
                    </a:tc>
                  </a:tr>
                  <a:tr h="293492">
                    <a:tc vMerge="1">
                      <a:txBody>
                        <a:bodyPr/>
                        <a:lstStyle/>
                        <a:p>
                          <a:endParaRPr lang="es-MX" dirty="0"/>
                        </a:p>
                      </a:txBody>
                      <a:tcPr/>
                    </a:tc>
                    <a:tc>
                      <a:txBody>
                        <a:bodyPr/>
                        <a:lstStyle/>
                        <a:p>
                          <a:pPr algn="ctr"/>
                          <a:r>
                            <a:rPr lang="en-US" sz="1200" kern="1200" noProof="0" dirty="0" smtClean="0">
                              <a:solidFill>
                                <a:srgbClr val="003366"/>
                              </a:solidFill>
                              <a:latin typeface="+mn-lt"/>
                              <a:ea typeface="+mn-ea"/>
                              <a:cs typeface="+mn-cs"/>
                            </a:rPr>
                            <a:t>High</a:t>
                          </a:r>
                          <a:endParaRPr lang="en-US" sz="1200" kern="1200" noProof="0" dirty="0">
                            <a:solidFill>
                              <a:srgbClr val="003366"/>
                            </a:solidFill>
                            <a:latin typeface="+mn-lt"/>
                            <a:ea typeface="+mn-ea"/>
                            <a:cs typeface="+mn-cs"/>
                          </a:endParaRPr>
                        </a:p>
                      </a:txBody>
                      <a:tcPr anchor="ctr"/>
                    </a:tc>
                    <a:tc>
                      <a:txBody>
                        <a:bodyPr/>
                        <a:lstStyle/>
                        <a:p>
                          <a:pPr algn="ctr"/>
                          <a:r>
                            <a:rPr lang="es-MX" sz="1200" dirty="0" smtClean="0">
                              <a:solidFill>
                                <a:schemeClr val="tx2"/>
                              </a:solidFill>
                            </a:rPr>
                            <a:t>0.78</a:t>
                          </a:r>
                          <a:endParaRPr lang="es-MX" sz="1200" dirty="0">
                            <a:solidFill>
                              <a:schemeClr val="tx2"/>
                            </a:solidFill>
                          </a:endParaRPr>
                        </a:p>
                      </a:txBody>
                      <a:tcPr anchor="ctr"/>
                    </a:tc>
                    <a:tc>
                      <a:txBody>
                        <a:bodyPr/>
                        <a:lstStyle/>
                        <a:p>
                          <a:pPr algn="ctr"/>
                          <a:r>
                            <a:rPr lang="es-MX" sz="1200" dirty="0" smtClean="0">
                              <a:solidFill>
                                <a:schemeClr val="tx2"/>
                              </a:solidFill>
                            </a:rPr>
                            <a:t>0.21</a:t>
                          </a:r>
                          <a:endParaRPr lang="es-MX" sz="1200" dirty="0">
                            <a:solidFill>
                              <a:schemeClr val="tx2"/>
                            </a:solidFill>
                          </a:endParaRPr>
                        </a:p>
                      </a:txBody>
                      <a:tcPr anchor="ctr"/>
                    </a:tc>
                    <a:tc>
                      <a:txBody>
                        <a:bodyPr/>
                        <a:lstStyle/>
                        <a:p>
                          <a:pPr algn="ctr"/>
                          <a:r>
                            <a:rPr lang="es-MX" sz="1200" dirty="0" smtClean="0">
                              <a:solidFill>
                                <a:schemeClr val="tx2"/>
                              </a:solidFill>
                            </a:rPr>
                            <a:t>-</a:t>
                          </a:r>
                          <a:r>
                            <a:rPr lang="es-MX" sz="1200" dirty="0" smtClean="0">
                              <a:solidFill>
                                <a:schemeClr val="tx2"/>
                              </a:solidFill>
                            </a:rPr>
                            <a:t>0.02</a:t>
                          </a:r>
                          <a:endParaRPr lang="es-MX" sz="1200" dirty="0">
                            <a:solidFill>
                              <a:schemeClr val="tx2"/>
                            </a:solidFill>
                          </a:endParaRPr>
                        </a:p>
                      </a:txBody>
                      <a:tcPr anchor="ctr"/>
                    </a:tc>
                    <a:tc>
                      <a:txBody>
                        <a:bodyPr/>
                        <a:lstStyle/>
                        <a:p>
                          <a:pPr algn="ctr"/>
                          <a:r>
                            <a:rPr lang="es-MX" sz="1200" dirty="0" smtClean="0">
                              <a:solidFill>
                                <a:schemeClr val="tx2"/>
                              </a:solidFill>
                            </a:rPr>
                            <a:t>0.21</a:t>
                          </a:r>
                          <a:endParaRPr lang="es-MX" sz="1200" dirty="0">
                            <a:solidFill>
                              <a:schemeClr val="tx2"/>
                            </a:solidFill>
                          </a:endParaRPr>
                        </a:p>
                      </a:txBody>
                      <a:tcPr anchor="ctr"/>
                    </a:tc>
                    <a:tc>
                      <a:txBody>
                        <a:bodyPr/>
                        <a:lstStyle/>
                        <a:p>
                          <a:pPr algn="ctr"/>
                          <a:r>
                            <a:rPr lang="es-MX" sz="1200" dirty="0" smtClean="0">
                              <a:solidFill>
                                <a:schemeClr val="tx2"/>
                              </a:solidFill>
                            </a:rPr>
                            <a:t>0.71</a:t>
                          </a:r>
                          <a:endParaRPr lang="es-MX" sz="1200" dirty="0">
                            <a:solidFill>
                              <a:schemeClr val="tx2"/>
                            </a:solidFill>
                          </a:endParaRPr>
                        </a:p>
                      </a:txBody>
                      <a:tcPr anchor="ctr"/>
                    </a:tc>
                    <a:tc>
                      <a:txBody>
                        <a:bodyPr/>
                        <a:lstStyle/>
                        <a:p>
                          <a:pPr algn="ctr"/>
                          <a:r>
                            <a:rPr lang="es-MX" sz="1200" dirty="0" smtClean="0">
                              <a:solidFill>
                                <a:schemeClr val="tx2"/>
                              </a:solidFill>
                            </a:rPr>
                            <a:t>4.61</a:t>
                          </a:r>
                          <a:endParaRPr lang="es-MX" sz="1200" dirty="0">
                            <a:solidFill>
                              <a:schemeClr val="tx2"/>
                            </a:solidFill>
                          </a:endParaRPr>
                        </a:p>
                      </a:txBody>
                      <a:tcPr anchor="ctr"/>
                    </a:tc>
                    <a:tc>
                      <a:txBody>
                        <a:bodyPr/>
                        <a:lstStyle/>
                        <a:p>
                          <a:pPr algn="ctr"/>
                          <a:r>
                            <a:rPr lang="es-MX" sz="1200" dirty="0" smtClean="0">
                              <a:solidFill>
                                <a:schemeClr val="tx2"/>
                              </a:solidFill>
                            </a:rPr>
                            <a:t>0.77</a:t>
                          </a:r>
                          <a:endParaRPr lang="es-MX" sz="1200" dirty="0">
                            <a:solidFill>
                              <a:schemeClr val="tx2"/>
                            </a:solidFill>
                          </a:endParaRPr>
                        </a:p>
                      </a:txBody>
                      <a:tcPr anchor="ctr"/>
                    </a:tc>
                    <a:tc>
                      <a:txBody>
                        <a:bodyPr/>
                        <a:lstStyle/>
                        <a:p>
                          <a:pPr algn="ctr"/>
                          <a:r>
                            <a:rPr lang="es-MX" sz="1200" dirty="0" smtClean="0">
                              <a:solidFill>
                                <a:schemeClr val="tx2"/>
                              </a:solidFill>
                            </a:rPr>
                            <a:t>0.26</a:t>
                          </a:r>
                          <a:endParaRPr lang="es-MX" sz="1200" dirty="0">
                            <a:solidFill>
                              <a:schemeClr val="tx2"/>
                            </a:solidFill>
                          </a:endParaRPr>
                        </a:p>
                      </a:txBody>
                      <a:tcPr anchor="ctr"/>
                    </a:tc>
                  </a:tr>
                </a:tbl>
              </a:graphicData>
            </a:graphic>
          </p:graphicFrame>
        </mc:Fallback>
      </mc:AlternateContent>
      <p:sp>
        <p:nvSpPr>
          <p:cNvPr id="5" name="4 CuadroTexto"/>
          <p:cNvSpPr txBox="1"/>
          <p:nvPr/>
        </p:nvSpPr>
        <p:spPr>
          <a:xfrm>
            <a:off x="395536" y="5013176"/>
            <a:ext cx="8424936" cy="584775"/>
          </a:xfrm>
          <a:prstGeom prst="rect">
            <a:avLst/>
          </a:prstGeom>
          <a:noFill/>
        </p:spPr>
        <p:txBody>
          <a:bodyPr wrap="square" rtlCol="0">
            <a:spAutoFit/>
          </a:bodyPr>
          <a:lstStyle/>
          <a:p>
            <a:pPr algn="just"/>
            <a:r>
              <a:rPr lang="en-US" sz="1600" b="1" dirty="0" smtClean="0">
                <a:solidFill>
                  <a:schemeClr val="tx2"/>
                </a:solidFill>
                <a:latin typeface="Helvetica" panose="020B0604020202030204" pitchFamily="34" charset="0"/>
              </a:rPr>
              <a:t>Persistence</a:t>
            </a:r>
            <a:r>
              <a:rPr lang="en-US" sz="1600" dirty="0" smtClean="0">
                <a:solidFill>
                  <a:schemeClr val="tx2"/>
                </a:solidFill>
                <a:latin typeface="Helvetica" panose="020B0604020202030204" pitchFamily="34" charset="0"/>
              </a:rPr>
              <a:t> of inflation: </a:t>
            </a:r>
            <a:r>
              <a:rPr lang="en-US" sz="1600" b="1" dirty="0" smtClean="0">
                <a:solidFill>
                  <a:srgbClr val="00B050"/>
                </a:solidFill>
                <a:latin typeface="Helvetica" panose="020B0604020202030204" pitchFamily="34" charset="0"/>
              </a:rPr>
              <a:t>↑ </a:t>
            </a:r>
            <a:r>
              <a:rPr lang="en-US" sz="1600" b="1" dirty="0" smtClean="0">
                <a:solidFill>
                  <a:srgbClr val="00B050"/>
                </a:solidFill>
                <a:latin typeface="Helvetica" panose="020B0604020202030204" pitchFamily="34" charset="0"/>
              </a:rPr>
              <a:t>Brazil, Mexico and Peru</a:t>
            </a:r>
            <a:r>
              <a:rPr lang="en-US" sz="1600" dirty="0" smtClean="0">
                <a:solidFill>
                  <a:schemeClr val="tx2"/>
                </a:solidFill>
                <a:latin typeface="Helvetica" panose="020B0604020202030204" pitchFamily="34" charset="0"/>
              </a:rPr>
              <a:t>,    ↓ </a:t>
            </a:r>
            <a:r>
              <a:rPr lang="en-US" sz="1600" u="sng" dirty="0" smtClean="0">
                <a:solidFill>
                  <a:schemeClr val="tx2"/>
                </a:solidFill>
                <a:latin typeface="Helvetica" panose="020B0604020202030204" pitchFamily="34" charset="0"/>
              </a:rPr>
              <a:t>Chile</a:t>
            </a:r>
            <a:r>
              <a:rPr lang="en-US" sz="1600" dirty="0">
                <a:solidFill>
                  <a:schemeClr val="tx2"/>
                </a:solidFill>
                <a:latin typeface="Helvetica" panose="020B0604020202030204" pitchFamily="34" charset="0"/>
              </a:rPr>
              <a:t> </a:t>
            </a:r>
            <a:r>
              <a:rPr lang="en-US" sz="1600" dirty="0" smtClean="0">
                <a:solidFill>
                  <a:schemeClr val="tx2"/>
                </a:solidFill>
                <a:latin typeface="Helvetica" panose="020B0604020202030204" pitchFamily="34" charset="0"/>
              </a:rPr>
              <a:t>and</a:t>
            </a:r>
            <a:r>
              <a:rPr lang="en-US" sz="1600" dirty="0" smtClean="0">
                <a:solidFill>
                  <a:schemeClr val="tx2"/>
                </a:solidFill>
                <a:latin typeface="Helvetica" panose="020B0604020202030204" pitchFamily="34" charset="0"/>
              </a:rPr>
              <a:t> </a:t>
            </a:r>
            <a:r>
              <a:rPr lang="en-US" sz="1600" u="sng" dirty="0" smtClean="0">
                <a:solidFill>
                  <a:schemeClr val="tx2"/>
                </a:solidFill>
                <a:latin typeface="Helvetica" panose="020B0604020202030204" pitchFamily="34" charset="0"/>
              </a:rPr>
              <a:t>Colombia</a:t>
            </a:r>
            <a:r>
              <a:rPr lang="en-US" sz="1600" dirty="0" smtClean="0">
                <a:solidFill>
                  <a:schemeClr val="tx2"/>
                </a:solidFill>
                <a:latin typeface="Helvetica" panose="020B0604020202030204" pitchFamily="34" charset="0"/>
              </a:rPr>
              <a:t>.</a:t>
            </a:r>
            <a:endParaRPr lang="en-US" sz="1600" dirty="0" smtClean="0">
              <a:solidFill>
                <a:schemeClr val="tx2"/>
              </a:solidFill>
              <a:latin typeface="Helvetica" panose="020B0604020202030204" pitchFamily="34" charset="0"/>
            </a:endParaRPr>
          </a:p>
          <a:p>
            <a:pPr algn="just"/>
            <a:r>
              <a:rPr lang="en-US" sz="1600" dirty="0" smtClean="0">
                <a:solidFill>
                  <a:schemeClr val="tx2"/>
                </a:solidFill>
                <a:latin typeface="Helvetica" panose="020B0604020202030204" pitchFamily="34" charset="0"/>
              </a:rPr>
              <a:t>Sensitivity of inflation to output gap: </a:t>
            </a:r>
            <a:r>
              <a:rPr lang="en-US" sz="1600" dirty="0">
                <a:solidFill>
                  <a:schemeClr val="tx2"/>
                </a:solidFill>
                <a:latin typeface="Helvetica" panose="020B0604020202030204" pitchFamily="34" charset="0"/>
              </a:rPr>
              <a:t>↑ </a:t>
            </a:r>
            <a:r>
              <a:rPr lang="en-US" sz="1600" dirty="0" smtClean="0">
                <a:solidFill>
                  <a:schemeClr val="tx2"/>
                </a:solidFill>
                <a:latin typeface="Helvetica" panose="020B0604020202030204" pitchFamily="34" charset="0"/>
              </a:rPr>
              <a:t>Colombia, </a:t>
            </a:r>
            <a:r>
              <a:rPr lang="en-US" sz="1600" dirty="0">
                <a:solidFill>
                  <a:schemeClr val="tx2"/>
                </a:solidFill>
                <a:latin typeface="Helvetica" panose="020B0604020202030204" pitchFamily="34" charset="0"/>
              </a:rPr>
              <a:t>↔ </a:t>
            </a:r>
            <a:r>
              <a:rPr lang="en-US" sz="1600" dirty="0" smtClean="0">
                <a:solidFill>
                  <a:schemeClr val="tx2"/>
                </a:solidFill>
                <a:latin typeface="Helvetica" panose="020B0604020202030204" pitchFamily="34" charset="0"/>
              </a:rPr>
              <a:t>Chile, ↓ </a:t>
            </a:r>
            <a:r>
              <a:rPr lang="en-US" sz="1600" dirty="0" err="1" smtClean="0">
                <a:solidFill>
                  <a:schemeClr val="tx2"/>
                </a:solidFill>
                <a:latin typeface="Helvetica" panose="020B0604020202030204" pitchFamily="34" charset="0"/>
              </a:rPr>
              <a:t>Brasil</a:t>
            </a:r>
            <a:r>
              <a:rPr lang="en-US" sz="1600" dirty="0" smtClean="0">
                <a:solidFill>
                  <a:schemeClr val="tx2"/>
                </a:solidFill>
                <a:latin typeface="Helvetica" panose="020B0604020202030204" pitchFamily="34" charset="0"/>
              </a:rPr>
              <a:t>, </a:t>
            </a:r>
            <a:r>
              <a:rPr lang="en-US" sz="1600" smtClean="0">
                <a:solidFill>
                  <a:schemeClr val="tx2"/>
                </a:solidFill>
                <a:latin typeface="Helvetica" panose="020B0604020202030204" pitchFamily="34" charset="0"/>
              </a:rPr>
              <a:t>Mexico and Peru</a:t>
            </a:r>
            <a:r>
              <a:rPr lang="en-US" sz="1600" dirty="0" smtClean="0">
                <a:solidFill>
                  <a:schemeClr val="tx2"/>
                </a:solidFill>
                <a:latin typeface="Helvetica" panose="020B0604020202030204" pitchFamily="34" charset="0"/>
              </a:rPr>
              <a:t>.</a:t>
            </a:r>
          </a:p>
        </p:txBody>
      </p:sp>
    </p:spTree>
    <p:extLst>
      <p:ext uri="{BB962C8B-B14F-4D97-AF65-F5344CB8AC3E}">
        <p14:creationId xmlns:p14="http://schemas.microsoft.com/office/powerpoint/2010/main" val="3933752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42852"/>
            <a:ext cx="7643192" cy="857256"/>
          </a:xfrm>
        </p:spPr>
        <p:txBody>
          <a:bodyPr/>
          <a:lstStyle/>
          <a:p>
            <a:r>
              <a:rPr lang="en-US" dirty="0"/>
              <a:t>Summary of parameter estimates:</a:t>
            </a:r>
            <a:br>
              <a:rPr lang="en-US" dirty="0"/>
            </a:br>
            <a:r>
              <a:rPr lang="en-US" dirty="0" smtClean="0"/>
              <a:t>pre-2008 and post-2009</a:t>
            </a:r>
            <a:endParaRPr lang="es-MX" dirty="0"/>
          </a:p>
        </p:txBody>
      </p:sp>
      <mc:AlternateContent xmlns:mc="http://schemas.openxmlformats.org/markup-compatibility/2006" xmlns:a14="http://schemas.microsoft.com/office/drawing/2010/main">
        <mc:Choice Requires="a14">
          <p:graphicFrame>
            <p:nvGraphicFramePr>
              <p:cNvPr id="4" name="3 Marcador de contenido"/>
              <p:cNvGraphicFramePr>
                <a:graphicFrameLocks noGrp="1"/>
              </p:cNvGraphicFramePr>
              <p:nvPr>
                <p:ph idx="1"/>
                <p:extLst>
                  <p:ext uri="{D42A27DB-BD31-4B8C-83A1-F6EECF244321}">
                    <p14:modId xmlns:p14="http://schemas.microsoft.com/office/powerpoint/2010/main" val="1114205471"/>
                  </p:ext>
                </p:extLst>
              </p:nvPr>
            </p:nvGraphicFramePr>
            <p:xfrm>
              <a:off x="179512" y="1124744"/>
              <a:ext cx="8784980" cy="3888432"/>
            </p:xfrm>
            <a:graphic>
              <a:graphicData uri="http://schemas.openxmlformats.org/drawingml/2006/table">
                <a:tbl>
                  <a:tblPr firstRow="1" bandRow="1">
                    <a:tableStyleId>{5C22544A-7EE6-4342-B048-85BDC9FD1C3A}</a:tableStyleId>
                  </a:tblPr>
                  <a:tblGrid>
                    <a:gridCol w="878498"/>
                    <a:gridCol w="878498"/>
                    <a:gridCol w="878498"/>
                    <a:gridCol w="878498"/>
                    <a:gridCol w="878498"/>
                    <a:gridCol w="878498"/>
                    <a:gridCol w="878498"/>
                    <a:gridCol w="878498"/>
                    <a:gridCol w="878498"/>
                    <a:gridCol w="878498"/>
                  </a:tblGrid>
                  <a:tr h="602385">
                    <a:tc>
                      <a:txBody>
                        <a:bodyPr/>
                        <a:lstStyle/>
                        <a:p>
                          <a:pPr algn="ctr"/>
                          <a:endParaRPr lang="es-MX" dirty="0"/>
                        </a:p>
                      </a:txBody>
                      <a:tcPr anchor="ctr"/>
                    </a:tc>
                    <a:tc>
                      <a:txBody>
                        <a:bodyPr/>
                        <a:lstStyle/>
                        <a:p>
                          <a:pPr algn="ctr"/>
                          <a:endParaRPr lang="es-MX" dirty="0"/>
                        </a:p>
                      </a:txBody>
                      <a:tcPr anchor="ctr"/>
                    </a:tc>
                    <a:tc gridSpan="4">
                      <a:txBody>
                        <a:bodyPr/>
                        <a:lstStyle/>
                        <a:p>
                          <a:pPr algn="ctr"/>
                          <a14:m>
                            <m:oMathPara xmlns:m="http://schemas.openxmlformats.org/officeDocument/2006/math">
                              <m:oMathParaPr>
                                <m:jc m:val="centerGroup"/>
                              </m:oMathParaPr>
                              <m:oMath xmlns:m="http://schemas.openxmlformats.org/officeDocument/2006/math">
                                <m:sSub>
                                  <m:sSubPr>
                                    <m:ctrlPr>
                                      <a:rPr lang="en-US" sz="1200" i="1" smtClean="0">
                                        <a:solidFill>
                                          <a:schemeClr val="bg1"/>
                                        </a:solidFill>
                                        <a:latin typeface="Cambria Math"/>
                                      </a:rPr>
                                    </m:ctrlPr>
                                  </m:sSubPr>
                                  <m:e>
                                    <m:r>
                                      <a:rPr lang="en-US" sz="1200" i="1" smtClean="0">
                                        <a:solidFill>
                                          <a:schemeClr val="bg1"/>
                                        </a:solidFill>
                                        <a:latin typeface="Cambria Math"/>
                                        <a:ea typeface="Cambria Math"/>
                                      </a:rPr>
                                      <m:t>𝜋</m:t>
                                    </m:r>
                                  </m:e>
                                  <m:sub>
                                    <m:r>
                                      <a:rPr lang="en-US" sz="1200" i="1">
                                        <a:solidFill>
                                          <a:schemeClr val="bg1"/>
                                        </a:solidFill>
                                        <a:latin typeface="Cambria Math"/>
                                      </a:rPr>
                                      <m:t>𝑡</m:t>
                                    </m:r>
                                  </m:sub>
                                </m:sSub>
                                <m:r>
                                  <a:rPr lang="en-US" sz="1200" i="1">
                                    <a:solidFill>
                                      <a:schemeClr val="bg1"/>
                                    </a:solidFill>
                                    <a:latin typeface="Cambria Math"/>
                                  </a:rPr>
                                  <m:t>=</m:t>
                                </m:r>
                                <m:sSub>
                                  <m:sSubPr>
                                    <m:ctrlPr>
                                      <a:rPr lang="en-US" sz="1200" i="1">
                                        <a:solidFill>
                                          <a:schemeClr val="bg1"/>
                                        </a:solidFill>
                                        <a:latin typeface="Cambria Math"/>
                                      </a:rPr>
                                    </m:ctrlPr>
                                  </m:sSubPr>
                                  <m:e>
                                    <m:box>
                                      <m:boxPr>
                                        <m:ctrlPr>
                                          <a:rPr lang="en-US" sz="1200" i="1" smtClean="0">
                                            <a:solidFill>
                                              <a:schemeClr val="bg1"/>
                                            </a:solidFill>
                                            <a:latin typeface="Cambria Math"/>
                                            <a:ea typeface="Cambria Math"/>
                                          </a:rPr>
                                        </m:ctrlPr>
                                      </m:boxPr>
                                      <m:e>
                                        <m:argPr>
                                          <m:argSz m:val="-1"/>
                                        </m:argPr>
                                        <m:f>
                                          <m:fPr>
                                            <m:ctrlPr>
                                              <a:rPr lang="en-US" sz="1200" i="1" smtClean="0">
                                                <a:solidFill>
                                                  <a:schemeClr val="bg1"/>
                                                </a:solidFill>
                                                <a:latin typeface="Cambria Math"/>
                                                <a:ea typeface="Cambria Math"/>
                                              </a:rPr>
                                            </m:ctrlPr>
                                          </m:fPr>
                                          <m:num>
                                            <m:r>
                                              <a:rPr lang="en-US" sz="1200" i="1">
                                                <a:solidFill>
                                                  <a:schemeClr val="bg1"/>
                                                </a:solidFill>
                                                <a:latin typeface="Cambria Math"/>
                                                <a:ea typeface="Cambria Math"/>
                                              </a:rPr>
                                              <m:t>𝛽</m:t>
                                            </m:r>
                                          </m:num>
                                          <m:den>
                                            <m:r>
                                              <a:rPr lang="es-MX" sz="1200" b="0" i="1" smtClean="0">
                                                <a:solidFill>
                                                  <a:schemeClr val="bg1"/>
                                                </a:solidFill>
                                                <a:latin typeface="Cambria Math"/>
                                                <a:ea typeface="Cambria Math"/>
                                              </a:rPr>
                                              <m:t>1+</m:t>
                                            </m:r>
                                            <m:r>
                                              <a:rPr lang="es-MX" sz="1200" b="0" i="1" smtClean="0">
                                                <a:solidFill>
                                                  <a:schemeClr val="bg1"/>
                                                </a:solidFill>
                                                <a:latin typeface="Cambria Math"/>
                                                <a:ea typeface="Cambria Math"/>
                                              </a:rPr>
                                              <m:t>𝛽</m:t>
                                            </m:r>
                                            <m:sSub>
                                              <m:sSubPr>
                                                <m:ctrlPr>
                                                  <a:rPr lang="es-MX" sz="1200" b="0" i="1" smtClean="0">
                                                    <a:solidFill>
                                                      <a:schemeClr val="bg1"/>
                                                    </a:solidFill>
                                                    <a:latin typeface="Cambria Math"/>
                                                    <a:ea typeface="Cambria Math"/>
                                                  </a:rPr>
                                                </m:ctrlPr>
                                              </m:sSubPr>
                                              <m:e>
                                                <m:r>
                                                  <a:rPr lang="es-MX" sz="1200" i="1">
                                                    <a:solidFill>
                                                      <a:schemeClr val="bg1"/>
                                                    </a:solidFill>
                                                    <a:latin typeface="Cambria Math"/>
                                                    <a:ea typeface="Cambria Math"/>
                                                  </a:rPr>
                                                  <m:t>𝜒</m:t>
                                                </m:r>
                                              </m:e>
                                              <m:sub>
                                                <m:r>
                                                  <a:rPr lang="es-MX" sz="1200" b="0" i="1" smtClean="0">
                                                    <a:solidFill>
                                                      <a:schemeClr val="bg1"/>
                                                    </a:solidFill>
                                                    <a:latin typeface="Cambria Math"/>
                                                    <a:ea typeface="Cambria Math"/>
                                                  </a:rPr>
                                                  <m:t>𝑝</m:t>
                                                </m:r>
                                              </m:sub>
                                            </m:sSub>
                                          </m:den>
                                        </m:f>
                                      </m:e>
                                    </m:box>
                                    <m:r>
                                      <a:rPr lang="en-US" sz="1200" i="1">
                                        <a:solidFill>
                                          <a:schemeClr val="bg1"/>
                                        </a:solidFill>
                                        <a:latin typeface="Cambria Math"/>
                                      </a:rPr>
                                      <m:t>𝐸</m:t>
                                    </m:r>
                                  </m:e>
                                  <m:sub>
                                    <m:r>
                                      <a:rPr lang="en-US" sz="1200" i="1">
                                        <a:solidFill>
                                          <a:schemeClr val="bg1"/>
                                        </a:solidFill>
                                        <a:latin typeface="Cambria Math"/>
                                      </a:rPr>
                                      <m:t>𝑡</m:t>
                                    </m:r>
                                  </m:sub>
                                </m:sSub>
                                <m:d>
                                  <m:dPr>
                                    <m:begChr m:val="{"/>
                                    <m:endChr m:val="}"/>
                                    <m:ctrlPr>
                                      <a:rPr lang="en-US" sz="1200" i="1">
                                        <a:solidFill>
                                          <a:schemeClr val="bg1"/>
                                        </a:solidFill>
                                        <a:latin typeface="Cambria Math"/>
                                      </a:rPr>
                                    </m:ctrlPr>
                                  </m:dPr>
                                  <m:e>
                                    <m:sSub>
                                      <m:sSubPr>
                                        <m:ctrlPr>
                                          <a:rPr lang="en-US" sz="1200" i="1">
                                            <a:solidFill>
                                              <a:schemeClr val="bg1"/>
                                            </a:solidFill>
                                            <a:latin typeface="Cambria Math"/>
                                          </a:rPr>
                                        </m:ctrlPr>
                                      </m:sSubPr>
                                      <m:e>
                                        <m:r>
                                          <a:rPr lang="en-US" sz="1200" i="1">
                                            <a:solidFill>
                                              <a:schemeClr val="bg1"/>
                                            </a:solidFill>
                                            <a:latin typeface="Cambria Math"/>
                                            <a:ea typeface="Cambria Math"/>
                                          </a:rPr>
                                          <m:t>𝜋</m:t>
                                        </m:r>
                                      </m:e>
                                      <m:sub>
                                        <m:r>
                                          <a:rPr lang="en-US" sz="1200" i="1">
                                            <a:solidFill>
                                              <a:schemeClr val="bg1"/>
                                            </a:solidFill>
                                            <a:latin typeface="Cambria Math"/>
                                          </a:rPr>
                                          <m:t>𝑡</m:t>
                                        </m:r>
                                        <m:r>
                                          <a:rPr lang="en-US" sz="1200" i="1">
                                            <a:solidFill>
                                              <a:schemeClr val="bg1"/>
                                            </a:solidFill>
                                            <a:latin typeface="Cambria Math"/>
                                          </a:rPr>
                                          <m:t>+1</m:t>
                                        </m:r>
                                      </m:sub>
                                    </m:sSub>
                                  </m:e>
                                </m:d>
                                <m:r>
                                  <a:rPr lang="es-MX" sz="1200" b="0" i="1" smtClean="0">
                                    <a:solidFill>
                                      <a:schemeClr val="bg1"/>
                                    </a:solidFill>
                                    <a:latin typeface="Cambria Math"/>
                                    <a:ea typeface="Cambria Math"/>
                                  </a:rPr>
                                  <m:t>+</m:t>
                                </m:r>
                                <m:box>
                                  <m:boxPr>
                                    <m:ctrlPr>
                                      <a:rPr lang="es-MX" sz="1200" b="0" i="1" smtClean="0">
                                        <a:solidFill>
                                          <a:schemeClr val="bg1"/>
                                        </a:solidFill>
                                        <a:latin typeface="Cambria Math"/>
                                        <a:ea typeface="Cambria Math"/>
                                      </a:rPr>
                                    </m:ctrlPr>
                                  </m:boxPr>
                                  <m:e>
                                    <m:argPr>
                                      <m:argSz m:val="-1"/>
                                    </m:argPr>
                                    <m:f>
                                      <m:fPr>
                                        <m:ctrlPr>
                                          <a:rPr lang="es-MX" sz="1200" b="0" i="1" smtClean="0">
                                            <a:solidFill>
                                              <a:schemeClr val="bg1"/>
                                            </a:solidFill>
                                            <a:latin typeface="Cambria Math"/>
                                            <a:ea typeface="Cambria Math"/>
                                          </a:rPr>
                                        </m:ctrlPr>
                                      </m:fPr>
                                      <m:num>
                                        <m:sSub>
                                          <m:sSubPr>
                                            <m:ctrlPr>
                                              <a:rPr lang="es-MX" sz="1200" i="1">
                                                <a:solidFill>
                                                  <a:schemeClr val="bg1"/>
                                                </a:solidFill>
                                                <a:latin typeface="Cambria Math"/>
                                                <a:ea typeface="Cambria Math"/>
                                              </a:rPr>
                                            </m:ctrlPr>
                                          </m:sSubPr>
                                          <m:e>
                                            <m:r>
                                              <a:rPr lang="es-MX" sz="1200" i="1">
                                                <a:solidFill>
                                                  <a:schemeClr val="bg1"/>
                                                </a:solidFill>
                                                <a:latin typeface="Cambria Math"/>
                                                <a:ea typeface="Cambria Math"/>
                                              </a:rPr>
                                              <m:t>𝜒</m:t>
                                            </m:r>
                                          </m:e>
                                          <m:sub>
                                            <m:r>
                                              <a:rPr lang="es-MX" sz="1200" i="1">
                                                <a:solidFill>
                                                  <a:schemeClr val="bg1"/>
                                                </a:solidFill>
                                                <a:latin typeface="Cambria Math"/>
                                                <a:ea typeface="Cambria Math"/>
                                              </a:rPr>
                                              <m:t>𝑝</m:t>
                                            </m:r>
                                          </m:sub>
                                        </m:sSub>
                                      </m:num>
                                      <m:den>
                                        <m:r>
                                          <a:rPr lang="es-MX" sz="1200" i="1">
                                            <a:solidFill>
                                              <a:schemeClr val="bg1"/>
                                            </a:solidFill>
                                            <a:latin typeface="Cambria Math"/>
                                            <a:ea typeface="Cambria Math"/>
                                          </a:rPr>
                                          <m:t>1+</m:t>
                                        </m:r>
                                        <m:r>
                                          <a:rPr lang="es-MX" sz="1200" i="1">
                                            <a:solidFill>
                                              <a:schemeClr val="bg1"/>
                                            </a:solidFill>
                                            <a:latin typeface="Cambria Math"/>
                                            <a:ea typeface="Cambria Math"/>
                                          </a:rPr>
                                          <m:t>𝛽</m:t>
                                        </m:r>
                                        <m:sSub>
                                          <m:sSubPr>
                                            <m:ctrlPr>
                                              <a:rPr lang="es-MX" sz="1200" i="1">
                                                <a:solidFill>
                                                  <a:schemeClr val="bg1"/>
                                                </a:solidFill>
                                                <a:latin typeface="Cambria Math"/>
                                                <a:ea typeface="Cambria Math"/>
                                              </a:rPr>
                                            </m:ctrlPr>
                                          </m:sSubPr>
                                          <m:e>
                                            <m:r>
                                              <a:rPr lang="es-MX" sz="1200" i="1">
                                                <a:solidFill>
                                                  <a:schemeClr val="bg1"/>
                                                </a:solidFill>
                                                <a:latin typeface="Cambria Math"/>
                                                <a:ea typeface="Cambria Math"/>
                                              </a:rPr>
                                              <m:t>𝜒</m:t>
                                            </m:r>
                                          </m:e>
                                          <m:sub>
                                            <m:r>
                                              <a:rPr lang="es-MX" sz="1200" i="1">
                                                <a:solidFill>
                                                  <a:schemeClr val="bg1"/>
                                                </a:solidFill>
                                                <a:latin typeface="Cambria Math"/>
                                                <a:ea typeface="Cambria Math"/>
                                              </a:rPr>
                                              <m:t>𝑝</m:t>
                                            </m:r>
                                          </m:sub>
                                        </m:sSub>
                                      </m:den>
                                    </m:f>
                                  </m:e>
                                </m:box>
                                <m:sSub>
                                  <m:sSubPr>
                                    <m:ctrlPr>
                                      <a:rPr lang="es-MX" sz="1200" b="0" i="1" smtClean="0">
                                        <a:solidFill>
                                          <a:schemeClr val="bg1"/>
                                        </a:solidFill>
                                        <a:latin typeface="Cambria Math"/>
                                        <a:ea typeface="Cambria Math"/>
                                      </a:rPr>
                                    </m:ctrlPr>
                                  </m:sSubPr>
                                  <m:e>
                                    <m:r>
                                      <a:rPr lang="es-MX" sz="1200" b="0" i="1" smtClean="0">
                                        <a:solidFill>
                                          <a:schemeClr val="bg1"/>
                                        </a:solidFill>
                                        <a:latin typeface="Cambria Math"/>
                                        <a:ea typeface="Cambria Math"/>
                                      </a:rPr>
                                      <m:t>𝜋</m:t>
                                    </m:r>
                                  </m:e>
                                  <m:sub>
                                    <m:r>
                                      <a:rPr lang="es-MX" sz="1200" b="0" i="1" smtClean="0">
                                        <a:solidFill>
                                          <a:schemeClr val="bg1"/>
                                        </a:solidFill>
                                        <a:latin typeface="Cambria Math"/>
                                        <a:ea typeface="Cambria Math"/>
                                      </a:rPr>
                                      <m:t>𝑡</m:t>
                                    </m:r>
                                    <m:r>
                                      <a:rPr lang="es-MX" sz="1200" b="0" i="1" smtClean="0">
                                        <a:solidFill>
                                          <a:schemeClr val="bg1"/>
                                        </a:solidFill>
                                        <a:latin typeface="Cambria Math"/>
                                        <a:ea typeface="Cambria Math"/>
                                      </a:rPr>
                                      <m:t>−1</m:t>
                                    </m:r>
                                  </m:sub>
                                </m:sSub>
                                <m:r>
                                  <a:rPr lang="es-MX" sz="1200" b="0" i="1" smtClean="0">
                                    <a:solidFill>
                                      <a:schemeClr val="bg1"/>
                                    </a:solidFill>
                                    <a:latin typeface="Cambria Math"/>
                                    <a:ea typeface="Cambria Math"/>
                                  </a:rPr>
                                  <m:t>+</m:t>
                                </m:r>
                                <m:sSub>
                                  <m:sSubPr>
                                    <m:ctrlPr>
                                      <a:rPr lang="en-US" sz="1200" i="1">
                                        <a:solidFill>
                                          <a:schemeClr val="bg1"/>
                                        </a:solidFill>
                                        <a:latin typeface="Cambria Math"/>
                                      </a:rPr>
                                    </m:ctrlPr>
                                  </m:sSubPr>
                                  <m:e>
                                    <m:r>
                                      <a:rPr lang="es-MX" sz="1200" i="1">
                                        <a:solidFill>
                                          <a:schemeClr val="bg1"/>
                                        </a:solidFill>
                                        <a:latin typeface="Cambria Math" panose="02040503050406030204" pitchFamily="18" charset="0"/>
                                        <a:ea typeface="Cambria Math" panose="02040503050406030204" pitchFamily="18" charset="0"/>
                                      </a:rPr>
                                      <m:t>𝛼</m:t>
                                    </m:r>
                                    <m:r>
                                      <a:rPr lang="es-MX" sz="1200" i="1" smtClean="0">
                                        <a:solidFill>
                                          <a:schemeClr val="bg1"/>
                                        </a:solidFill>
                                        <a:latin typeface="Cambria Math"/>
                                        <a:ea typeface="Cambria Math"/>
                                      </a:rPr>
                                      <m:t>𝛽</m:t>
                                    </m:r>
                                    <m:r>
                                      <a:rPr lang="en-US" sz="1200" i="1">
                                        <a:solidFill>
                                          <a:schemeClr val="bg1"/>
                                        </a:solidFill>
                                        <a:latin typeface="Cambria Math"/>
                                      </a:rPr>
                                      <m:t>𝐸</m:t>
                                    </m:r>
                                  </m:e>
                                  <m:sub>
                                    <m:r>
                                      <a:rPr lang="en-US" sz="1200" i="1">
                                        <a:solidFill>
                                          <a:schemeClr val="bg1"/>
                                        </a:solidFill>
                                        <a:latin typeface="Cambria Math"/>
                                      </a:rPr>
                                      <m:t>𝑡</m:t>
                                    </m:r>
                                  </m:sub>
                                </m:sSub>
                                <m:d>
                                  <m:dPr>
                                    <m:begChr m:val="{"/>
                                    <m:endChr m:val="}"/>
                                    <m:ctrlPr>
                                      <a:rPr lang="en-US" sz="1200" i="1">
                                        <a:solidFill>
                                          <a:schemeClr val="bg1"/>
                                        </a:solidFill>
                                        <a:latin typeface="Cambria Math"/>
                                      </a:rPr>
                                    </m:ctrlPr>
                                  </m:dPr>
                                  <m:e>
                                    <m:sSub>
                                      <m:sSubPr>
                                        <m:ctrlPr>
                                          <a:rPr lang="en-US" sz="1200" i="1">
                                            <a:solidFill>
                                              <a:schemeClr val="bg1"/>
                                            </a:solidFill>
                                            <a:latin typeface="Cambria Math"/>
                                          </a:rPr>
                                        </m:ctrlPr>
                                      </m:sSubPr>
                                      <m:e>
                                        <m:r>
                                          <a:rPr lang="es-MX" sz="1200" b="0" i="1" smtClean="0">
                                            <a:solidFill>
                                              <a:schemeClr val="bg1"/>
                                            </a:solidFill>
                                            <a:latin typeface="Cambria Math"/>
                                          </a:rPr>
                                          <m:t>𝑞</m:t>
                                        </m:r>
                                      </m:e>
                                      <m:sub>
                                        <m:r>
                                          <a:rPr lang="en-US" sz="1200" i="1">
                                            <a:solidFill>
                                              <a:schemeClr val="bg1"/>
                                            </a:solidFill>
                                            <a:latin typeface="Cambria Math"/>
                                          </a:rPr>
                                          <m:t>𝑡</m:t>
                                        </m:r>
                                        <m:r>
                                          <a:rPr lang="en-US" sz="1200" i="1">
                                            <a:solidFill>
                                              <a:schemeClr val="bg1"/>
                                            </a:solidFill>
                                            <a:latin typeface="Cambria Math"/>
                                          </a:rPr>
                                          <m:t>+1</m:t>
                                        </m:r>
                                      </m:sub>
                                    </m:sSub>
                                  </m:e>
                                </m:d>
                                <m:r>
                                  <a:rPr lang="es-MX" sz="1200" b="0" i="1" smtClean="0">
                                    <a:solidFill>
                                      <a:schemeClr val="bg1"/>
                                    </a:solidFill>
                                    <a:latin typeface="Cambria Math"/>
                                  </a:rPr>
                                  <m:t>−</m:t>
                                </m:r>
                                <m:r>
                                  <a:rPr lang="es-MX" sz="1200" b="0" i="1" smtClean="0">
                                    <a:solidFill>
                                      <a:schemeClr val="bg1"/>
                                    </a:solidFill>
                                    <a:latin typeface="Cambria Math" panose="02040503050406030204" pitchFamily="18" charset="0"/>
                                    <a:ea typeface="Cambria Math" panose="02040503050406030204" pitchFamily="18" charset="0"/>
                                  </a:rPr>
                                  <m:t>𝛼</m:t>
                                </m:r>
                                <m:r>
                                  <a:rPr lang="en-US" sz="1200" i="1">
                                    <a:solidFill>
                                      <a:schemeClr val="bg1"/>
                                    </a:solidFill>
                                    <a:latin typeface="Cambria Math"/>
                                    <a:ea typeface="Cambria Math"/>
                                  </a:rPr>
                                  <m:t>∆</m:t>
                                </m:r>
                                <m:sSub>
                                  <m:sSubPr>
                                    <m:ctrlPr>
                                      <a:rPr lang="en-US" sz="1200" i="1">
                                        <a:solidFill>
                                          <a:schemeClr val="bg1"/>
                                        </a:solidFill>
                                        <a:latin typeface="Cambria Math"/>
                                        <a:ea typeface="Cambria Math"/>
                                      </a:rPr>
                                    </m:ctrlPr>
                                  </m:sSubPr>
                                  <m:e>
                                    <m:r>
                                      <a:rPr lang="en-US" sz="1200" i="1">
                                        <a:solidFill>
                                          <a:schemeClr val="bg1"/>
                                        </a:solidFill>
                                        <a:latin typeface="Cambria Math"/>
                                        <a:ea typeface="Cambria Math"/>
                                      </a:rPr>
                                      <m:t>𝑞</m:t>
                                    </m:r>
                                  </m:e>
                                  <m:sub>
                                    <m:r>
                                      <a:rPr lang="en-US" sz="1200" i="1">
                                        <a:solidFill>
                                          <a:schemeClr val="bg1"/>
                                        </a:solidFill>
                                        <a:latin typeface="Cambria Math"/>
                                        <a:ea typeface="Cambria Math"/>
                                      </a:rPr>
                                      <m:t>𝑡</m:t>
                                    </m:r>
                                  </m:sub>
                                </m:sSub>
                                <m:r>
                                  <a:rPr lang="en-US" sz="1200" b="0" i="1" smtClean="0">
                                    <a:solidFill>
                                      <a:schemeClr val="bg1"/>
                                    </a:solidFill>
                                    <a:latin typeface="Cambria Math"/>
                                  </a:rPr>
                                  <m:t>+</m:t>
                                </m:r>
                                <m:box>
                                  <m:boxPr>
                                    <m:ctrlPr>
                                      <a:rPr lang="en-US" sz="1200" b="0" i="1" smtClean="0">
                                        <a:solidFill>
                                          <a:schemeClr val="bg1"/>
                                        </a:solidFill>
                                        <a:latin typeface="Cambria Math"/>
                                        <a:ea typeface="Cambria Math"/>
                                      </a:rPr>
                                    </m:ctrlPr>
                                  </m:boxPr>
                                  <m:e>
                                    <m:argPr>
                                      <m:argSz m:val="-1"/>
                                    </m:argPr>
                                    <m:f>
                                      <m:fPr>
                                        <m:ctrlPr>
                                          <a:rPr lang="en-US" sz="1200" b="0" i="1" smtClean="0">
                                            <a:solidFill>
                                              <a:schemeClr val="bg1"/>
                                            </a:solidFill>
                                            <a:latin typeface="Cambria Math"/>
                                            <a:ea typeface="Cambria Math"/>
                                          </a:rPr>
                                        </m:ctrlPr>
                                      </m:fPr>
                                      <m:num>
                                        <m:r>
                                          <a:rPr lang="en-US" sz="1200" i="1">
                                            <a:solidFill>
                                              <a:schemeClr val="bg1"/>
                                            </a:solidFill>
                                            <a:latin typeface="Cambria Math"/>
                                            <a:ea typeface="Cambria Math"/>
                                          </a:rPr>
                                          <m:t>𝜅</m:t>
                                        </m:r>
                                      </m:num>
                                      <m:den>
                                        <m:r>
                                          <a:rPr lang="en-US" sz="1200" b="0" i="1" smtClean="0">
                                            <a:solidFill>
                                              <a:schemeClr val="bg1"/>
                                            </a:solidFill>
                                            <a:latin typeface="Cambria Math"/>
                                            <a:ea typeface="Cambria Math"/>
                                          </a:rPr>
                                          <m:t>𝜏</m:t>
                                        </m:r>
                                        <m:r>
                                          <a:rPr lang="es-MX" sz="1200" b="0" i="1" smtClean="0">
                                            <a:solidFill>
                                              <a:schemeClr val="bg1"/>
                                            </a:solidFill>
                                            <a:latin typeface="Cambria Math"/>
                                            <a:ea typeface="Cambria Math"/>
                                          </a:rPr>
                                          <m:t>+</m:t>
                                        </m:r>
                                        <m:r>
                                          <a:rPr lang="es-MX" sz="1200" b="0" i="1" smtClean="0">
                                            <a:solidFill>
                                              <a:schemeClr val="bg1"/>
                                            </a:solidFill>
                                            <a:latin typeface="Cambria Math"/>
                                            <a:ea typeface="Cambria Math"/>
                                          </a:rPr>
                                          <m:t>𝛼</m:t>
                                        </m:r>
                                        <m:d>
                                          <m:dPr>
                                            <m:ctrlPr>
                                              <a:rPr lang="es-MX" sz="1200" b="0" i="1" smtClean="0">
                                                <a:solidFill>
                                                  <a:schemeClr val="bg1"/>
                                                </a:solidFill>
                                                <a:latin typeface="Cambria Math"/>
                                                <a:ea typeface="Cambria Math"/>
                                              </a:rPr>
                                            </m:ctrlPr>
                                          </m:dPr>
                                          <m:e>
                                            <m:r>
                                              <a:rPr lang="es-MX" sz="1200" b="0" i="1" smtClean="0">
                                                <a:solidFill>
                                                  <a:schemeClr val="bg1"/>
                                                </a:solidFill>
                                                <a:latin typeface="Cambria Math"/>
                                                <a:ea typeface="Cambria Math"/>
                                              </a:rPr>
                                              <m:t>2−</m:t>
                                            </m:r>
                                            <m:r>
                                              <a:rPr lang="es-MX" sz="1200" b="0" i="1" smtClean="0">
                                                <a:solidFill>
                                                  <a:schemeClr val="bg1"/>
                                                </a:solidFill>
                                                <a:latin typeface="Cambria Math"/>
                                                <a:ea typeface="Cambria Math"/>
                                              </a:rPr>
                                              <m:t>𝛼</m:t>
                                            </m:r>
                                          </m:e>
                                        </m:d>
                                        <m:d>
                                          <m:dPr>
                                            <m:ctrlPr>
                                              <a:rPr lang="es-MX" sz="1200" b="0" i="1" smtClean="0">
                                                <a:solidFill>
                                                  <a:schemeClr val="bg1"/>
                                                </a:solidFill>
                                                <a:latin typeface="Cambria Math"/>
                                                <a:ea typeface="Cambria Math"/>
                                              </a:rPr>
                                            </m:ctrlPr>
                                          </m:dPr>
                                          <m:e>
                                            <m:r>
                                              <a:rPr lang="es-MX" sz="1200" b="0" i="1" smtClean="0">
                                                <a:solidFill>
                                                  <a:schemeClr val="bg1"/>
                                                </a:solidFill>
                                                <a:latin typeface="Cambria Math"/>
                                                <a:ea typeface="Cambria Math"/>
                                              </a:rPr>
                                              <m:t>1−</m:t>
                                            </m:r>
                                            <m:r>
                                              <a:rPr lang="es-MX" sz="1200" b="0" i="1" smtClean="0">
                                                <a:solidFill>
                                                  <a:schemeClr val="bg1"/>
                                                </a:solidFill>
                                                <a:latin typeface="Cambria Math"/>
                                                <a:ea typeface="Cambria Math"/>
                                              </a:rPr>
                                              <m:t>𝜏</m:t>
                                            </m:r>
                                          </m:e>
                                        </m:d>
                                      </m:den>
                                    </m:f>
                                  </m:e>
                                </m:box>
                                <m:d>
                                  <m:dPr>
                                    <m:ctrlPr>
                                      <a:rPr lang="en-US" sz="1200" b="0" i="1" smtClean="0">
                                        <a:solidFill>
                                          <a:schemeClr val="bg1"/>
                                        </a:solidFill>
                                        <a:latin typeface="Cambria Math"/>
                                        <a:ea typeface="Cambria Math"/>
                                      </a:rPr>
                                    </m:ctrlPr>
                                  </m:dPr>
                                  <m:e>
                                    <m:sSub>
                                      <m:sSubPr>
                                        <m:ctrlPr>
                                          <a:rPr lang="en-US" sz="1200" i="1">
                                            <a:solidFill>
                                              <a:schemeClr val="bg1"/>
                                            </a:solidFill>
                                            <a:latin typeface="Cambria Math"/>
                                            <a:ea typeface="Cambria Math"/>
                                          </a:rPr>
                                        </m:ctrlPr>
                                      </m:sSubPr>
                                      <m:e>
                                        <m:r>
                                          <a:rPr lang="es-MX" sz="1200" i="1">
                                            <a:solidFill>
                                              <a:schemeClr val="bg1"/>
                                            </a:solidFill>
                                            <a:latin typeface="Cambria Math" panose="02040503050406030204" pitchFamily="18" charset="0"/>
                                            <a:ea typeface="Cambria Math"/>
                                          </a:rPr>
                                          <m:t>𝑦</m:t>
                                        </m:r>
                                      </m:e>
                                      <m:sub>
                                        <m:r>
                                          <a:rPr lang="es-MX" sz="1200" i="1">
                                            <a:solidFill>
                                              <a:schemeClr val="bg1"/>
                                            </a:solidFill>
                                            <a:latin typeface="Cambria Math" panose="02040503050406030204" pitchFamily="18" charset="0"/>
                                            <a:ea typeface="Cambria Math"/>
                                          </a:rPr>
                                          <m:t>𝑡</m:t>
                                        </m:r>
                                      </m:sub>
                                    </m:sSub>
                                    <m:r>
                                      <a:rPr lang="es-MX" sz="1200" i="1">
                                        <a:solidFill>
                                          <a:schemeClr val="bg1"/>
                                        </a:solidFill>
                                        <a:latin typeface="Cambria Math"/>
                                        <a:ea typeface="Cambria Math"/>
                                      </a:rPr>
                                      <m:t>−</m:t>
                                    </m:r>
                                    <m:sSub>
                                      <m:sSubPr>
                                        <m:ctrlPr>
                                          <a:rPr lang="es-MX" sz="1200" i="1">
                                            <a:solidFill>
                                              <a:schemeClr val="bg1"/>
                                            </a:solidFill>
                                            <a:latin typeface="Cambria Math"/>
                                            <a:ea typeface="Cambria Math"/>
                                          </a:rPr>
                                        </m:ctrlPr>
                                      </m:sSubPr>
                                      <m:e>
                                        <m:acc>
                                          <m:accPr>
                                            <m:chr m:val="̅"/>
                                            <m:ctrlPr>
                                              <a:rPr lang="es-MX" sz="1200" i="1">
                                                <a:solidFill>
                                                  <a:schemeClr val="bg1"/>
                                                </a:solidFill>
                                                <a:latin typeface="Cambria Math"/>
                                                <a:ea typeface="Cambria Math"/>
                                              </a:rPr>
                                            </m:ctrlPr>
                                          </m:accPr>
                                          <m:e>
                                            <m:r>
                                              <a:rPr lang="es-MX" sz="1200" i="1">
                                                <a:solidFill>
                                                  <a:schemeClr val="bg1"/>
                                                </a:solidFill>
                                                <a:latin typeface="Cambria Math"/>
                                                <a:ea typeface="Cambria Math"/>
                                              </a:rPr>
                                              <m:t>𝑦</m:t>
                                            </m:r>
                                          </m:e>
                                        </m:acc>
                                      </m:e>
                                      <m:sub>
                                        <m:r>
                                          <a:rPr lang="es-MX" sz="1200" i="1">
                                            <a:solidFill>
                                              <a:schemeClr val="bg1"/>
                                            </a:solidFill>
                                            <a:latin typeface="Cambria Math"/>
                                            <a:ea typeface="Cambria Math"/>
                                          </a:rPr>
                                          <m:t>𝑡</m:t>
                                        </m:r>
                                      </m:sub>
                                    </m:sSub>
                                  </m:e>
                                </m:d>
                              </m:oMath>
                            </m:oMathPara>
                          </a14:m>
                          <a:endParaRPr lang="es-MX" sz="1200" dirty="0"/>
                        </a:p>
                      </a:txBody>
                      <a:tcPr anchor="ctr"/>
                    </a:tc>
                    <a:tc hMerge="1">
                      <a:txBody>
                        <a:bodyPr/>
                        <a:lstStyle/>
                        <a:p>
                          <a:pPr algn="ctr"/>
                          <a:endParaRPr lang="es-MX" dirty="0"/>
                        </a:p>
                      </a:txBody>
                      <a:tcPr anchor="ctr"/>
                    </a:tc>
                    <a:tc hMerge="1">
                      <a:txBody>
                        <a:bodyPr/>
                        <a:lstStyle/>
                        <a:p>
                          <a:pPr algn="ctr"/>
                          <a:endParaRPr lang="es-MX" dirty="0"/>
                        </a:p>
                      </a:txBody>
                      <a:tcPr anchor="ctr"/>
                    </a:tc>
                    <a:tc hMerge="1">
                      <a:txBody>
                        <a:bodyPr/>
                        <a:lstStyle/>
                        <a:p>
                          <a:pPr algn="ctr"/>
                          <a:endParaRPr lang="es-MX" dirty="0"/>
                        </a:p>
                      </a:txBody>
                      <a:tcPr anchor="ct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200" b="1" i="1" kern="1200" smtClean="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𝑟</m:t>
                                    </m:r>
                                  </m:e>
                                  <m:sub>
                                    <m:r>
                                      <a:rPr lang="en-US" sz="1200" b="1" i="1" kern="1200">
                                        <a:solidFill>
                                          <a:schemeClr val="bg1"/>
                                        </a:solidFill>
                                        <a:latin typeface="Cambria Math"/>
                                        <a:ea typeface="Cambria Math"/>
                                        <a:cs typeface="+mn-cs"/>
                                      </a:rPr>
                                      <m:t>𝑡</m:t>
                                    </m:r>
                                  </m:sub>
                                </m:sSub>
                                <m:r>
                                  <a:rPr lang="es-MX" sz="1200" b="1" i="1" kern="1200">
                                    <a:solidFill>
                                      <a:schemeClr val="bg1"/>
                                    </a:solidFill>
                                    <a:latin typeface="Cambria Math"/>
                                    <a:ea typeface="Cambria Math"/>
                                    <a:cs typeface="+mn-cs"/>
                                  </a:rPr>
                                  <m:t>=</m:t>
                                </m:r>
                                <m:sSub>
                                  <m:sSubPr>
                                    <m:ctrlPr>
                                      <a:rPr lang="es-MX"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𝜌</m:t>
                                    </m:r>
                                  </m:e>
                                  <m:sub>
                                    <m:r>
                                      <a:rPr lang="es-MX" sz="1200" b="1" i="1" kern="1200">
                                        <a:solidFill>
                                          <a:schemeClr val="bg1"/>
                                        </a:solidFill>
                                        <a:latin typeface="Cambria Math"/>
                                        <a:ea typeface="Cambria Math"/>
                                        <a:cs typeface="+mn-cs"/>
                                      </a:rPr>
                                      <m:t>𝑟</m:t>
                                    </m:r>
                                  </m:sub>
                                </m:sSub>
                                <m:sSub>
                                  <m:sSubPr>
                                    <m:ctrlPr>
                                      <a:rPr lang="es-MX"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𝑟</m:t>
                                    </m:r>
                                  </m:e>
                                  <m:sub>
                                    <m:r>
                                      <a:rPr lang="es-MX" sz="1200" b="1" i="1" kern="1200">
                                        <a:solidFill>
                                          <a:schemeClr val="bg1"/>
                                        </a:solidFill>
                                        <a:latin typeface="Cambria Math"/>
                                        <a:ea typeface="Cambria Math"/>
                                        <a:cs typeface="+mn-cs"/>
                                      </a:rPr>
                                      <m:t>𝑡</m:t>
                                    </m:r>
                                    <m:r>
                                      <a:rPr lang="es-MX" sz="1200" b="1" i="1" kern="1200">
                                        <a:solidFill>
                                          <a:schemeClr val="bg1"/>
                                        </a:solidFill>
                                        <a:latin typeface="Cambria Math"/>
                                        <a:ea typeface="Cambria Math"/>
                                        <a:cs typeface="+mn-cs"/>
                                      </a:rPr>
                                      <m:t>−1</m:t>
                                    </m:r>
                                  </m:sub>
                                </m:sSub>
                                <m:r>
                                  <a:rPr lang="en-US" sz="1200" b="1" i="1" kern="1200">
                                    <a:solidFill>
                                      <a:schemeClr val="bg1"/>
                                    </a:solidFill>
                                    <a:latin typeface="Cambria Math"/>
                                    <a:ea typeface="Cambria Math"/>
                                    <a:cs typeface="+mn-cs"/>
                                  </a:rPr>
                                  <m:t>+</m:t>
                                </m:r>
                                <m:d>
                                  <m:dPr>
                                    <m:ctrlPr>
                                      <a:rPr lang="en-US" sz="1200" b="1" i="1" kern="1200">
                                        <a:solidFill>
                                          <a:schemeClr val="bg1"/>
                                        </a:solidFill>
                                        <a:latin typeface="Cambria Math"/>
                                        <a:ea typeface="Cambria Math"/>
                                        <a:cs typeface="+mn-cs"/>
                                      </a:rPr>
                                    </m:ctrlPr>
                                  </m:dPr>
                                  <m:e>
                                    <m:r>
                                      <a:rPr lang="es-MX" sz="1200" b="1" i="1" kern="1200">
                                        <a:solidFill>
                                          <a:schemeClr val="bg1"/>
                                        </a:solidFill>
                                        <a:latin typeface="Cambria Math"/>
                                        <a:ea typeface="Cambria Math"/>
                                        <a:cs typeface="+mn-cs"/>
                                      </a:rPr>
                                      <m:t>1−</m:t>
                                    </m:r>
                                    <m:sSub>
                                      <m:sSubPr>
                                        <m:ctrlPr>
                                          <a:rPr lang="es-MX"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𝜌</m:t>
                                        </m:r>
                                      </m:e>
                                      <m:sub>
                                        <m:r>
                                          <a:rPr lang="es-MX" sz="1200" b="1" i="1" kern="1200">
                                            <a:solidFill>
                                              <a:schemeClr val="bg1"/>
                                            </a:solidFill>
                                            <a:latin typeface="Cambria Math"/>
                                            <a:ea typeface="Cambria Math"/>
                                            <a:cs typeface="+mn-cs"/>
                                          </a:rPr>
                                          <m:t>𝑟</m:t>
                                        </m:r>
                                      </m:sub>
                                    </m:sSub>
                                  </m:e>
                                </m:d>
                                <m:d>
                                  <m:dPr>
                                    <m:ctrlPr>
                                      <a:rPr lang="en-US" sz="1200" b="1" i="1" kern="1200">
                                        <a:solidFill>
                                          <a:schemeClr val="bg1"/>
                                        </a:solidFill>
                                        <a:latin typeface="Cambria Math"/>
                                        <a:ea typeface="Cambria Math"/>
                                        <a:cs typeface="+mn-cs"/>
                                      </a:rPr>
                                    </m:ctrlPr>
                                  </m:dPr>
                                  <m:e>
                                    <m:sSub>
                                      <m:sSubPr>
                                        <m:ctrlPr>
                                          <a:rPr lang="en-US"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𝑟</m:t>
                                        </m:r>
                                      </m:e>
                                      <m:sub>
                                        <m:r>
                                          <a:rPr lang="en-US" sz="1200" b="1" i="1" kern="1200">
                                            <a:solidFill>
                                              <a:schemeClr val="bg1"/>
                                            </a:solidFill>
                                            <a:latin typeface="Cambria Math"/>
                                            <a:ea typeface="Cambria Math"/>
                                            <a:cs typeface="+mn-cs"/>
                                          </a:rPr>
                                          <m:t>𝜋</m:t>
                                        </m:r>
                                      </m:sub>
                                    </m:sSub>
                                    <m:sSub>
                                      <m:sSubPr>
                                        <m:ctrlPr>
                                          <a:rPr lang="en-US" sz="1200" b="1" i="1" kern="1200">
                                            <a:solidFill>
                                              <a:schemeClr val="bg1"/>
                                            </a:solidFill>
                                            <a:latin typeface="Cambria Math"/>
                                            <a:ea typeface="Cambria Math"/>
                                            <a:cs typeface="+mn-cs"/>
                                          </a:rPr>
                                        </m:ctrlPr>
                                      </m:sSubPr>
                                      <m:e>
                                        <m:r>
                                          <a:rPr lang="en-US" sz="1200" b="1" i="1" kern="1200">
                                            <a:solidFill>
                                              <a:schemeClr val="bg1"/>
                                            </a:solidFill>
                                            <a:latin typeface="Cambria Math"/>
                                            <a:ea typeface="Cambria Math"/>
                                            <a:cs typeface="+mn-cs"/>
                                          </a:rPr>
                                          <m:t>𝜋</m:t>
                                        </m:r>
                                      </m:e>
                                      <m:sub>
                                        <m:r>
                                          <a:rPr lang="es-MX" sz="1200" b="1" i="1" kern="1200">
                                            <a:solidFill>
                                              <a:schemeClr val="bg1"/>
                                            </a:solidFill>
                                            <a:latin typeface="Cambria Math"/>
                                            <a:ea typeface="Cambria Math"/>
                                            <a:cs typeface="+mn-cs"/>
                                          </a:rPr>
                                          <m:t>𝑡</m:t>
                                        </m:r>
                                      </m:sub>
                                    </m:sSub>
                                    <m:r>
                                      <a:rPr lang="es-MX" sz="1200" b="1" i="1" kern="1200">
                                        <a:solidFill>
                                          <a:schemeClr val="bg1"/>
                                        </a:solidFill>
                                        <a:latin typeface="Cambria Math"/>
                                        <a:ea typeface="Cambria Math"/>
                                        <a:cs typeface="+mn-cs"/>
                                      </a:rPr>
                                      <m:t>+</m:t>
                                    </m:r>
                                    <m:sSub>
                                      <m:sSubPr>
                                        <m:ctrlPr>
                                          <a:rPr lang="es-MX"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𝑟</m:t>
                                        </m:r>
                                      </m:e>
                                      <m:sub>
                                        <m:r>
                                          <a:rPr lang="es-MX" sz="1200" b="1" i="1" kern="1200">
                                            <a:solidFill>
                                              <a:schemeClr val="bg1"/>
                                            </a:solidFill>
                                            <a:latin typeface="Cambria Math"/>
                                            <a:ea typeface="Cambria Math"/>
                                            <a:cs typeface="+mn-cs"/>
                                          </a:rPr>
                                          <m:t>𝑦</m:t>
                                        </m:r>
                                      </m:sub>
                                    </m:sSub>
                                    <m:sSub>
                                      <m:sSubPr>
                                        <m:ctrlPr>
                                          <a:rPr lang="en-US" sz="1200" b="1" i="1" kern="1200">
                                            <a:solidFill>
                                              <a:schemeClr val="bg1"/>
                                            </a:solidFill>
                                            <a:latin typeface="Cambria Math"/>
                                            <a:ea typeface="Cambria Math"/>
                                            <a:cs typeface="+mn-cs"/>
                                          </a:rPr>
                                        </m:ctrlPr>
                                      </m:sSubPr>
                                      <m:e>
                                        <m:r>
                                          <a:rPr lang="en-US" sz="1200" b="1" i="1" kern="1200">
                                            <a:solidFill>
                                              <a:schemeClr val="bg1"/>
                                            </a:solidFill>
                                            <a:latin typeface="Cambria Math"/>
                                            <a:ea typeface="Cambria Math"/>
                                            <a:cs typeface="+mn-cs"/>
                                          </a:rPr>
                                          <m:t>𝑦</m:t>
                                        </m:r>
                                      </m:e>
                                      <m:sub>
                                        <m:r>
                                          <a:rPr lang="en-US" sz="1200" b="1" i="1" kern="1200">
                                            <a:solidFill>
                                              <a:schemeClr val="bg1"/>
                                            </a:solidFill>
                                            <a:latin typeface="Cambria Math"/>
                                            <a:ea typeface="Cambria Math"/>
                                            <a:cs typeface="+mn-cs"/>
                                          </a:rPr>
                                          <m:t>𝑡</m:t>
                                        </m:r>
                                      </m:sub>
                                    </m:sSub>
                                    <m:r>
                                      <a:rPr lang="es-MX" sz="1200" b="1" i="1" kern="1200">
                                        <a:solidFill>
                                          <a:schemeClr val="bg1"/>
                                        </a:solidFill>
                                        <a:latin typeface="Cambria Math"/>
                                        <a:ea typeface="Cambria Math"/>
                                        <a:cs typeface="+mn-cs"/>
                                      </a:rPr>
                                      <m:t>+</m:t>
                                    </m:r>
                                    <m:sSub>
                                      <m:sSubPr>
                                        <m:ctrlPr>
                                          <a:rPr lang="es-MX" sz="1200" b="1" i="1" kern="1200" smtClean="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𝑟</m:t>
                                        </m:r>
                                      </m:e>
                                      <m:sub>
                                        <m:r>
                                          <m:rPr>
                                            <m:sty m:val="p"/>
                                          </m:rPr>
                                          <a:rPr lang="el-GR" sz="1200" b="1" i="1" kern="1200">
                                            <a:solidFill>
                                              <a:schemeClr val="bg1"/>
                                            </a:solidFill>
                                            <a:latin typeface="Cambria Math"/>
                                            <a:ea typeface="Cambria Math"/>
                                            <a:cs typeface="+mn-cs"/>
                                          </a:rPr>
                                          <m:t>Δ</m:t>
                                        </m:r>
                                        <m:r>
                                          <a:rPr lang="es-MX" sz="1200" b="1" i="1" kern="1200">
                                            <a:solidFill>
                                              <a:schemeClr val="bg1"/>
                                            </a:solidFill>
                                            <a:latin typeface="Cambria Math"/>
                                            <a:ea typeface="Cambria Math"/>
                                            <a:cs typeface="+mn-cs"/>
                                          </a:rPr>
                                          <m:t>𝑒</m:t>
                                        </m:r>
                                      </m:sub>
                                    </m:sSub>
                                    <m:r>
                                      <m:rPr>
                                        <m:sty m:val="p"/>
                                      </m:rPr>
                                      <a:rPr lang="el-GR" sz="1200" b="1" i="1" kern="1200">
                                        <a:solidFill>
                                          <a:schemeClr val="bg1"/>
                                        </a:solidFill>
                                        <a:latin typeface="Cambria Math"/>
                                        <a:ea typeface="Cambria Math"/>
                                        <a:cs typeface="+mn-cs"/>
                                      </a:rPr>
                                      <m:t>Δ</m:t>
                                    </m:r>
                                    <m:sSub>
                                      <m:sSubPr>
                                        <m:ctrlPr>
                                          <a:rPr lang="el-GR" sz="1200" b="1" i="1" kern="1200">
                                            <a:solidFill>
                                              <a:schemeClr val="bg1"/>
                                            </a:solidFill>
                                            <a:latin typeface="Cambria Math"/>
                                            <a:ea typeface="Cambria Math"/>
                                            <a:cs typeface="+mn-cs"/>
                                          </a:rPr>
                                        </m:ctrlPr>
                                      </m:sSubPr>
                                      <m:e>
                                        <m:r>
                                          <a:rPr lang="es-MX" sz="1200" b="1" i="1" kern="1200">
                                            <a:solidFill>
                                              <a:schemeClr val="bg1"/>
                                            </a:solidFill>
                                            <a:latin typeface="Cambria Math"/>
                                            <a:ea typeface="Cambria Math"/>
                                            <a:cs typeface="+mn-cs"/>
                                          </a:rPr>
                                          <m:t>𝑒</m:t>
                                        </m:r>
                                      </m:e>
                                      <m:sub>
                                        <m:r>
                                          <a:rPr lang="es-MX" sz="1200" b="1" i="1" kern="1200">
                                            <a:solidFill>
                                              <a:schemeClr val="bg1"/>
                                            </a:solidFill>
                                            <a:latin typeface="Cambria Math"/>
                                            <a:ea typeface="Cambria Math"/>
                                            <a:cs typeface="+mn-cs"/>
                                          </a:rPr>
                                          <m:t>𝑡</m:t>
                                        </m:r>
                                      </m:sub>
                                    </m:sSub>
                                  </m:e>
                                </m:d>
                                <m:r>
                                  <a:rPr lang="es-MX" sz="1200" b="1" i="1" kern="1200">
                                    <a:solidFill>
                                      <a:schemeClr val="bg1"/>
                                    </a:solidFill>
                                    <a:latin typeface="Cambria Math"/>
                                    <a:ea typeface="Cambria Math"/>
                                    <a:cs typeface="+mn-cs"/>
                                  </a:rPr>
                                  <m:t>+</m:t>
                                </m:r>
                                <m:sSubSup>
                                  <m:sSubSupPr>
                                    <m:ctrlPr>
                                      <a:rPr lang="en-US" sz="1200" b="1" i="1" kern="1200">
                                        <a:solidFill>
                                          <a:schemeClr val="bg1"/>
                                        </a:solidFill>
                                        <a:latin typeface="Cambria Math"/>
                                        <a:ea typeface="Cambria Math"/>
                                        <a:cs typeface="+mn-cs"/>
                                      </a:rPr>
                                    </m:ctrlPr>
                                  </m:sSubSupPr>
                                  <m:e>
                                    <m:r>
                                      <a:rPr lang="en-US" sz="1200" b="1" i="1" kern="1200">
                                        <a:solidFill>
                                          <a:schemeClr val="bg1"/>
                                        </a:solidFill>
                                        <a:latin typeface="Cambria Math"/>
                                        <a:ea typeface="Cambria Math"/>
                                        <a:cs typeface="+mn-cs"/>
                                      </a:rPr>
                                      <m:t>𝜀</m:t>
                                    </m:r>
                                  </m:e>
                                  <m:sub>
                                    <m:r>
                                      <a:rPr lang="en-US" sz="1200" b="1" i="1" kern="1200">
                                        <a:solidFill>
                                          <a:schemeClr val="bg1"/>
                                        </a:solidFill>
                                        <a:latin typeface="Cambria Math"/>
                                        <a:ea typeface="Cambria Math"/>
                                        <a:cs typeface="+mn-cs"/>
                                      </a:rPr>
                                      <m:t>𝑡</m:t>
                                    </m:r>
                                  </m:sub>
                                  <m:sup>
                                    <m:r>
                                      <a:rPr lang="es-MX" sz="1200" b="1" i="1" kern="1200">
                                        <a:solidFill>
                                          <a:schemeClr val="bg1"/>
                                        </a:solidFill>
                                        <a:latin typeface="Cambria Math"/>
                                        <a:ea typeface="Cambria Math"/>
                                        <a:cs typeface="+mn-cs"/>
                                      </a:rPr>
                                      <m:t>𝑟</m:t>
                                    </m:r>
                                  </m:sup>
                                </m:sSubSup>
                              </m:oMath>
                            </m:oMathPara>
                          </a14:m>
                          <a:endParaRPr lang="es-MX" dirty="0"/>
                        </a:p>
                      </a:txBody>
                      <a:tcPr anchor="ctr"/>
                    </a:tc>
                    <a:tc hMerge="1">
                      <a:txBody>
                        <a:bodyPr/>
                        <a:lstStyle/>
                        <a:p>
                          <a:pPr algn="ctr"/>
                          <a:endParaRPr lang="es-MX" dirty="0"/>
                        </a:p>
                      </a:txBody>
                      <a:tcPr anchor="ctr"/>
                    </a:tc>
                    <a:tc hMerge="1">
                      <a:txBody>
                        <a:bodyPr/>
                        <a:lstStyle/>
                        <a:p>
                          <a:pPr algn="ctr"/>
                          <a:endParaRPr lang="es-MX" dirty="0"/>
                        </a:p>
                      </a:txBody>
                      <a:tcPr anchor="ctr"/>
                    </a:tc>
                    <a:tc hMerge="1">
                      <a:txBody>
                        <a:bodyPr/>
                        <a:lstStyle/>
                        <a:p>
                          <a:pPr algn="ctr"/>
                          <a:endParaRPr lang="es-MX" dirty="0"/>
                        </a:p>
                      </a:txBody>
                      <a:tcPr anchor="ctr"/>
                    </a:tc>
                  </a:tr>
                  <a:tr h="313097">
                    <a:tc>
                      <a:txBody>
                        <a:bodyPr/>
                        <a:lstStyle/>
                        <a:p>
                          <a:pPr algn="ctr"/>
                          <a:r>
                            <a:rPr lang="en-US" sz="1400" noProof="0" dirty="0" smtClean="0">
                              <a:solidFill>
                                <a:schemeClr val="bg1"/>
                              </a:solidFill>
                            </a:rPr>
                            <a:t>Country</a:t>
                          </a:r>
                          <a:endParaRPr lang="en-US" sz="1400" noProof="0" dirty="0">
                            <a:solidFill>
                              <a:schemeClr val="bg1"/>
                            </a:solidFill>
                          </a:endParaRPr>
                        </a:p>
                      </a:txBody>
                      <a:tcPr anchor="ctr">
                        <a:solidFill>
                          <a:schemeClr val="accent4"/>
                        </a:solidFill>
                      </a:tcPr>
                    </a:tc>
                    <a:tc>
                      <a:txBody>
                        <a:bodyPr/>
                        <a:lstStyle/>
                        <a:p>
                          <a:pPr algn="ctr"/>
                          <a:r>
                            <a:rPr lang="en-US" sz="1400" noProof="0" dirty="0" smtClean="0">
                              <a:solidFill>
                                <a:schemeClr val="bg1"/>
                              </a:solidFill>
                            </a:rPr>
                            <a:t>Period</a:t>
                          </a:r>
                          <a:endParaRPr lang="en-US" sz="1400" noProof="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a:rPr>
                                    </m:ctrlPr>
                                  </m:sSubPr>
                                  <m:e>
                                    <m:r>
                                      <a:rPr lang="en-US" sz="1400" i="1">
                                        <a:solidFill>
                                          <a:schemeClr val="bg1"/>
                                        </a:solidFill>
                                        <a:latin typeface="Cambria Math"/>
                                      </a:rPr>
                                      <m:t>𝐸</m:t>
                                    </m:r>
                                  </m:e>
                                  <m:sub>
                                    <m:r>
                                      <a:rPr lang="en-US" sz="1400" i="1">
                                        <a:solidFill>
                                          <a:schemeClr val="bg1"/>
                                        </a:solidFill>
                                        <a:latin typeface="Cambria Math"/>
                                      </a:rPr>
                                      <m:t>𝑡</m:t>
                                    </m:r>
                                  </m:sub>
                                </m:sSub>
                                <m:d>
                                  <m:dPr>
                                    <m:begChr m:val="{"/>
                                    <m:endChr m:val="}"/>
                                    <m:ctrlPr>
                                      <a:rPr lang="en-US" sz="1400" i="1">
                                        <a:solidFill>
                                          <a:schemeClr val="bg1"/>
                                        </a:solidFill>
                                        <a:latin typeface="Cambria Math"/>
                                      </a:rPr>
                                    </m:ctrlPr>
                                  </m:dPr>
                                  <m:e>
                                    <m:sSub>
                                      <m:sSubPr>
                                        <m:ctrlPr>
                                          <a:rPr lang="en-US" sz="1400" i="1">
                                            <a:solidFill>
                                              <a:schemeClr val="bg1"/>
                                            </a:solidFill>
                                            <a:latin typeface="Cambria Math"/>
                                          </a:rPr>
                                        </m:ctrlPr>
                                      </m:sSubPr>
                                      <m:e>
                                        <m:r>
                                          <a:rPr lang="en-US" sz="1400" i="1">
                                            <a:solidFill>
                                              <a:schemeClr val="bg1"/>
                                            </a:solidFill>
                                            <a:latin typeface="Cambria Math"/>
                                            <a:ea typeface="Cambria Math"/>
                                          </a:rPr>
                                          <m:t>𝜋</m:t>
                                        </m:r>
                                      </m:e>
                                      <m:sub>
                                        <m:r>
                                          <a:rPr lang="en-US" sz="1400" i="1">
                                            <a:solidFill>
                                              <a:schemeClr val="bg1"/>
                                            </a:solidFill>
                                            <a:latin typeface="Cambria Math"/>
                                          </a:rPr>
                                          <m:t>𝑡</m:t>
                                        </m:r>
                                        <m:r>
                                          <a:rPr lang="en-US" sz="1400" i="1">
                                            <a:solidFill>
                                              <a:schemeClr val="bg1"/>
                                            </a:solidFill>
                                            <a:latin typeface="Cambria Math"/>
                                          </a:rPr>
                                          <m:t>+1</m:t>
                                        </m:r>
                                      </m:sub>
                                    </m:sSub>
                                  </m:e>
                                </m:d>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s-MX" sz="1400" b="0" i="1" smtClean="0">
                                        <a:solidFill>
                                          <a:schemeClr val="bg1"/>
                                        </a:solidFill>
                                        <a:latin typeface="Cambria Math"/>
                                        <a:ea typeface="Cambria Math"/>
                                      </a:rPr>
                                    </m:ctrlPr>
                                  </m:sSubPr>
                                  <m:e>
                                    <m:r>
                                      <a:rPr lang="es-MX" sz="1400" b="0" i="1" smtClean="0">
                                        <a:solidFill>
                                          <a:schemeClr val="bg1"/>
                                        </a:solidFill>
                                        <a:latin typeface="Cambria Math"/>
                                        <a:ea typeface="Cambria Math"/>
                                      </a:rPr>
                                      <m:t>𝜋</m:t>
                                    </m:r>
                                  </m:e>
                                  <m:sub>
                                    <m:r>
                                      <a:rPr lang="es-MX" sz="1400" b="0" i="1" smtClean="0">
                                        <a:solidFill>
                                          <a:schemeClr val="bg1"/>
                                        </a:solidFill>
                                        <a:latin typeface="Cambria Math"/>
                                        <a:ea typeface="Cambria Math"/>
                                      </a:rPr>
                                      <m:t>𝑡</m:t>
                                    </m:r>
                                    <m:r>
                                      <a:rPr lang="es-MX" sz="1400" b="0" i="1" smtClean="0">
                                        <a:solidFill>
                                          <a:schemeClr val="bg1"/>
                                        </a:solidFill>
                                        <a:latin typeface="Cambria Math"/>
                                        <a:ea typeface="Cambria Math"/>
                                      </a:rPr>
                                      <m:t>−1</m:t>
                                    </m:r>
                                  </m:sub>
                                </m:sSub>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a:ea typeface="Cambria Math"/>
                                  </a:rPr>
                                  <m:t>∆</m:t>
                                </m:r>
                                <m:sSub>
                                  <m:sSubPr>
                                    <m:ctrlPr>
                                      <a:rPr lang="en-US" sz="1400" i="1">
                                        <a:solidFill>
                                          <a:schemeClr val="bg1"/>
                                        </a:solidFill>
                                        <a:latin typeface="Cambria Math"/>
                                        <a:ea typeface="Cambria Math"/>
                                      </a:rPr>
                                    </m:ctrlPr>
                                  </m:sSubPr>
                                  <m:e>
                                    <m:r>
                                      <a:rPr lang="en-US" sz="1400" i="1">
                                        <a:solidFill>
                                          <a:schemeClr val="bg1"/>
                                        </a:solidFill>
                                        <a:latin typeface="Cambria Math"/>
                                        <a:ea typeface="Cambria Math"/>
                                      </a:rPr>
                                      <m:t>𝑞</m:t>
                                    </m:r>
                                  </m:e>
                                  <m:sub>
                                    <m:r>
                                      <a:rPr lang="en-US" sz="1400" i="1">
                                        <a:solidFill>
                                          <a:schemeClr val="bg1"/>
                                        </a:solidFill>
                                        <a:latin typeface="Cambria Math"/>
                                        <a:ea typeface="Cambria Math"/>
                                      </a:rPr>
                                      <m:t>𝑡</m:t>
                                    </m:r>
                                  </m:sub>
                                </m:sSub>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d>
                                  <m:dPr>
                                    <m:ctrlPr>
                                      <a:rPr lang="en-US" sz="1200" b="0" i="1" smtClean="0">
                                        <a:solidFill>
                                          <a:schemeClr val="bg1"/>
                                        </a:solidFill>
                                        <a:latin typeface="Cambria Math"/>
                                        <a:ea typeface="Cambria Math"/>
                                      </a:rPr>
                                    </m:ctrlPr>
                                  </m:dPr>
                                  <m:e>
                                    <m:sSub>
                                      <m:sSubPr>
                                        <m:ctrlPr>
                                          <a:rPr lang="en-US" sz="1200" i="1">
                                            <a:solidFill>
                                              <a:schemeClr val="bg1"/>
                                            </a:solidFill>
                                            <a:latin typeface="Cambria Math"/>
                                            <a:ea typeface="Cambria Math"/>
                                          </a:rPr>
                                        </m:ctrlPr>
                                      </m:sSubPr>
                                      <m:e>
                                        <m:r>
                                          <a:rPr lang="es-MX" sz="1200" i="1">
                                            <a:solidFill>
                                              <a:schemeClr val="bg1"/>
                                            </a:solidFill>
                                            <a:latin typeface="Cambria Math" panose="02040503050406030204" pitchFamily="18" charset="0"/>
                                            <a:ea typeface="Cambria Math"/>
                                          </a:rPr>
                                          <m:t>𝑦</m:t>
                                        </m:r>
                                      </m:e>
                                      <m:sub>
                                        <m:r>
                                          <a:rPr lang="es-MX" sz="1200" i="1">
                                            <a:solidFill>
                                              <a:schemeClr val="bg1"/>
                                            </a:solidFill>
                                            <a:latin typeface="Cambria Math" panose="02040503050406030204" pitchFamily="18" charset="0"/>
                                            <a:ea typeface="Cambria Math"/>
                                          </a:rPr>
                                          <m:t>𝑡</m:t>
                                        </m:r>
                                      </m:sub>
                                    </m:sSub>
                                    <m:r>
                                      <a:rPr lang="es-MX" sz="1200" i="1">
                                        <a:solidFill>
                                          <a:schemeClr val="bg1"/>
                                        </a:solidFill>
                                        <a:latin typeface="Cambria Math"/>
                                        <a:ea typeface="Cambria Math"/>
                                      </a:rPr>
                                      <m:t>−</m:t>
                                    </m:r>
                                    <m:sSub>
                                      <m:sSubPr>
                                        <m:ctrlPr>
                                          <a:rPr lang="es-MX" sz="1200" i="1">
                                            <a:solidFill>
                                              <a:schemeClr val="bg1"/>
                                            </a:solidFill>
                                            <a:latin typeface="Cambria Math"/>
                                            <a:ea typeface="Cambria Math"/>
                                          </a:rPr>
                                        </m:ctrlPr>
                                      </m:sSubPr>
                                      <m:e>
                                        <m:acc>
                                          <m:accPr>
                                            <m:chr m:val="̅"/>
                                            <m:ctrlPr>
                                              <a:rPr lang="es-MX" sz="1200" i="1">
                                                <a:solidFill>
                                                  <a:schemeClr val="bg1"/>
                                                </a:solidFill>
                                                <a:latin typeface="Cambria Math"/>
                                                <a:ea typeface="Cambria Math"/>
                                              </a:rPr>
                                            </m:ctrlPr>
                                          </m:accPr>
                                          <m:e>
                                            <m:r>
                                              <a:rPr lang="es-MX" sz="1200" i="1">
                                                <a:solidFill>
                                                  <a:schemeClr val="bg1"/>
                                                </a:solidFill>
                                                <a:latin typeface="Cambria Math"/>
                                                <a:ea typeface="Cambria Math"/>
                                              </a:rPr>
                                              <m:t>𝑦</m:t>
                                            </m:r>
                                          </m:e>
                                        </m:acc>
                                      </m:e>
                                      <m:sub>
                                        <m:r>
                                          <a:rPr lang="es-MX" sz="1200" i="1">
                                            <a:solidFill>
                                              <a:schemeClr val="bg1"/>
                                            </a:solidFill>
                                            <a:latin typeface="Cambria Math"/>
                                            <a:ea typeface="Cambria Math"/>
                                          </a:rPr>
                                          <m:t>𝑡</m:t>
                                        </m:r>
                                      </m:sub>
                                    </m:sSub>
                                  </m:e>
                                </m:d>
                              </m:oMath>
                            </m:oMathPara>
                          </a14:m>
                          <a:endParaRPr lang="es-MX" sz="12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s-MX" sz="1400" b="1" i="1" kern="1200" smtClean="0">
                                        <a:solidFill>
                                          <a:schemeClr val="bg1"/>
                                        </a:solidFill>
                                        <a:latin typeface="Cambria Math"/>
                                        <a:ea typeface="Cambria Math"/>
                                        <a:cs typeface="+mn-cs"/>
                                      </a:rPr>
                                    </m:ctrlPr>
                                  </m:sSubPr>
                                  <m:e>
                                    <m:r>
                                      <a:rPr lang="es-MX" sz="1400" b="1" i="1" kern="1200">
                                        <a:solidFill>
                                          <a:schemeClr val="bg1"/>
                                        </a:solidFill>
                                        <a:latin typeface="Cambria Math"/>
                                        <a:ea typeface="Cambria Math"/>
                                        <a:cs typeface="+mn-cs"/>
                                      </a:rPr>
                                      <m:t>𝑟</m:t>
                                    </m:r>
                                  </m:e>
                                  <m:sub>
                                    <m:r>
                                      <a:rPr lang="es-MX" sz="1400" b="1" i="1" kern="1200">
                                        <a:solidFill>
                                          <a:schemeClr val="bg1"/>
                                        </a:solidFill>
                                        <a:latin typeface="Cambria Math"/>
                                        <a:ea typeface="Cambria Math"/>
                                        <a:cs typeface="+mn-cs"/>
                                      </a:rPr>
                                      <m:t>𝑡</m:t>
                                    </m:r>
                                    <m:r>
                                      <a:rPr lang="es-MX" sz="1400" b="1" i="1" kern="1200">
                                        <a:solidFill>
                                          <a:schemeClr val="bg1"/>
                                        </a:solidFill>
                                        <a:latin typeface="Cambria Math"/>
                                        <a:ea typeface="Cambria Math"/>
                                        <a:cs typeface="+mn-cs"/>
                                      </a:rPr>
                                      <m:t>−1</m:t>
                                    </m:r>
                                  </m:sub>
                                </m:sSub>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1" i="1" kern="1200" smtClean="0">
                                        <a:solidFill>
                                          <a:schemeClr val="bg1"/>
                                        </a:solidFill>
                                        <a:latin typeface="Cambria Math"/>
                                        <a:ea typeface="Cambria Math"/>
                                        <a:cs typeface="+mn-cs"/>
                                      </a:rPr>
                                    </m:ctrlPr>
                                  </m:sSubPr>
                                  <m:e>
                                    <m:r>
                                      <a:rPr lang="en-US" sz="1400" b="1" i="1" kern="1200">
                                        <a:solidFill>
                                          <a:schemeClr val="bg1"/>
                                        </a:solidFill>
                                        <a:latin typeface="Cambria Math"/>
                                        <a:ea typeface="Cambria Math"/>
                                        <a:cs typeface="+mn-cs"/>
                                      </a:rPr>
                                      <m:t>𝜋</m:t>
                                    </m:r>
                                  </m:e>
                                  <m:sub>
                                    <m:r>
                                      <a:rPr lang="es-MX" sz="1400" b="1" i="1" kern="1200">
                                        <a:solidFill>
                                          <a:schemeClr val="bg1"/>
                                        </a:solidFill>
                                        <a:latin typeface="Cambria Math"/>
                                        <a:ea typeface="Cambria Math"/>
                                        <a:cs typeface="+mn-cs"/>
                                      </a:rPr>
                                      <m:t>𝑡</m:t>
                                    </m:r>
                                  </m:sub>
                                </m:sSub>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1" i="1" kern="1200" smtClean="0">
                                        <a:solidFill>
                                          <a:schemeClr val="bg1"/>
                                        </a:solidFill>
                                        <a:latin typeface="Cambria Math"/>
                                        <a:ea typeface="Cambria Math"/>
                                        <a:cs typeface="+mn-cs"/>
                                      </a:rPr>
                                    </m:ctrlPr>
                                  </m:sSubPr>
                                  <m:e>
                                    <m:r>
                                      <a:rPr lang="en-US" sz="1400" b="1" i="1" kern="1200">
                                        <a:solidFill>
                                          <a:schemeClr val="bg1"/>
                                        </a:solidFill>
                                        <a:latin typeface="Cambria Math"/>
                                        <a:ea typeface="Cambria Math"/>
                                        <a:cs typeface="+mn-cs"/>
                                      </a:rPr>
                                      <m:t>𝑦</m:t>
                                    </m:r>
                                  </m:e>
                                  <m:sub>
                                    <m:r>
                                      <a:rPr lang="en-US" sz="1400" b="1" i="1" kern="1200">
                                        <a:solidFill>
                                          <a:schemeClr val="bg1"/>
                                        </a:solidFill>
                                        <a:latin typeface="Cambria Math"/>
                                        <a:ea typeface="Cambria Math"/>
                                        <a:cs typeface="+mn-cs"/>
                                      </a:rPr>
                                      <m:t>𝑡</m:t>
                                    </m:r>
                                  </m:sub>
                                </m:sSub>
                              </m:oMath>
                            </m:oMathPara>
                          </a14:m>
                          <a:endParaRPr lang="es-MX" sz="1400" dirty="0">
                            <a:solidFill>
                              <a:schemeClr val="bg1"/>
                            </a:solidFill>
                          </a:endParaRPr>
                        </a:p>
                      </a:txBody>
                      <a:tcPr anchor="ctr">
                        <a:solidFill>
                          <a:schemeClr val="accent4"/>
                        </a:solidFill>
                      </a:tcPr>
                    </a:tc>
                    <a:tc>
                      <a:txBody>
                        <a:bodyPr/>
                        <a:lstStyle/>
                        <a:p>
                          <a:pPr algn="ctr"/>
                          <a14:m>
                            <m:oMathPara xmlns:m="http://schemas.openxmlformats.org/officeDocument/2006/math">
                              <m:oMathParaPr>
                                <m:jc m:val="centerGroup"/>
                              </m:oMathParaPr>
                              <m:oMath xmlns:m="http://schemas.openxmlformats.org/officeDocument/2006/math">
                                <m:r>
                                  <m:rPr>
                                    <m:sty m:val="p"/>
                                  </m:rPr>
                                  <a:rPr lang="el-GR" sz="1400" b="1" i="1" kern="1200" smtClean="0">
                                    <a:solidFill>
                                      <a:schemeClr val="bg1"/>
                                    </a:solidFill>
                                    <a:latin typeface="Cambria Math"/>
                                    <a:ea typeface="Cambria Math"/>
                                    <a:cs typeface="+mn-cs"/>
                                  </a:rPr>
                                  <m:t>Δ</m:t>
                                </m:r>
                                <m:sSub>
                                  <m:sSubPr>
                                    <m:ctrlPr>
                                      <a:rPr lang="el-GR" sz="1400" b="1" i="1" kern="1200">
                                        <a:solidFill>
                                          <a:schemeClr val="bg1"/>
                                        </a:solidFill>
                                        <a:latin typeface="Cambria Math"/>
                                        <a:ea typeface="Cambria Math"/>
                                        <a:cs typeface="+mn-cs"/>
                                      </a:rPr>
                                    </m:ctrlPr>
                                  </m:sSubPr>
                                  <m:e>
                                    <m:r>
                                      <a:rPr lang="es-MX" sz="1400" b="1" i="1" kern="1200">
                                        <a:solidFill>
                                          <a:schemeClr val="bg1"/>
                                        </a:solidFill>
                                        <a:latin typeface="Cambria Math"/>
                                        <a:ea typeface="Cambria Math"/>
                                        <a:cs typeface="+mn-cs"/>
                                      </a:rPr>
                                      <m:t>𝑒</m:t>
                                    </m:r>
                                  </m:e>
                                  <m:sub>
                                    <m:r>
                                      <a:rPr lang="es-MX" sz="1400" b="1" i="1" kern="1200">
                                        <a:solidFill>
                                          <a:schemeClr val="bg1"/>
                                        </a:solidFill>
                                        <a:latin typeface="Cambria Math"/>
                                        <a:ea typeface="Cambria Math"/>
                                        <a:cs typeface="+mn-cs"/>
                                      </a:rPr>
                                      <m:t>𝑡</m:t>
                                    </m:r>
                                  </m:sub>
                                </m:sSub>
                              </m:oMath>
                            </m:oMathPara>
                          </a14:m>
                          <a:endParaRPr lang="es-MX" sz="1400" dirty="0">
                            <a:solidFill>
                              <a:schemeClr val="bg1"/>
                            </a:solidFill>
                          </a:endParaRPr>
                        </a:p>
                      </a:txBody>
                      <a:tcPr anchor="ctr">
                        <a:solidFill>
                          <a:schemeClr val="accent4"/>
                        </a:solidFill>
                      </a:tcPr>
                    </a:tc>
                  </a:tr>
                  <a:tr h="297295">
                    <a:tc rowSpan="2">
                      <a:txBody>
                        <a:bodyPr/>
                        <a:lstStyle/>
                        <a:p>
                          <a:pPr algn="ctr"/>
                          <a:r>
                            <a:rPr lang="en-US" sz="1200" noProof="0" dirty="0" smtClean="0">
                              <a:solidFill>
                                <a:srgbClr val="003366"/>
                              </a:solidFill>
                            </a:rPr>
                            <a:t>Brazil</a:t>
                          </a:r>
                          <a:endParaRPr lang="en-US" sz="1200" noProof="0" dirty="0">
                            <a:solidFill>
                              <a:srgbClr val="003366"/>
                            </a:solidFill>
                          </a:endParaRPr>
                        </a:p>
                      </a:txBody>
                      <a:tcPr anchor="ctr"/>
                    </a:tc>
                    <a:tc>
                      <a:txBody>
                        <a:bodyPr/>
                        <a:lstStyle/>
                        <a:p>
                          <a:pPr algn="ctr"/>
                          <a:r>
                            <a:rPr lang="es-MX" sz="1000" dirty="0" smtClean="0">
                              <a:solidFill>
                                <a:srgbClr val="003366"/>
                              </a:solidFill>
                            </a:rPr>
                            <a:t>99q1 – 08q2</a:t>
                          </a:r>
                          <a:endParaRPr lang="es-MX" sz="1000" dirty="0">
                            <a:solidFill>
                              <a:srgbClr val="003366"/>
                            </a:solidFill>
                          </a:endParaRPr>
                        </a:p>
                      </a:txBody>
                      <a:tcPr anchor="ctr"/>
                    </a:tc>
                    <a:tc>
                      <a:txBody>
                        <a:bodyPr/>
                        <a:lstStyle/>
                        <a:p>
                          <a:pPr algn="ctr"/>
                          <a:r>
                            <a:rPr lang="es-MX" sz="1200" dirty="0" smtClean="0">
                              <a:solidFill>
                                <a:srgbClr val="003366"/>
                              </a:solidFill>
                            </a:rPr>
                            <a:t>0.68</a:t>
                          </a:r>
                          <a:endParaRPr lang="es-MX" sz="1200" dirty="0">
                            <a:solidFill>
                              <a:srgbClr val="003366"/>
                            </a:solidFill>
                          </a:endParaRPr>
                        </a:p>
                      </a:txBody>
                      <a:tcPr anchor="ctr"/>
                    </a:tc>
                    <a:tc>
                      <a:txBody>
                        <a:bodyPr/>
                        <a:lstStyle/>
                        <a:p>
                          <a:pPr algn="ctr"/>
                          <a:r>
                            <a:rPr lang="es-MX" sz="1200" dirty="0" smtClean="0">
                              <a:solidFill>
                                <a:srgbClr val="003366"/>
                              </a:solidFill>
                            </a:rPr>
                            <a:t>0.32</a:t>
                          </a:r>
                          <a:endParaRPr lang="es-MX" sz="1200" dirty="0">
                            <a:solidFill>
                              <a:srgbClr val="003366"/>
                            </a:solidFill>
                          </a:endParaRPr>
                        </a:p>
                      </a:txBody>
                      <a:tcPr anchor="ctr"/>
                    </a:tc>
                    <a:tc>
                      <a:txBody>
                        <a:bodyPr/>
                        <a:lstStyle/>
                        <a:p>
                          <a:pPr algn="ctr"/>
                          <a:r>
                            <a:rPr lang="es-MX" sz="1200" dirty="0" smtClean="0">
                              <a:solidFill>
                                <a:srgbClr val="003366"/>
                              </a:solidFill>
                            </a:rPr>
                            <a:t>-0.10</a:t>
                          </a:r>
                          <a:endParaRPr lang="es-MX" sz="1200" dirty="0">
                            <a:solidFill>
                              <a:srgbClr val="003366"/>
                            </a:solidFill>
                          </a:endParaRPr>
                        </a:p>
                      </a:txBody>
                      <a:tcPr anchor="ctr"/>
                    </a:tc>
                    <a:tc>
                      <a:txBody>
                        <a:bodyPr/>
                        <a:lstStyle/>
                        <a:p>
                          <a:pPr algn="ctr"/>
                          <a:r>
                            <a:rPr lang="es-MX" sz="1200" dirty="0" smtClean="0">
                              <a:solidFill>
                                <a:srgbClr val="003366"/>
                              </a:solidFill>
                            </a:rPr>
                            <a:t>1.47</a:t>
                          </a:r>
                          <a:endParaRPr lang="es-MX" sz="1200" dirty="0">
                            <a:solidFill>
                              <a:srgbClr val="003366"/>
                            </a:solidFill>
                          </a:endParaRPr>
                        </a:p>
                      </a:txBody>
                      <a:tcPr anchor="ctr"/>
                    </a:tc>
                    <a:tc>
                      <a:txBody>
                        <a:bodyPr/>
                        <a:lstStyle/>
                        <a:p>
                          <a:pPr algn="ctr"/>
                          <a:r>
                            <a:rPr lang="es-MX" sz="1200" dirty="0" smtClean="0">
                              <a:solidFill>
                                <a:srgbClr val="003366"/>
                              </a:solidFill>
                            </a:rPr>
                            <a:t>0.60</a:t>
                          </a:r>
                          <a:endParaRPr lang="es-MX" sz="1200" dirty="0">
                            <a:solidFill>
                              <a:srgbClr val="003366"/>
                            </a:solidFill>
                          </a:endParaRPr>
                        </a:p>
                      </a:txBody>
                      <a:tcPr anchor="ctr"/>
                    </a:tc>
                    <a:tc>
                      <a:txBody>
                        <a:bodyPr/>
                        <a:lstStyle/>
                        <a:p>
                          <a:pPr algn="ctr"/>
                          <a:r>
                            <a:rPr lang="es-MX" sz="1200" dirty="0" smtClean="0">
                              <a:solidFill>
                                <a:srgbClr val="003366"/>
                              </a:solidFill>
                            </a:rPr>
                            <a:t>1.17</a:t>
                          </a:r>
                          <a:endParaRPr lang="es-MX" sz="1200" dirty="0">
                            <a:solidFill>
                              <a:srgbClr val="003366"/>
                            </a:solidFill>
                          </a:endParaRPr>
                        </a:p>
                      </a:txBody>
                      <a:tcPr anchor="ctr"/>
                    </a:tc>
                    <a:tc>
                      <a:txBody>
                        <a:bodyPr/>
                        <a:lstStyle/>
                        <a:p>
                          <a:pPr algn="ctr"/>
                          <a:r>
                            <a:rPr lang="es-MX" sz="1200" dirty="0" smtClean="0">
                              <a:solidFill>
                                <a:srgbClr val="003366"/>
                              </a:solidFill>
                            </a:rPr>
                            <a:t>0.40</a:t>
                          </a:r>
                          <a:endParaRPr lang="es-MX" sz="1200" dirty="0">
                            <a:solidFill>
                              <a:srgbClr val="003366"/>
                            </a:solidFill>
                          </a:endParaRPr>
                        </a:p>
                      </a:txBody>
                      <a:tcPr anchor="ctr"/>
                    </a:tc>
                    <a:tc>
                      <a:txBody>
                        <a:bodyPr/>
                        <a:lstStyle/>
                        <a:p>
                          <a:pPr algn="ctr"/>
                          <a:r>
                            <a:rPr lang="es-MX" sz="1200" dirty="0" smtClean="0">
                              <a:solidFill>
                                <a:srgbClr val="003366"/>
                              </a:solidFill>
                            </a:rPr>
                            <a:t>0.03</a:t>
                          </a:r>
                          <a:endParaRPr lang="es-MX" sz="1200" dirty="0">
                            <a:solidFill>
                              <a:srgbClr val="003366"/>
                            </a:solidFill>
                          </a:endParaRPr>
                        </a:p>
                      </a:txBody>
                      <a:tcPr anchor="ctr"/>
                    </a:tc>
                  </a:tr>
                  <a:tr h="297295">
                    <a:tc vMerge="1">
                      <a:txBody>
                        <a:bodyPr/>
                        <a:lstStyle/>
                        <a:p>
                          <a:endParaRPr lang="es-MX" dirty="0"/>
                        </a:p>
                      </a:txBody>
                      <a:tcPr/>
                    </a:tc>
                    <a:tc>
                      <a:txBody>
                        <a:bodyPr/>
                        <a:lstStyle/>
                        <a:p>
                          <a:pPr algn="ctr"/>
                          <a:r>
                            <a:rPr lang="es-MX" sz="1000" dirty="0" smtClean="0">
                              <a:solidFill>
                                <a:srgbClr val="003366"/>
                              </a:solidFill>
                            </a:rPr>
                            <a:t>09q3 – 15q3</a:t>
                          </a:r>
                          <a:endParaRPr lang="es-MX" sz="1000" dirty="0">
                            <a:solidFill>
                              <a:srgbClr val="003366"/>
                            </a:solidFill>
                          </a:endParaRPr>
                        </a:p>
                      </a:txBody>
                      <a:tcPr anchor="ctr"/>
                    </a:tc>
                    <a:tc>
                      <a:txBody>
                        <a:bodyPr/>
                        <a:lstStyle/>
                        <a:p>
                          <a:pPr algn="ctr"/>
                          <a:r>
                            <a:rPr lang="es-MX" sz="1200" dirty="0" smtClean="0">
                              <a:solidFill>
                                <a:srgbClr val="003366"/>
                              </a:solidFill>
                            </a:rPr>
                            <a:t>0.74</a:t>
                          </a:r>
                          <a:endParaRPr lang="es-MX" sz="1200" dirty="0">
                            <a:solidFill>
                              <a:srgbClr val="003366"/>
                            </a:solidFill>
                          </a:endParaRPr>
                        </a:p>
                      </a:txBody>
                      <a:tcPr anchor="ctr"/>
                    </a:tc>
                    <a:tc>
                      <a:txBody>
                        <a:bodyPr/>
                        <a:lstStyle/>
                        <a:p>
                          <a:pPr algn="ctr"/>
                          <a:r>
                            <a:rPr lang="es-MX" sz="1200" dirty="0" smtClean="0">
                              <a:solidFill>
                                <a:srgbClr val="003366"/>
                              </a:solidFill>
                            </a:rPr>
                            <a:t>0.26</a:t>
                          </a:r>
                          <a:endParaRPr lang="es-MX" sz="1200" dirty="0">
                            <a:solidFill>
                              <a:srgbClr val="003366"/>
                            </a:solidFill>
                          </a:endParaRPr>
                        </a:p>
                      </a:txBody>
                      <a:tcPr anchor="ctr"/>
                    </a:tc>
                    <a:tc>
                      <a:txBody>
                        <a:bodyPr/>
                        <a:lstStyle/>
                        <a:p>
                          <a:pPr algn="ctr"/>
                          <a:r>
                            <a:rPr lang="es-MX" sz="1200" dirty="0" smtClean="0">
                              <a:solidFill>
                                <a:srgbClr val="003366"/>
                              </a:solidFill>
                            </a:rPr>
                            <a:t>-0.08</a:t>
                          </a:r>
                          <a:endParaRPr lang="es-MX" sz="1200" dirty="0">
                            <a:solidFill>
                              <a:srgbClr val="003366"/>
                            </a:solidFill>
                          </a:endParaRPr>
                        </a:p>
                      </a:txBody>
                      <a:tcPr anchor="ctr"/>
                    </a:tc>
                    <a:tc>
                      <a:txBody>
                        <a:bodyPr/>
                        <a:lstStyle/>
                        <a:p>
                          <a:pPr algn="ctr"/>
                          <a:r>
                            <a:rPr lang="es-MX" sz="1200" dirty="0" smtClean="0">
                              <a:solidFill>
                                <a:srgbClr val="003366"/>
                              </a:solidFill>
                            </a:rPr>
                            <a:t>0.94</a:t>
                          </a:r>
                          <a:endParaRPr lang="es-MX" sz="1200" dirty="0">
                            <a:solidFill>
                              <a:srgbClr val="003366"/>
                            </a:solidFill>
                          </a:endParaRPr>
                        </a:p>
                      </a:txBody>
                      <a:tcPr anchor="ctr"/>
                    </a:tc>
                    <a:tc>
                      <a:txBody>
                        <a:bodyPr/>
                        <a:lstStyle/>
                        <a:p>
                          <a:pPr algn="ctr"/>
                          <a:r>
                            <a:rPr lang="es-MX" sz="1200" dirty="0" smtClean="0">
                              <a:solidFill>
                                <a:srgbClr val="003366"/>
                              </a:solidFill>
                            </a:rPr>
                            <a:t>0.77</a:t>
                          </a:r>
                          <a:endParaRPr lang="es-MX" sz="1200" dirty="0">
                            <a:solidFill>
                              <a:srgbClr val="003366"/>
                            </a:solidFill>
                          </a:endParaRPr>
                        </a:p>
                      </a:txBody>
                      <a:tcPr anchor="ctr"/>
                    </a:tc>
                    <a:tc>
                      <a:txBody>
                        <a:bodyPr/>
                        <a:lstStyle/>
                        <a:p>
                          <a:pPr algn="ctr"/>
                          <a:r>
                            <a:rPr lang="es-MX" sz="1200" dirty="0" smtClean="0">
                              <a:solidFill>
                                <a:srgbClr val="003366"/>
                              </a:solidFill>
                            </a:rPr>
                            <a:t>1.36</a:t>
                          </a:r>
                          <a:endParaRPr lang="es-MX" sz="1200" dirty="0">
                            <a:solidFill>
                              <a:srgbClr val="003366"/>
                            </a:solidFill>
                          </a:endParaRPr>
                        </a:p>
                      </a:txBody>
                      <a:tcPr anchor="ctr"/>
                    </a:tc>
                    <a:tc>
                      <a:txBody>
                        <a:bodyPr/>
                        <a:lstStyle/>
                        <a:p>
                          <a:pPr algn="ctr"/>
                          <a:r>
                            <a:rPr lang="es-MX" sz="1200" dirty="0" smtClean="0">
                              <a:solidFill>
                                <a:srgbClr val="003366"/>
                              </a:solidFill>
                            </a:rPr>
                            <a:t>0.37</a:t>
                          </a:r>
                          <a:endParaRPr lang="es-MX" sz="1200" dirty="0">
                            <a:solidFill>
                              <a:srgbClr val="003366"/>
                            </a:solidFill>
                          </a:endParaRPr>
                        </a:p>
                      </a:txBody>
                      <a:tcPr anchor="ctr"/>
                    </a:tc>
                    <a:tc>
                      <a:txBody>
                        <a:bodyPr/>
                        <a:lstStyle/>
                        <a:p>
                          <a:pPr algn="ctr"/>
                          <a:r>
                            <a:rPr lang="es-MX" sz="1200" dirty="0" smtClean="0">
                              <a:solidFill>
                                <a:srgbClr val="003366"/>
                              </a:solidFill>
                            </a:rPr>
                            <a:t>0.06</a:t>
                          </a:r>
                          <a:endParaRPr lang="es-MX" sz="1200" dirty="0">
                            <a:solidFill>
                              <a:srgbClr val="003366"/>
                            </a:solidFill>
                          </a:endParaRPr>
                        </a:p>
                      </a:txBody>
                      <a:tcPr anchor="ctr"/>
                    </a:tc>
                  </a:tr>
                  <a:tr h="297295">
                    <a:tc rowSpan="2">
                      <a:txBody>
                        <a:bodyPr/>
                        <a:lstStyle/>
                        <a:p>
                          <a:pPr algn="ctr"/>
                          <a:r>
                            <a:rPr lang="en-US" sz="1200" noProof="0" dirty="0" smtClean="0">
                              <a:solidFill>
                                <a:srgbClr val="003366"/>
                              </a:solidFill>
                            </a:rPr>
                            <a:t>Chile</a:t>
                          </a:r>
                          <a:endParaRPr lang="en-US" sz="1200" noProof="0" dirty="0">
                            <a:solidFill>
                              <a:srgbClr val="003366"/>
                            </a:solidFill>
                          </a:endParaRPr>
                        </a:p>
                      </a:txBody>
                      <a:tcPr anchor="ctr"/>
                    </a:tc>
                    <a:tc>
                      <a:txBody>
                        <a:bodyPr/>
                        <a:lstStyle/>
                        <a:p>
                          <a:pPr algn="ctr"/>
                          <a:r>
                            <a:rPr lang="es-MX" sz="1000" dirty="0" smtClean="0">
                              <a:solidFill>
                                <a:srgbClr val="003366"/>
                              </a:solidFill>
                            </a:rPr>
                            <a:t>99q1 – 08q2</a:t>
                          </a:r>
                          <a:endParaRPr lang="es-MX" sz="1000" dirty="0">
                            <a:solidFill>
                              <a:srgbClr val="003366"/>
                            </a:solidFill>
                          </a:endParaRPr>
                        </a:p>
                      </a:txBody>
                      <a:tcPr anchor="ctr"/>
                    </a:tc>
                    <a:tc>
                      <a:txBody>
                        <a:bodyPr/>
                        <a:lstStyle/>
                        <a:p>
                          <a:pPr algn="ctr"/>
                          <a:r>
                            <a:rPr lang="es-MX" sz="1200" dirty="0" smtClean="0">
                              <a:solidFill>
                                <a:srgbClr val="003366"/>
                              </a:solidFill>
                            </a:rPr>
                            <a:t>0.62</a:t>
                          </a:r>
                          <a:endParaRPr lang="es-MX" sz="1200" dirty="0">
                            <a:solidFill>
                              <a:srgbClr val="003366"/>
                            </a:solidFill>
                          </a:endParaRPr>
                        </a:p>
                      </a:txBody>
                      <a:tcPr anchor="ctr"/>
                    </a:tc>
                    <a:tc>
                      <a:txBody>
                        <a:bodyPr/>
                        <a:lstStyle/>
                        <a:p>
                          <a:pPr algn="ctr"/>
                          <a:r>
                            <a:rPr lang="es-MX" sz="1200" dirty="0" smtClean="0">
                              <a:solidFill>
                                <a:srgbClr val="003366"/>
                              </a:solidFill>
                            </a:rPr>
                            <a:t>0.38</a:t>
                          </a:r>
                          <a:endParaRPr lang="es-MX" sz="1200" dirty="0">
                            <a:solidFill>
                              <a:srgbClr val="003366"/>
                            </a:solidFill>
                          </a:endParaRPr>
                        </a:p>
                      </a:txBody>
                      <a:tcPr anchor="ctr"/>
                    </a:tc>
                    <a:tc>
                      <a:txBody>
                        <a:bodyPr/>
                        <a:lstStyle/>
                        <a:p>
                          <a:pPr algn="ctr"/>
                          <a:r>
                            <a:rPr lang="es-MX" sz="1200" dirty="0" smtClean="0">
                              <a:solidFill>
                                <a:srgbClr val="003366"/>
                              </a:solidFill>
                            </a:rPr>
                            <a:t>-0.02</a:t>
                          </a:r>
                          <a:endParaRPr lang="es-MX" sz="1200" dirty="0">
                            <a:solidFill>
                              <a:srgbClr val="003366"/>
                            </a:solidFill>
                          </a:endParaRPr>
                        </a:p>
                      </a:txBody>
                      <a:tcPr anchor="ctr"/>
                    </a:tc>
                    <a:tc>
                      <a:txBody>
                        <a:bodyPr/>
                        <a:lstStyle/>
                        <a:p>
                          <a:pPr algn="ctr"/>
                          <a:r>
                            <a:rPr lang="es-MX" sz="1200" dirty="0" smtClean="0">
                              <a:solidFill>
                                <a:srgbClr val="003366"/>
                              </a:solidFill>
                            </a:rPr>
                            <a:t>0.37</a:t>
                          </a:r>
                          <a:endParaRPr lang="es-MX" sz="1200" dirty="0">
                            <a:solidFill>
                              <a:srgbClr val="003366"/>
                            </a:solidFill>
                          </a:endParaRPr>
                        </a:p>
                      </a:txBody>
                      <a:tcPr anchor="ctr"/>
                    </a:tc>
                    <a:tc>
                      <a:txBody>
                        <a:bodyPr/>
                        <a:lstStyle/>
                        <a:p>
                          <a:pPr algn="ctr"/>
                          <a:r>
                            <a:rPr lang="es-MX" sz="1200" dirty="0" smtClean="0">
                              <a:solidFill>
                                <a:srgbClr val="003366"/>
                              </a:solidFill>
                            </a:rPr>
                            <a:t>0.77</a:t>
                          </a:r>
                          <a:endParaRPr lang="es-MX" sz="1200" dirty="0">
                            <a:solidFill>
                              <a:srgbClr val="003366"/>
                            </a:solidFill>
                          </a:endParaRPr>
                        </a:p>
                      </a:txBody>
                      <a:tcPr anchor="ctr"/>
                    </a:tc>
                    <a:tc>
                      <a:txBody>
                        <a:bodyPr/>
                        <a:lstStyle/>
                        <a:p>
                          <a:pPr algn="ctr"/>
                          <a:r>
                            <a:rPr lang="es-MX" sz="1200" dirty="0" smtClean="0">
                              <a:solidFill>
                                <a:srgbClr val="003366"/>
                              </a:solidFill>
                            </a:rPr>
                            <a:t>1.96</a:t>
                          </a:r>
                          <a:endParaRPr lang="es-MX" sz="1200" dirty="0">
                            <a:solidFill>
                              <a:srgbClr val="003366"/>
                            </a:solidFill>
                          </a:endParaRPr>
                        </a:p>
                      </a:txBody>
                      <a:tcPr anchor="ctr"/>
                    </a:tc>
                    <a:tc>
                      <a:txBody>
                        <a:bodyPr/>
                        <a:lstStyle/>
                        <a:p>
                          <a:pPr algn="ctr"/>
                          <a:r>
                            <a:rPr lang="es-MX" sz="1200" dirty="0" smtClean="0">
                              <a:solidFill>
                                <a:srgbClr val="003366"/>
                              </a:solidFill>
                            </a:rPr>
                            <a:t>0.23</a:t>
                          </a:r>
                          <a:endParaRPr lang="es-MX" sz="1200" dirty="0">
                            <a:solidFill>
                              <a:srgbClr val="003366"/>
                            </a:solidFill>
                          </a:endParaRPr>
                        </a:p>
                      </a:txBody>
                      <a:tcPr anchor="ctr"/>
                    </a:tc>
                    <a:tc>
                      <a:txBody>
                        <a:bodyPr/>
                        <a:lstStyle/>
                        <a:p>
                          <a:pPr algn="ctr"/>
                          <a:r>
                            <a:rPr lang="es-MX" sz="1200" dirty="0" smtClean="0">
                              <a:solidFill>
                                <a:srgbClr val="003366"/>
                              </a:solidFill>
                            </a:rPr>
                            <a:t>0.10</a:t>
                          </a:r>
                          <a:endParaRPr lang="es-MX" sz="1200" dirty="0">
                            <a:solidFill>
                              <a:srgbClr val="003366"/>
                            </a:solidFill>
                          </a:endParaRPr>
                        </a:p>
                      </a:txBody>
                      <a:tcPr anchor="ctr"/>
                    </a:tc>
                  </a:tr>
                  <a:tr h="297295">
                    <a:tc vMerge="1">
                      <a:txBody>
                        <a:bodyPr/>
                        <a:lstStyle/>
                        <a:p>
                          <a:endParaRPr lang="es-MX" dirty="0"/>
                        </a:p>
                      </a:txBody>
                      <a:tcPr/>
                    </a:tc>
                    <a:tc>
                      <a:txBody>
                        <a:bodyPr/>
                        <a:lstStyle/>
                        <a:p>
                          <a:pPr algn="ctr"/>
                          <a:r>
                            <a:rPr lang="es-MX" sz="1000" dirty="0" smtClean="0">
                              <a:solidFill>
                                <a:srgbClr val="003366"/>
                              </a:solidFill>
                            </a:rPr>
                            <a:t>09q3 – 15q3</a:t>
                          </a:r>
                          <a:endParaRPr lang="es-MX" sz="1000" dirty="0">
                            <a:solidFill>
                              <a:srgbClr val="003366"/>
                            </a:solidFill>
                          </a:endParaRPr>
                        </a:p>
                      </a:txBody>
                      <a:tcPr anchor="ctr"/>
                    </a:tc>
                    <a:tc>
                      <a:txBody>
                        <a:bodyPr/>
                        <a:lstStyle/>
                        <a:p>
                          <a:pPr algn="ctr"/>
                          <a:r>
                            <a:rPr lang="es-MX" sz="1200" dirty="0" smtClean="0">
                              <a:solidFill>
                                <a:srgbClr val="003366"/>
                              </a:solidFill>
                            </a:rPr>
                            <a:t>0.68</a:t>
                          </a:r>
                          <a:endParaRPr lang="es-MX" sz="1200" dirty="0">
                            <a:solidFill>
                              <a:srgbClr val="003366"/>
                            </a:solidFill>
                          </a:endParaRPr>
                        </a:p>
                      </a:txBody>
                      <a:tcPr anchor="ctr"/>
                    </a:tc>
                    <a:tc>
                      <a:txBody>
                        <a:bodyPr/>
                        <a:lstStyle/>
                        <a:p>
                          <a:pPr algn="ctr"/>
                          <a:r>
                            <a:rPr lang="es-MX" sz="1200" dirty="0" smtClean="0">
                              <a:solidFill>
                                <a:srgbClr val="003366"/>
                              </a:solidFill>
                            </a:rPr>
                            <a:t>0.32</a:t>
                          </a:r>
                          <a:endParaRPr lang="es-MX" sz="1200" dirty="0">
                            <a:solidFill>
                              <a:srgbClr val="003366"/>
                            </a:solidFill>
                          </a:endParaRPr>
                        </a:p>
                      </a:txBody>
                      <a:tcPr anchor="ctr"/>
                    </a:tc>
                    <a:tc>
                      <a:txBody>
                        <a:bodyPr/>
                        <a:lstStyle/>
                        <a:p>
                          <a:pPr algn="ctr"/>
                          <a:r>
                            <a:rPr lang="es-MX" sz="1200" dirty="0" smtClean="0">
                              <a:solidFill>
                                <a:srgbClr val="003366"/>
                              </a:solidFill>
                            </a:rPr>
                            <a:t>-0.05</a:t>
                          </a:r>
                          <a:endParaRPr lang="es-MX" sz="1200" dirty="0">
                            <a:solidFill>
                              <a:srgbClr val="003366"/>
                            </a:solidFill>
                          </a:endParaRPr>
                        </a:p>
                      </a:txBody>
                      <a:tcPr anchor="ctr"/>
                    </a:tc>
                    <a:tc>
                      <a:txBody>
                        <a:bodyPr/>
                        <a:lstStyle/>
                        <a:p>
                          <a:pPr algn="ctr"/>
                          <a:r>
                            <a:rPr lang="es-MX" sz="1200" dirty="0" smtClean="0">
                              <a:solidFill>
                                <a:srgbClr val="003366"/>
                              </a:solidFill>
                            </a:rPr>
                            <a:t>0.82</a:t>
                          </a:r>
                          <a:endParaRPr lang="es-MX" sz="1200" dirty="0">
                            <a:solidFill>
                              <a:srgbClr val="003366"/>
                            </a:solidFill>
                          </a:endParaRPr>
                        </a:p>
                      </a:txBody>
                      <a:tcPr anchor="ctr"/>
                    </a:tc>
                    <a:tc>
                      <a:txBody>
                        <a:bodyPr/>
                        <a:lstStyle/>
                        <a:p>
                          <a:pPr algn="ctr"/>
                          <a:r>
                            <a:rPr lang="es-MX" sz="1200" dirty="0" smtClean="0">
                              <a:solidFill>
                                <a:srgbClr val="003366"/>
                              </a:solidFill>
                            </a:rPr>
                            <a:t>0.78</a:t>
                          </a:r>
                          <a:endParaRPr lang="es-MX" sz="1200" dirty="0">
                            <a:solidFill>
                              <a:srgbClr val="003366"/>
                            </a:solidFill>
                          </a:endParaRPr>
                        </a:p>
                      </a:txBody>
                      <a:tcPr anchor="ctr"/>
                    </a:tc>
                    <a:tc>
                      <a:txBody>
                        <a:bodyPr/>
                        <a:lstStyle/>
                        <a:p>
                          <a:pPr algn="ctr"/>
                          <a:r>
                            <a:rPr lang="es-MX" sz="1200" dirty="0" smtClean="0">
                              <a:solidFill>
                                <a:srgbClr val="003366"/>
                              </a:solidFill>
                            </a:rPr>
                            <a:t>1.90</a:t>
                          </a:r>
                          <a:endParaRPr lang="es-MX" sz="1200" dirty="0">
                            <a:solidFill>
                              <a:srgbClr val="003366"/>
                            </a:solidFill>
                          </a:endParaRPr>
                        </a:p>
                      </a:txBody>
                      <a:tcPr anchor="ctr"/>
                    </a:tc>
                    <a:tc>
                      <a:txBody>
                        <a:bodyPr/>
                        <a:lstStyle/>
                        <a:p>
                          <a:pPr algn="ctr"/>
                          <a:r>
                            <a:rPr lang="es-MX" sz="1200" dirty="0" smtClean="0">
                              <a:solidFill>
                                <a:srgbClr val="003366"/>
                              </a:solidFill>
                            </a:rPr>
                            <a:t>0.27</a:t>
                          </a:r>
                          <a:endParaRPr lang="es-MX" sz="1200" dirty="0">
                            <a:solidFill>
                              <a:srgbClr val="003366"/>
                            </a:solidFill>
                          </a:endParaRPr>
                        </a:p>
                      </a:txBody>
                      <a:tcPr anchor="ctr"/>
                    </a:tc>
                    <a:tc>
                      <a:txBody>
                        <a:bodyPr/>
                        <a:lstStyle/>
                        <a:p>
                          <a:pPr algn="ctr"/>
                          <a:r>
                            <a:rPr lang="es-MX" sz="1200" dirty="0" smtClean="0">
                              <a:solidFill>
                                <a:srgbClr val="003366"/>
                              </a:solidFill>
                            </a:rPr>
                            <a:t>0.08</a:t>
                          </a:r>
                          <a:endParaRPr lang="es-MX" sz="1200" dirty="0">
                            <a:solidFill>
                              <a:srgbClr val="003366"/>
                            </a:solidFill>
                          </a:endParaRPr>
                        </a:p>
                      </a:txBody>
                      <a:tcPr anchor="ctr"/>
                    </a:tc>
                  </a:tr>
                  <a:tr h="297295">
                    <a:tc rowSpan="2">
                      <a:txBody>
                        <a:bodyPr/>
                        <a:lstStyle/>
                        <a:p>
                          <a:pPr algn="ctr"/>
                          <a:r>
                            <a:rPr lang="en-US" sz="1200" noProof="0" dirty="0" smtClean="0">
                              <a:solidFill>
                                <a:srgbClr val="003366"/>
                              </a:solidFill>
                            </a:rPr>
                            <a:t>Colombia</a:t>
                          </a:r>
                          <a:endParaRPr lang="en-US" sz="1200" noProof="0" dirty="0">
                            <a:solidFill>
                              <a:srgbClr val="003366"/>
                            </a:solidFill>
                          </a:endParaRPr>
                        </a:p>
                      </a:txBody>
                      <a:tcPr anchor="ctr"/>
                    </a:tc>
                    <a:tc>
                      <a:txBody>
                        <a:bodyPr/>
                        <a:lstStyle/>
                        <a:p>
                          <a:pPr algn="ctr"/>
                          <a:r>
                            <a:rPr lang="es-MX" sz="1000" dirty="0" smtClean="0">
                              <a:solidFill>
                                <a:srgbClr val="003366"/>
                              </a:solidFill>
                            </a:rPr>
                            <a:t>00q2 – 08q2</a:t>
                          </a:r>
                          <a:endParaRPr lang="es-MX" sz="1000" dirty="0">
                            <a:solidFill>
                              <a:srgbClr val="003366"/>
                            </a:solidFill>
                          </a:endParaRPr>
                        </a:p>
                      </a:txBody>
                      <a:tcPr anchor="ctr"/>
                    </a:tc>
                    <a:tc>
                      <a:txBody>
                        <a:bodyPr/>
                        <a:lstStyle/>
                        <a:p>
                          <a:pPr algn="ctr"/>
                          <a:r>
                            <a:rPr lang="es-MX" sz="1200" dirty="0" smtClean="0">
                              <a:solidFill>
                                <a:srgbClr val="003366"/>
                              </a:solidFill>
                            </a:rPr>
                            <a:t>0.70</a:t>
                          </a:r>
                          <a:endParaRPr lang="es-MX" sz="1200" dirty="0">
                            <a:solidFill>
                              <a:srgbClr val="003366"/>
                            </a:solidFill>
                          </a:endParaRPr>
                        </a:p>
                      </a:txBody>
                      <a:tcPr anchor="ctr"/>
                    </a:tc>
                    <a:tc>
                      <a:txBody>
                        <a:bodyPr/>
                        <a:lstStyle/>
                        <a:p>
                          <a:pPr algn="ctr"/>
                          <a:r>
                            <a:rPr lang="es-MX" sz="1200" dirty="0" smtClean="0">
                              <a:solidFill>
                                <a:srgbClr val="003366"/>
                              </a:solidFill>
                            </a:rPr>
                            <a:t>0.30</a:t>
                          </a:r>
                          <a:endParaRPr lang="es-MX" sz="1200" dirty="0">
                            <a:solidFill>
                              <a:srgbClr val="003366"/>
                            </a:solidFill>
                          </a:endParaRPr>
                        </a:p>
                      </a:txBody>
                      <a:tcPr anchor="ctr"/>
                    </a:tc>
                    <a:tc>
                      <a:txBody>
                        <a:bodyPr/>
                        <a:lstStyle/>
                        <a:p>
                          <a:pPr algn="ctr"/>
                          <a:r>
                            <a:rPr lang="es-MX" sz="1200" dirty="0" smtClean="0">
                              <a:solidFill>
                                <a:srgbClr val="003366"/>
                              </a:solidFill>
                            </a:rPr>
                            <a:t>-0.10</a:t>
                          </a:r>
                          <a:endParaRPr lang="es-MX" sz="1200" dirty="0">
                            <a:solidFill>
                              <a:srgbClr val="003366"/>
                            </a:solidFill>
                          </a:endParaRPr>
                        </a:p>
                      </a:txBody>
                      <a:tcPr anchor="ctr"/>
                    </a:tc>
                    <a:tc>
                      <a:txBody>
                        <a:bodyPr/>
                        <a:lstStyle/>
                        <a:p>
                          <a:pPr algn="ctr"/>
                          <a:r>
                            <a:rPr lang="es-MX" sz="1200" dirty="0" smtClean="0">
                              <a:solidFill>
                                <a:srgbClr val="003366"/>
                              </a:solidFill>
                            </a:rPr>
                            <a:t>2.12</a:t>
                          </a:r>
                          <a:endParaRPr lang="es-MX" sz="1200" dirty="0">
                            <a:solidFill>
                              <a:srgbClr val="003366"/>
                            </a:solidFill>
                          </a:endParaRPr>
                        </a:p>
                      </a:txBody>
                      <a:tcPr anchor="ctr"/>
                    </a:tc>
                    <a:tc>
                      <a:txBody>
                        <a:bodyPr/>
                        <a:lstStyle/>
                        <a:p>
                          <a:pPr algn="ctr"/>
                          <a:r>
                            <a:rPr lang="es-MX" sz="1200" dirty="0" smtClean="0">
                              <a:solidFill>
                                <a:srgbClr val="003366"/>
                              </a:solidFill>
                            </a:rPr>
                            <a:t>0.85</a:t>
                          </a:r>
                          <a:endParaRPr lang="es-MX" sz="1200" dirty="0">
                            <a:solidFill>
                              <a:srgbClr val="003366"/>
                            </a:solidFill>
                          </a:endParaRPr>
                        </a:p>
                      </a:txBody>
                      <a:tcPr anchor="ctr"/>
                    </a:tc>
                    <a:tc>
                      <a:txBody>
                        <a:bodyPr/>
                        <a:lstStyle/>
                        <a:p>
                          <a:pPr algn="ctr"/>
                          <a:r>
                            <a:rPr lang="es-MX" sz="1200" dirty="0" smtClean="0">
                              <a:solidFill>
                                <a:srgbClr val="003366"/>
                              </a:solidFill>
                            </a:rPr>
                            <a:t>1.34</a:t>
                          </a:r>
                          <a:endParaRPr lang="es-MX" sz="1200" dirty="0">
                            <a:solidFill>
                              <a:srgbClr val="003366"/>
                            </a:solidFill>
                          </a:endParaRPr>
                        </a:p>
                      </a:txBody>
                      <a:tcPr anchor="ctr"/>
                    </a:tc>
                    <a:tc>
                      <a:txBody>
                        <a:bodyPr/>
                        <a:lstStyle/>
                        <a:p>
                          <a:pPr algn="ctr"/>
                          <a:r>
                            <a:rPr lang="es-MX" sz="1200" dirty="0" smtClean="0">
                              <a:solidFill>
                                <a:srgbClr val="003366"/>
                              </a:solidFill>
                            </a:rPr>
                            <a:t>0.39</a:t>
                          </a:r>
                          <a:endParaRPr lang="es-MX" sz="1200" dirty="0">
                            <a:solidFill>
                              <a:srgbClr val="003366"/>
                            </a:solidFill>
                          </a:endParaRPr>
                        </a:p>
                      </a:txBody>
                      <a:tcPr anchor="ctr"/>
                    </a:tc>
                    <a:tc>
                      <a:txBody>
                        <a:bodyPr/>
                        <a:lstStyle/>
                        <a:p>
                          <a:pPr algn="ctr"/>
                          <a:r>
                            <a:rPr lang="es-MX" sz="1200" dirty="0" smtClean="0">
                              <a:solidFill>
                                <a:srgbClr val="003366"/>
                              </a:solidFill>
                            </a:rPr>
                            <a:t>0.06</a:t>
                          </a:r>
                          <a:endParaRPr lang="es-MX" sz="1200" dirty="0">
                            <a:solidFill>
                              <a:srgbClr val="003366"/>
                            </a:solidFill>
                          </a:endParaRPr>
                        </a:p>
                      </a:txBody>
                      <a:tcPr anchor="ctr"/>
                    </a:tc>
                  </a:tr>
                  <a:tr h="297295">
                    <a:tc vMerge="1">
                      <a:txBody>
                        <a:bodyPr/>
                        <a:lstStyle/>
                        <a:p>
                          <a:endParaRPr lang="es-MX" dirty="0"/>
                        </a:p>
                      </a:txBody>
                      <a:tcPr/>
                    </a:tc>
                    <a:tc>
                      <a:txBody>
                        <a:bodyPr/>
                        <a:lstStyle/>
                        <a:p>
                          <a:pPr algn="ctr"/>
                          <a:r>
                            <a:rPr lang="es-MX" sz="1000" dirty="0" smtClean="0">
                              <a:solidFill>
                                <a:srgbClr val="003366"/>
                              </a:solidFill>
                            </a:rPr>
                            <a:t>09q3 – 15q1</a:t>
                          </a:r>
                          <a:endParaRPr lang="es-MX" sz="1000" dirty="0">
                            <a:solidFill>
                              <a:srgbClr val="003366"/>
                            </a:solidFill>
                          </a:endParaRPr>
                        </a:p>
                      </a:txBody>
                      <a:tcPr anchor="ctr"/>
                    </a:tc>
                    <a:tc>
                      <a:txBody>
                        <a:bodyPr/>
                        <a:lstStyle/>
                        <a:p>
                          <a:pPr algn="ctr"/>
                          <a:r>
                            <a:rPr lang="es-MX" sz="1200" dirty="0" smtClean="0">
                              <a:solidFill>
                                <a:srgbClr val="003366"/>
                              </a:solidFill>
                            </a:rPr>
                            <a:t>0.75</a:t>
                          </a:r>
                          <a:endParaRPr lang="es-MX" sz="1200" dirty="0">
                            <a:solidFill>
                              <a:srgbClr val="003366"/>
                            </a:solidFill>
                          </a:endParaRPr>
                        </a:p>
                      </a:txBody>
                      <a:tcPr anchor="ctr"/>
                    </a:tc>
                    <a:tc>
                      <a:txBody>
                        <a:bodyPr/>
                        <a:lstStyle/>
                        <a:p>
                          <a:pPr algn="ctr"/>
                          <a:r>
                            <a:rPr lang="es-MX" sz="1200" dirty="0" smtClean="0">
                              <a:solidFill>
                                <a:srgbClr val="003366"/>
                              </a:solidFill>
                            </a:rPr>
                            <a:t>0.25</a:t>
                          </a:r>
                          <a:endParaRPr lang="es-MX" sz="1200" dirty="0">
                            <a:solidFill>
                              <a:srgbClr val="003366"/>
                            </a:solidFill>
                          </a:endParaRPr>
                        </a:p>
                      </a:txBody>
                      <a:tcPr anchor="ctr"/>
                    </a:tc>
                    <a:tc>
                      <a:txBody>
                        <a:bodyPr/>
                        <a:lstStyle/>
                        <a:p>
                          <a:pPr algn="ctr"/>
                          <a:r>
                            <a:rPr lang="es-MX" sz="1200" dirty="0" smtClean="0">
                              <a:solidFill>
                                <a:srgbClr val="003366"/>
                              </a:solidFill>
                            </a:rPr>
                            <a:t>-0.09</a:t>
                          </a:r>
                          <a:endParaRPr lang="es-MX" sz="1200" dirty="0">
                            <a:solidFill>
                              <a:srgbClr val="003366"/>
                            </a:solidFill>
                          </a:endParaRPr>
                        </a:p>
                      </a:txBody>
                      <a:tcPr anchor="ctr"/>
                    </a:tc>
                    <a:tc>
                      <a:txBody>
                        <a:bodyPr/>
                        <a:lstStyle/>
                        <a:p>
                          <a:pPr algn="ctr"/>
                          <a:r>
                            <a:rPr lang="es-MX" sz="1200" dirty="0" smtClean="0">
                              <a:solidFill>
                                <a:srgbClr val="003366"/>
                              </a:solidFill>
                            </a:rPr>
                            <a:t>1.60</a:t>
                          </a:r>
                          <a:endParaRPr lang="es-MX" sz="1200" dirty="0">
                            <a:solidFill>
                              <a:srgbClr val="003366"/>
                            </a:solidFill>
                          </a:endParaRPr>
                        </a:p>
                      </a:txBody>
                      <a:tcPr anchor="ctr"/>
                    </a:tc>
                    <a:tc>
                      <a:txBody>
                        <a:bodyPr/>
                        <a:lstStyle/>
                        <a:p>
                          <a:pPr algn="ctr"/>
                          <a:r>
                            <a:rPr lang="es-MX" sz="1200" dirty="0" smtClean="0">
                              <a:solidFill>
                                <a:srgbClr val="003366"/>
                              </a:solidFill>
                            </a:rPr>
                            <a:t>0.86</a:t>
                          </a:r>
                          <a:endParaRPr lang="es-MX" sz="1200" dirty="0">
                            <a:solidFill>
                              <a:srgbClr val="003366"/>
                            </a:solidFill>
                          </a:endParaRPr>
                        </a:p>
                      </a:txBody>
                      <a:tcPr anchor="ctr"/>
                    </a:tc>
                    <a:tc>
                      <a:txBody>
                        <a:bodyPr/>
                        <a:lstStyle/>
                        <a:p>
                          <a:pPr algn="ctr"/>
                          <a:r>
                            <a:rPr lang="es-MX" sz="1200" dirty="0" smtClean="0">
                              <a:solidFill>
                                <a:srgbClr val="003366"/>
                              </a:solidFill>
                            </a:rPr>
                            <a:t>1.33</a:t>
                          </a:r>
                          <a:endParaRPr lang="es-MX" sz="1200" dirty="0">
                            <a:solidFill>
                              <a:srgbClr val="003366"/>
                            </a:solidFill>
                          </a:endParaRPr>
                        </a:p>
                      </a:txBody>
                      <a:tcPr anchor="ctr"/>
                    </a:tc>
                    <a:tc>
                      <a:txBody>
                        <a:bodyPr/>
                        <a:lstStyle/>
                        <a:p>
                          <a:pPr algn="ctr"/>
                          <a:r>
                            <a:rPr lang="es-MX" sz="1200" dirty="0" smtClean="0">
                              <a:solidFill>
                                <a:srgbClr val="003366"/>
                              </a:solidFill>
                            </a:rPr>
                            <a:t>0.40</a:t>
                          </a:r>
                          <a:endParaRPr lang="es-MX" sz="1200" dirty="0">
                            <a:solidFill>
                              <a:srgbClr val="003366"/>
                            </a:solidFill>
                          </a:endParaRPr>
                        </a:p>
                      </a:txBody>
                      <a:tcPr anchor="ctr"/>
                    </a:tc>
                    <a:tc>
                      <a:txBody>
                        <a:bodyPr/>
                        <a:lstStyle/>
                        <a:p>
                          <a:pPr algn="ctr"/>
                          <a:r>
                            <a:rPr lang="es-MX" sz="1200" dirty="0" smtClean="0">
                              <a:solidFill>
                                <a:srgbClr val="003366"/>
                              </a:solidFill>
                            </a:rPr>
                            <a:t>0.05</a:t>
                          </a:r>
                          <a:endParaRPr lang="es-MX" sz="1200" dirty="0">
                            <a:solidFill>
                              <a:srgbClr val="003366"/>
                            </a:solidFill>
                          </a:endParaRPr>
                        </a:p>
                      </a:txBody>
                      <a:tcPr anchor="ctr"/>
                    </a:tc>
                  </a:tr>
                  <a:tr h="297295">
                    <a:tc rowSpan="2">
                      <a:txBody>
                        <a:bodyPr/>
                        <a:lstStyle/>
                        <a:p>
                          <a:pPr algn="ctr"/>
                          <a:r>
                            <a:rPr lang="es-MX" sz="1200" dirty="0" smtClean="0">
                              <a:solidFill>
                                <a:srgbClr val="003366"/>
                              </a:solidFill>
                            </a:rPr>
                            <a:t>Mexico</a:t>
                          </a:r>
                          <a:endParaRPr lang="es-MX" sz="1200" dirty="0">
                            <a:solidFill>
                              <a:srgbClr val="003366"/>
                            </a:solidFill>
                          </a:endParaRPr>
                        </a:p>
                      </a:txBody>
                      <a:tcPr anchor="ctr"/>
                    </a:tc>
                    <a:tc>
                      <a:txBody>
                        <a:bodyPr/>
                        <a:lstStyle/>
                        <a:p>
                          <a:pPr algn="ctr"/>
                          <a:r>
                            <a:rPr lang="es-MX" sz="1000" dirty="0" smtClean="0">
                              <a:solidFill>
                                <a:srgbClr val="003366"/>
                              </a:solidFill>
                            </a:rPr>
                            <a:t>00q1 – 08q2</a:t>
                          </a:r>
                          <a:endParaRPr lang="es-MX" sz="1000" dirty="0">
                            <a:solidFill>
                              <a:srgbClr val="003366"/>
                            </a:solidFill>
                          </a:endParaRPr>
                        </a:p>
                      </a:txBody>
                      <a:tcPr anchor="ctr"/>
                    </a:tc>
                    <a:tc>
                      <a:txBody>
                        <a:bodyPr/>
                        <a:lstStyle/>
                        <a:p>
                          <a:pPr algn="ctr"/>
                          <a:r>
                            <a:rPr lang="es-MX" sz="1200" dirty="0" smtClean="0">
                              <a:solidFill>
                                <a:srgbClr val="003366"/>
                              </a:solidFill>
                            </a:rPr>
                            <a:t>0.75</a:t>
                          </a:r>
                          <a:endParaRPr lang="es-MX" sz="1200" dirty="0">
                            <a:solidFill>
                              <a:srgbClr val="003366"/>
                            </a:solidFill>
                          </a:endParaRPr>
                        </a:p>
                      </a:txBody>
                      <a:tcPr anchor="ctr"/>
                    </a:tc>
                    <a:tc>
                      <a:txBody>
                        <a:bodyPr/>
                        <a:lstStyle/>
                        <a:p>
                          <a:pPr algn="ctr"/>
                          <a:r>
                            <a:rPr lang="es-MX" sz="1200" dirty="0" smtClean="0">
                              <a:solidFill>
                                <a:srgbClr val="003366"/>
                              </a:solidFill>
                            </a:rPr>
                            <a:t>0.25</a:t>
                          </a:r>
                          <a:endParaRPr lang="es-MX" sz="1200" dirty="0">
                            <a:solidFill>
                              <a:srgbClr val="003366"/>
                            </a:solidFill>
                          </a:endParaRPr>
                        </a:p>
                      </a:txBody>
                      <a:tcPr anchor="ctr"/>
                    </a:tc>
                    <a:tc>
                      <a:txBody>
                        <a:bodyPr/>
                        <a:lstStyle/>
                        <a:p>
                          <a:pPr algn="ctr"/>
                          <a:r>
                            <a:rPr lang="es-MX" sz="1200" dirty="0" smtClean="0">
                              <a:solidFill>
                                <a:srgbClr val="003366"/>
                              </a:solidFill>
                            </a:rPr>
                            <a:t>-0.13</a:t>
                          </a:r>
                          <a:endParaRPr lang="es-MX" sz="1200" dirty="0">
                            <a:solidFill>
                              <a:srgbClr val="003366"/>
                            </a:solidFill>
                          </a:endParaRPr>
                        </a:p>
                      </a:txBody>
                      <a:tcPr anchor="ctr"/>
                    </a:tc>
                    <a:tc>
                      <a:txBody>
                        <a:bodyPr/>
                        <a:lstStyle/>
                        <a:p>
                          <a:pPr algn="ctr"/>
                          <a:r>
                            <a:rPr lang="es-MX" sz="1200" dirty="0" smtClean="0">
                              <a:solidFill>
                                <a:srgbClr val="003366"/>
                              </a:solidFill>
                            </a:rPr>
                            <a:t>0.66</a:t>
                          </a:r>
                          <a:endParaRPr lang="es-MX" sz="1200" dirty="0">
                            <a:solidFill>
                              <a:srgbClr val="003366"/>
                            </a:solidFill>
                          </a:endParaRPr>
                        </a:p>
                      </a:txBody>
                      <a:tcPr anchor="ctr"/>
                    </a:tc>
                    <a:tc>
                      <a:txBody>
                        <a:bodyPr/>
                        <a:lstStyle/>
                        <a:p>
                          <a:pPr algn="ctr"/>
                          <a:r>
                            <a:rPr lang="es-MX" sz="1200" dirty="0" smtClean="0">
                              <a:solidFill>
                                <a:srgbClr val="003366"/>
                              </a:solidFill>
                            </a:rPr>
                            <a:t>0.72</a:t>
                          </a:r>
                          <a:endParaRPr lang="es-MX" sz="1200" dirty="0">
                            <a:solidFill>
                              <a:srgbClr val="003366"/>
                            </a:solidFill>
                          </a:endParaRPr>
                        </a:p>
                      </a:txBody>
                      <a:tcPr anchor="ctr"/>
                    </a:tc>
                    <a:tc>
                      <a:txBody>
                        <a:bodyPr/>
                        <a:lstStyle/>
                        <a:p>
                          <a:pPr algn="ctr"/>
                          <a:r>
                            <a:rPr lang="es-MX" sz="1200" dirty="0" smtClean="0">
                              <a:solidFill>
                                <a:srgbClr val="003366"/>
                              </a:solidFill>
                            </a:rPr>
                            <a:t>1.24</a:t>
                          </a:r>
                          <a:endParaRPr lang="es-MX" sz="1200" dirty="0">
                            <a:solidFill>
                              <a:srgbClr val="003366"/>
                            </a:solidFill>
                          </a:endParaRPr>
                        </a:p>
                      </a:txBody>
                      <a:tcPr anchor="ctr"/>
                    </a:tc>
                    <a:tc>
                      <a:txBody>
                        <a:bodyPr/>
                        <a:lstStyle/>
                        <a:p>
                          <a:pPr algn="ctr"/>
                          <a:r>
                            <a:rPr lang="es-MX" sz="1200" dirty="0" smtClean="0">
                              <a:solidFill>
                                <a:srgbClr val="003366"/>
                              </a:solidFill>
                            </a:rPr>
                            <a:t>0.37</a:t>
                          </a:r>
                          <a:endParaRPr lang="es-MX" sz="1200" dirty="0">
                            <a:solidFill>
                              <a:srgbClr val="003366"/>
                            </a:solidFill>
                          </a:endParaRPr>
                        </a:p>
                      </a:txBody>
                      <a:tcPr anchor="ctr"/>
                    </a:tc>
                    <a:tc>
                      <a:txBody>
                        <a:bodyPr/>
                        <a:lstStyle/>
                        <a:p>
                          <a:pPr algn="ctr"/>
                          <a:r>
                            <a:rPr lang="es-MX" sz="1200" dirty="0" smtClean="0">
                              <a:solidFill>
                                <a:srgbClr val="003366"/>
                              </a:solidFill>
                            </a:rPr>
                            <a:t>0.08</a:t>
                          </a:r>
                          <a:endParaRPr lang="es-MX" sz="1200" dirty="0">
                            <a:solidFill>
                              <a:srgbClr val="003366"/>
                            </a:solidFill>
                          </a:endParaRPr>
                        </a:p>
                      </a:txBody>
                      <a:tcPr anchor="ctr"/>
                    </a:tc>
                  </a:tr>
                  <a:tr h="297295">
                    <a:tc vMerge="1">
                      <a:txBody>
                        <a:bodyPr/>
                        <a:lstStyle/>
                        <a:p>
                          <a:endParaRPr lang="es-MX" dirty="0"/>
                        </a:p>
                      </a:txBody>
                      <a:tcPr/>
                    </a:tc>
                    <a:tc>
                      <a:txBody>
                        <a:bodyPr/>
                        <a:lstStyle/>
                        <a:p>
                          <a:pPr algn="ctr"/>
                          <a:r>
                            <a:rPr lang="es-MX" sz="1000" dirty="0" smtClean="0">
                              <a:solidFill>
                                <a:srgbClr val="003366"/>
                              </a:solidFill>
                            </a:rPr>
                            <a:t>09q3 – 15q4</a:t>
                          </a:r>
                          <a:endParaRPr lang="es-MX" sz="1000" dirty="0">
                            <a:solidFill>
                              <a:srgbClr val="003366"/>
                            </a:solidFill>
                          </a:endParaRPr>
                        </a:p>
                      </a:txBody>
                      <a:tcPr anchor="ctr"/>
                    </a:tc>
                    <a:tc>
                      <a:txBody>
                        <a:bodyPr/>
                        <a:lstStyle/>
                        <a:p>
                          <a:pPr algn="ctr"/>
                          <a:r>
                            <a:rPr lang="es-MX" sz="1200" dirty="0" smtClean="0">
                              <a:solidFill>
                                <a:srgbClr val="003366"/>
                              </a:solidFill>
                            </a:rPr>
                            <a:t>0.74</a:t>
                          </a:r>
                          <a:endParaRPr lang="es-MX" sz="1200" dirty="0">
                            <a:solidFill>
                              <a:srgbClr val="003366"/>
                            </a:solidFill>
                          </a:endParaRPr>
                        </a:p>
                      </a:txBody>
                      <a:tcPr anchor="ctr"/>
                    </a:tc>
                    <a:tc>
                      <a:txBody>
                        <a:bodyPr/>
                        <a:lstStyle/>
                        <a:p>
                          <a:pPr algn="ctr"/>
                          <a:r>
                            <a:rPr lang="es-MX" sz="1200" dirty="0" smtClean="0">
                              <a:solidFill>
                                <a:srgbClr val="003366"/>
                              </a:solidFill>
                            </a:rPr>
                            <a:t>0.26</a:t>
                          </a:r>
                          <a:endParaRPr lang="es-MX" sz="1200" dirty="0">
                            <a:solidFill>
                              <a:srgbClr val="003366"/>
                            </a:solidFill>
                          </a:endParaRPr>
                        </a:p>
                      </a:txBody>
                      <a:tcPr anchor="ctr"/>
                    </a:tc>
                    <a:tc>
                      <a:txBody>
                        <a:bodyPr/>
                        <a:lstStyle/>
                        <a:p>
                          <a:pPr algn="ctr"/>
                          <a:r>
                            <a:rPr lang="es-MX" sz="1200" dirty="0" smtClean="0">
                              <a:solidFill>
                                <a:srgbClr val="003366"/>
                              </a:solidFill>
                            </a:rPr>
                            <a:t>-0.10</a:t>
                          </a:r>
                          <a:endParaRPr lang="es-MX" sz="1200" dirty="0">
                            <a:solidFill>
                              <a:srgbClr val="003366"/>
                            </a:solidFill>
                          </a:endParaRPr>
                        </a:p>
                      </a:txBody>
                      <a:tcPr anchor="ctr"/>
                    </a:tc>
                    <a:tc>
                      <a:txBody>
                        <a:bodyPr/>
                        <a:lstStyle/>
                        <a:p>
                          <a:pPr algn="ctr"/>
                          <a:r>
                            <a:rPr lang="es-MX" sz="1200" dirty="0" smtClean="0">
                              <a:solidFill>
                                <a:srgbClr val="003366"/>
                              </a:solidFill>
                            </a:rPr>
                            <a:t>1.77</a:t>
                          </a:r>
                          <a:endParaRPr lang="es-MX" sz="1200" dirty="0">
                            <a:solidFill>
                              <a:srgbClr val="003366"/>
                            </a:solidFill>
                          </a:endParaRPr>
                        </a:p>
                      </a:txBody>
                      <a:tcPr anchor="ctr"/>
                    </a:tc>
                    <a:tc>
                      <a:txBody>
                        <a:bodyPr/>
                        <a:lstStyle/>
                        <a:p>
                          <a:pPr algn="ctr"/>
                          <a:r>
                            <a:rPr lang="es-MX" sz="1200" dirty="0" smtClean="0">
                              <a:solidFill>
                                <a:srgbClr val="003366"/>
                              </a:solidFill>
                            </a:rPr>
                            <a:t>0.94</a:t>
                          </a:r>
                          <a:endParaRPr lang="es-MX" sz="1200" dirty="0">
                            <a:solidFill>
                              <a:srgbClr val="003366"/>
                            </a:solidFill>
                          </a:endParaRPr>
                        </a:p>
                      </a:txBody>
                      <a:tcPr anchor="ctr"/>
                    </a:tc>
                    <a:tc>
                      <a:txBody>
                        <a:bodyPr/>
                        <a:lstStyle/>
                        <a:p>
                          <a:pPr algn="ctr"/>
                          <a:r>
                            <a:rPr lang="es-MX" sz="1200" dirty="0" smtClean="0">
                              <a:solidFill>
                                <a:srgbClr val="003366"/>
                              </a:solidFill>
                            </a:rPr>
                            <a:t>1.46</a:t>
                          </a:r>
                          <a:endParaRPr lang="es-MX" sz="1200" dirty="0">
                            <a:solidFill>
                              <a:srgbClr val="003366"/>
                            </a:solidFill>
                          </a:endParaRPr>
                        </a:p>
                      </a:txBody>
                      <a:tcPr anchor="ctr"/>
                    </a:tc>
                    <a:tc>
                      <a:txBody>
                        <a:bodyPr/>
                        <a:lstStyle/>
                        <a:p>
                          <a:pPr algn="ctr"/>
                          <a:r>
                            <a:rPr lang="es-MX" sz="1200" dirty="0" smtClean="0">
                              <a:solidFill>
                                <a:srgbClr val="003366"/>
                              </a:solidFill>
                            </a:rPr>
                            <a:t>0.29</a:t>
                          </a:r>
                          <a:endParaRPr lang="es-MX" sz="1200" dirty="0">
                            <a:solidFill>
                              <a:srgbClr val="003366"/>
                            </a:solidFill>
                          </a:endParaRPr>
                        </a:p>
                      </a:txBody>
                      <a:tcPr anchor="ctr"/>
                    </a:tc>
                    <a:tc>
                      <a:txBody>
                        <a:bodyPr/>
                        <a:lstStyle/>
                        <a:p>
                          <a:pPr algn="ctr"/>
                          <a:r>
                            <a:rPr lang="es-MX" sz="1200" dirty="0" smtClean="0">
                              <a:solidFill>
                                <a:srgbClr val="003366"/>
                              </a:solidFill>
                            </a:rPr>
                            <a:t>0.15</a:t>
                          </a:r>
                          <a:endParaRPr lang="es-MX" sz="1200" dirty="0">
                            <a:solidFill>
                              <a:srgbClr val="003366"/>
                            </a:solidFill>
                          </a:endParaRPr>
                        </a:p>
                      </a:txBody>
                      <a:tcPr anchor="ctr"/>
                    </a:tc>
                  </a:tr>
                  <a:tr h="297295">
                    <a:tc rowSpan="2">
                      <a:txBody>
                        <a:bodyPr/>
                        <a:lstStyle/>
                        <a:p>
                          <a:pPr algn="ctr"/>
                          <a:r>
                            <a:rPr lang="en-US" sz="1200" noProof="0" dirty="0" smtClean="0">
                              <a:solidFill>
                                <a:srgbClr val="003366"/>
                              </a:solidFill>
                            </a:rPr>
                            <a:t>Peru</a:t>
                          </a:r>
                          <a:endParaRPr lang="en-US" sz="1200" noProof="0" dirty="0">
                            <a:solidFill>
                              <a:srgbClr val="003366"/>
                            </a:solidFill>
                          </a:endParaRPr>
                        </a:p>
                      </a:txBody>
                      <a:tcPr anchor="ctr"/>
                    </a:tc>
                    <a:tc>
                      <a:txBody>
                        <a:bodyPr/>
                        <a:lstStyle/>
                        <a:p>
                          <a:pPr algn="ctr"/>
                          <a:r>
                            <a:rPr lang="es-MX" sz="1000" dirty="0" smtClean="0">
                              <a:solidFill>
                                <a:srgbClr val="003366"/>
                              </a:solidFill>
                            </a:rPr>
                            <a:t>00q1 – 08q2</a:t>
                          </a:r>
                          <a:endParaRPr lang="es-MX" sz="1000" dirty="0">
                            <a:solidFill>
                              <a:srgbClr val="003366"/>
                            </a:solidFill>
                          </a:endParaRPr>
                        </a:p>
                      </a:txBody>
                      <a:tcPr anchor="ctr"/>
                    </a:tc>
                    <a:tc>
                      <a:txBody>
                        <a:bodyPr/>
                        <a:lstStyle/>
                        <a:p>
                          <a:pPr algn="ctr"/>
                          <a:r>
                            <a:rPr lang="es-MX" sz="1200" dirty="0" smtClean="0">
                              <a:solidFill>
                                <a:srgbClr val="003366"/>
                              </a:solidFill>
                            </a:rPr>
                            <a:t>0.74</a:t>
                          </a:r>
                          <a:endParaRPr lang="es-MX" sz="1200" dirty="0">
                            <a:solidFill>
                              <a:srgbClr val="003366"/>
                            </a:solidFill>
                          </a:endParaRPr>
                        </a:p>
                      </a:txBody>
                      <a:tcPr anchor="ctr"/>
                    </a:tc>
                    <a:tc>
                      <a:txBody>
                        <a:bodyPr/>
                        <a:lstStyle/>
                        <a:p>
                          <a:pPr algn="ctr"/>
                          <a:r>
                            <a:rPr lang="es-MX" sz="1200" dirty="0" smtClean="0">
                              <a:solidFill>
                                <a:srgbClr val="003366"/>
                              </a:solidFill>
                            </a:rPr>
                            <a:t>0.26</a:t>
                          </a:r>
                          <a:endParaRPr lang="es-MX" sz="1200" dirty="0">
                            <a:solidFill>
                              <a:srgbClr val="003366"/>
                            </a:solidFill>
                          </a:endParaRPr>
                        </a:p>
                      </a:txBody>
                      <a:tcPr anchor="ctr"/>
                    </a:tc>
                    <a:tc>
                      <a:txBody>
                        <a:bodyPr/>
                        <a:lstStyle/>
                        <a:p>
                          <a:pPr algn="ctr"/>
                          <a:r>
                            <a:rPr lang="es-MX" sz="1200" dirty="0" smtClean="0">
                              <a:solidFill>
                                <a:srgbClr val="003366"/>
                              </a:solidFill>
                            </a:rPr>
                            <a:t>-0.04</a:t>
                          </a:r>
                          <a:endParaRPr lang="es-MX" sz="1200" dirty="0">
                            <a:solidFill>
                              <a:srgbClr val="003366"/>
                            </a:solidFill>
                          </a:endParaRPr>
                        </a:p>
                      </a:txBody>
                      <a:tcPr anchor="ctr"/>
                    </a:tc>
                    <a:tc>
                      <a:txBody>
                        <a:bodyPr/>
                        <a:lstStyle/>
                        <a:p>
                          <a:pPr algn="ctr"/>
                          <a:r>
                            <a:rPr lang="es-MX" sz="1200" dirty="0" smtClean="0">
                              <a:solidFill>
                                <a:srgbClr val="003366"/>
                              </a:solidFill>
                            </a:rPr>
                            <a:t>0.67</a:t>
                          </a:r>
                          <a:endParaRPr lang="es-MX" sz="1200" dirty="0">
                            <a:solidFill>
                              <a:srgbClr val="003366"/>
                            </a:solidFill>
                          </a:endParaRPr>
                        </a:p>
                      </a:txBody>
                      <a:tcPr anchor="ctr"/>
                    </a:tc>
                    <a:tc>
                      <a:txBody>
                        <a:bodyPr/>
                        <a:lstStyle/>
                        <a:p>
                          <a:pPr algn="ctr"/>
                          <a:r>
                            <a:rPr lang="es-MX" sz="1200" dirty="0" smtClean="0">
                              <a:solidFill>
                                <a:srgbClr val="003366"/>
                              </a:solidFill>
                            </a:rPr>
                            <a:t>0.62</a:t>
                          </a:r>
                          <a:endParaRPr lang="es-MX" sz="1200" dirty="0">
                            <a:solidFill>
                              <a:srgbClr val="003366"/>
                            </a:solidFill>
                          </a:endParaRPr>
                        </a:p>
                      </a:txBody>
                      <a:tcPr anchor="ctr"/>
                    </a:tc>
                    <a:tc>
                      <a:txBody>
                        <a:bodyPr/>
                        <a:lstStyle/>
                        <a:p>
                          <a:pPr algn="ctr"/>
                          <a:r>
                            <a:rPr lang="es-MX" sz="1200" dirty="0" smtClean="0">
                              <a:solidFill>
                                <a:srgbClr val="003366"/>
                              </a:solidFill>
                            </a:rPr>
                            <a:t>1.04</a:t>
                          </a:r>
                          <a:endParaRPr lang="es-MX" sz="1200" dirty="0">
                            <a:solidFill>
                              <a:srgbClr val="003366"/>
                            </a:solidFill>
                          </a:endParaRPr>
                        </a:p>
                      </a:txBody>
                      <a:tcPr anchor="ctr"/>
                    </a:tc>
                    <a:tc>
                      <a:txBody>
                        <a:bodyPr/>
                        <a:lstStyle/>
                        <a:p>
                          <a:pPr algn="ctr"/>
                          <a:r>
                            <a:rPr lang="es-MX" sz="1200" dirty="0" smtClean="0">
                              <a:solidFill>
                                <a:srgbClr val="003366"/>
                              </a:solidFill>
                            </a:rPr>
                            <a:t>0.34</a:t>
                          </a:r>
                          <a:endParaRPr lang="es-MX" sz="1200" dirty="0">
                            <a:solidFill>
                              <a:srgbClr val="003366"/>
                            </a:solidFill>
                          </a:endParaRPr>
                        </a:p>
                      </a:txBody>
                      <a:tcPr anchor="ctr"/>
                    </a:tc>
                    <a:tc>
                      <a:txBody>
                        <a:bodyPr/>
                        <a:lstStyle/>
                        <a:p>
                          <a:pPr algn="ctr"/>
                          <a:r>
                            <a:rPr lang="es-MX" sz="1200" dirty="0" smtClean="0">
                              <a:solidFill>
                                <a:srgbClr val="003366"/>
                              </a:solidFill>
                            </a:rPr>
                            <a:t>0.22</a:t>
                          </a:r>
                          <a:endParaRPr lang="es-MX" sz="1200" dirty="0">
                            <a:solidFill>
                              <a:srgbClr val="003366"/>
                            </a:solidFill>
                          </a:endParaRPr>
                        </a:p>
                      </a:txBody>
                      <a:tcPr anchor="ctr"/>
                    </a:tc>
                  </a:tr>
                  <a:tr h="297295">
                    <a:tc vMerge="1">
                      <a:txBody>
                        <a:bodyPr/>
                        <a:lstStyle/>
                        <a:p>
                          <a:endParaRPr lang="es-MX" dirty="0"/>
                        </a:p>
                      </a:txBody>
                      <a:tcPr/>
                    </a:tc>
                    <a:tc>
                      <a:txBody>
                        <a:bodyPr/>
                        <a:lstStyle/>
                        <a:p>
                          <a:pPr algn="ctr"/>
                          <a:r>
                            <a:rPr lang="es-MX" sz="1000" dirty="0" smtClean="0">
                              <a:solidFill>
                                <a:srgbClr val="003366"/>
                              </a:solidFill>
                            </a:rPr>
                            <a:t>09q3 – 15q3</a:t>
                          </a:r>
                          <a:endParaRPr lang="es-MX" sz="1000" dirty="0">
                            <a:solidFill>
                              <a:srgbClr val="003366"/>
                            </a:solidFill>
                          </a:endParaRPr>
                        </a:p>
                      </a:txBody>
                      <a:tcPr anchor="ctr"/>
                    </a:tc>
                    <a:tc>
                      <a:txBody>
                        <a:bodyPr/>
                        <a:lstStyle/>
                        <a:p>
                          <a:pPr algn="ctr"/>
                          <a:r>
                            <a:rPr lang="es-MX" sz="1200" dirty="0" smtClean="0">
                              <a:solidFill>
                                <a:srgbClr val="003366"/>
                              </a:solidFill>
                            </a:rPr>
                            <a:t>0.77</a:t>
                          </a:r>
                          <a:endParaRPr lang="es-MX" sz="1200" dirty="0">
                            <a:solidFill>
                              <a:srgbClr val="003366"/>
                            </a:solidFill>
                          </a:endParaRPr>
                        </a:p>
                      </a:txBody>
                      <a:tcPr anchor="ctr"/>
                    </a:tc>
                    <a:tc>
                      <a:txBody>
                        <a:bodyPr/>
                        <a:lstStyle/>
                        <a:p>
                          <a:pPr algn="ctr"/>
                          <a:r>
                            <a:rPr lang="es-MX" sz="1200" dirty="0" smtClean="0">
                              <a:solidFill>
                                <a:srgbClr val="003366"/>
                              </a:solidFill>
                            </a:rPr>
                            <a:t>0.33</a:t>
                          </a:r>
                          <a:endParaRPr lang="es-MX" sz="1200" dirty="0">
                            <a:solidFill>
                              <a:srgbClr val="003366"/>
                            </a:solidFill>
                          </a:endParaRPr>
                        </a:p>
                      </a:txBody>
                      <a:tcPr anchor="ctr"/>
                    </a:tc>
                    <a:tc>
                      <a:txBody>
                        <a:bodyPr/>
                        <a:lstStyle/>
                        <a:p>
                          <a:pPr algn="ctr"/>
                          <a:r>
                            <a:rPr lang="es-MX" sz="1200" dirty="0" smtClean="0">
                              <a:solidFill>
                                <a:srgbClr val="003366"/>
                              </a:solidFill>
                            </a:rPr>
                            <a:t>-0.08</a:t>
                          </a:r>
                          <a:endParaRPr lang="es-MX" sz="1200" dirty="0">
                            <a:solidFill>
                              <a:srgbClr val="003366"/>
                            </a:solidFill>
                          </a:endParaRPr>
                        </a:p>
                      </a:txBody>
                      <a:tcPr anchor="ctr"/>
                    </a:tc>
                    <a:tc>
                      <a:txBody>
                        <a:bodyPr/>
                        <a:lstStyle/>
                        <a:p>
                          <a:pPr algn="ctr"/>
                          <a:r>
                            <a:rPr lang="es-MX" sz="1200" dirty="0" smtClean="0">
                              <a:solidFill>
                                <a:srgbClr val="003366"/>
                              </a:solidFill>
                            </a:rPr>
                            <a:t>1.17</a:t>
                          </a:r>
                          <a:endParaRPr lang="es-MX" sz="1200" dirty="0">
                            <a:solidFill>
                              <a:srgbClr val="003366"/>
                            </a:solidFill>
                          </a:endParaRPr>
                        </a:p>
                      </a:txBody>
                      <a:tcPr anchor="ctr"/>
                    </a:tc>
                    <a:tc>
                      <a:txBody>
                        <a:bodyPr/>
                        <a:lstStyle/>
                        <a:p>
                          <a:pPr algn="ctr"/>
                          <a:r>
                            <a:rPr lang="es-MX" sz="1200" dirty="0" smtClean="0">
                              <a:solidFill>
                                <a:srgbClr val="003366"/>
                              </a:solidFill>
                            </a:rPr>
                            <a:t>0.84</a:t>
                          </a:r>
                          <a:endParaRPr lang="es-MX" sz="1200" dirty="0">
                            <a:solidFill>
                              <a:srgbClr val="003366"/>
                            </a:solidFill>
                          </a:endParaRPr>
                        </a:p>
                      </a:txBody>
                      <a:tcPr anchor="ctr"/>
                    </a:tc>
                    <a:tc>
                      <a:txBody>
                        <a:bodyPr/>
                        <a:lstStyle/>
                        <a:p>
                          <a:pPr algn="ctr"/>
                          <a:r>
                            <a:rPr lang="es-MX" sz="1200" dirty="0" smtClean="0">
                              <a:solidFill>
                                <a:srgbClr val="003366"/>
                              </a:solidFill>
                            </a:rPr>
                            <a:t>1.59</a:t>
                          </a:r>
                          <a:endParaRPr lang="es-MX" sz="1200" dirty="0">
                            <a:solidFill>
                              <a:srgbClr val="003366"/>
                            </a:solidFill>
                          </a:endParaRPr>
                        </a:p>
                      </a:txBody>
                      <a:tcPr anchor="ctr"/>
                    </a:tc>
                    <a:tc>
                      <a:txBody>
                        <a:bodyPr/>
                        <a:lstStyle/>
                        <a:p>
                          <a:pPr algn="ctr"/>
                          <a:r>
                            <a:rPr lang="es-MX" sz="1200" dirty="0" smtClean="0">
                              <a:solidFill>
                                <a:srgbClr val="003366"/>
                              </a:solidFill>
                            </a:rPr>
                            <a:t>0.37</a:t>
                          </a:r>
                          <a:endParaRPr lang="es-MX" sz="1200" dirty="0">
                            <a:solidFill>
                              <a:srgbClr val="003366"/>
                            </a:solidFill>
                          </a:endParaRPr>
                        </a:p>
                      </a:txBody>
                      <a:tcPr anchor="ctr"/>
                    </a:tc>
                    <a:tc>
                      <a:txBody>
                        <a:bodyPr/>
                        <a:lstStyle/>
                        <a:p>
                          <a:pPr algn="ctr"/>
                          <a:r>
                            <a:rPr lang="es-MX" sz="1200" dirty="0" smtClean="0">
                              <a:solidFill>
                                <a:srgbClr val="003366"/>
                              </a:solidFill>
                            </a:rPr>
                            <a:t>0.09</a:t>
                          </a:r>
                          <a:endParaRPr lang="es-MX" sz="1200" dirty="0">
                            <a:solidFill>
                              <a:srgbClr val="003366"/>
                            </a:solidFill>
                          </a:endParaRPr>
                        </a:p>
                      </a:txBody>
                      <a:tcPr anchor="ctr"/>
                    </a:tc>
                  </a:tr>
                </a:tbl>
              </a:graphicData>
            </a:graphic>
          </p:graphicFrame>
        </mc:Choice>
        <mc:Fallback xmlns="">
          <p:graphicFrame>
            <p:nvGraphicFramePr>
              <p:cNvPr id="4" name="3 Marcador de contenido"/>
              <p:cNvGraphicFramePr>
                <a:graphicFrameLocks noGrp="1"/>
              </p:cNvGraphicFramePr>
              <p:nvPr>
                <p:ph idx="1"/>
                <p:extLst>
                  <p:ext uri="{D42A27DB-BD31-4B8C-83A1-F6EECF244321}">
                    <p14:modId xmlns:p14="http://schemas.microsoft.com/office/powerpoint/2010/main" val="130997771"/>
                  </p:ext>
                </p:extLst>
              </p:nvPr>
            </p:nvGraphicFramePr>
            <p:xfrm>
              <a:off x="179512" y="1124744"/>
              <a:ext cx="8784980" cy="3888432"/>
            </p:xfrm>
            <a:graphic>
              <a:graphicData uri="http://schemas.openxmlformats.org/drawingml/2006/table">
                <a:tbl>
                  <a:tblPr firstRow="1" bandRow="1">
                    <a:tableStyleId>{5C22544A-7EE6-4342-B048-85BDC9FD1C3A}</a:tableStyleId>
                  </a:tblPr>
                  <a:tblGrid>
                    <a:gridCol w="878498"/>
                    <a:gridCol w="878498"/>
                    <a:gridCol w="878498"/>
                    <a:gridCol w="878498"/>
                    <a:gridCol w="878498"/>
                    <a:gridCol w="878498"/>
                    <a:gridCol w="878498"/>
                    <a:gridCol w="878498"/>
                    <a:gridCol w="878498"/>
                    <a:gridCol w="878498"/>
                  </a:tblGrid>
                  <a:tr h="602385">
                    <a:tc>
                      <a:txBody>
                        <a:bodyPr/>
                        <a:lstStyle/>
                        <a:p>
                          <a:pPr algn="ctr"/>
                          <a:endParaRPr lang="es-MX" dirty="0"/>
                        </a:p>
                      </a:txBody>
                      <a:tcPr anchor="ctr"/>
                    </a:tc>
                    <a:tc>
                      <a:txBody>
                        <a:bodyPr/>
                        <a:lstStyle/>
                        <a:p>
                          <a:pPr algn="ctr"/>
                          <a:endParaRPr lang="es-MX" dirty="0"/>
                        </a:p>
                      </a:txBody>
                      <a:tcPr anchor="ctr"/>
                    </a:tc>
                    <a:tc gridSpan="4">
                      <a:txBody>
                        <a:bodyPr/>
                        <a:lstStyle/>
                        <a:p>
                          <a:endParaRPr lang="es-MX"/>
                        </a:p>
                      </a:txBody>
                      <a:tcPr anchor="ctr">
                        <a:blipFill rotWithShape="1">
                          <a:blip r:embed="rId2"/>
                          <a:stretch>
                            <a:fillRect l="-49913" t="-1010" r="-100000" b="-549495"/>
                          </a:stretch>
                        </a:blipFill>
                      </a:tcPr>
                    </a:tc>
                    <a:tc hMerge="1">
                      <a:txBody>
                        <a:bodyPr/>
                        <a:lstStyle/>
                        <a:p>
                          <a:pPr algn="ctr"/>
                          <a:endParaRPr lang="es-MX" dirty="0"/>
                        </a:p>
                      </a:txBody>
                      <a:tcPr anchor="ctr"/>
                    </a:tc>
                    <a:tc hMerge="1">
                      <a:txBody>
                        <a:bodyPr/>
                        <a:lstStyle/>
                        <a:p>
                          <a:pPr algn="ctr"/>
                          <a:endParaRPr lang="es-MX" dirty="0"/>
                        </a:p>
                      </a:txBody>
                      <a:tcPr anchor="ctr"/>
                    </a:tc>
                    <a:tc hMerge="1">
                      <a:txBody>
                        <a:bodyPr/>
                        <a:lstStyle/>
                        <a:p>
                          <a:pPr algn="ctr"/>
                          <a:endParaRPr lang="es-MX" dirty="0"/>
                        </a:p>
                      </a:txBody>
                      <a:tcPr anchor="ctr"/>
                    </a:tc>
                    <a:tc gridSpan="4">
                      <a:txBody>
                        <a:bodyPr/>
                        <a:lstStyle/>
                        <a:p>
                          <a:endParaRPr lang="es-MX"/>
                        </a:p>
                      </a:txBody>
                      <a:tcPr anchor="ctr">
                        <a:blipFill rotWithShape="1">
                          <a:blip r:embed="rId2"/>
                          <a:stretch>
                            <a:fillRect l="-149913" t="-1010" b="-549495"/>
                          </a:stretch>
                        </a:blipFill>
                      </a:tcPr>
                    </a:tc>
                    <a:tc hMerge="1">
                      <a:txBody>
                        <a:bodyPr/>
                        <a:lstStyle/>
                        <a:p>
                          <a:pPr algn="ctr"/>
                          <a:endParaRPr lang="es-MX" dirty="0"/>
                        </a:p>
                      </a:txBody>
                      <a:tcPr anchor="ctr"/>
                    </a:tc>
                    <a:tc hMerge="1">
                      <a:txBody>
                        <a:bodyPr/>
                        <a:lstStyle/>
                        <a:p>
                          <a:pPr algn="ctr"/>
                          <a:endParaRPr lang="es-MX" dirty="0"/>
                        </a:p>
                      </a:txBody>
                      <a:tcPr anchor="ctr"/>
                    </a:tc>
                    <a:tc hMerge="1">
                      <a:txBody>
                        <a:bodyPr/>
                        <a:lstStyle/>
                        <a:p>
                          <a:pPr algn="ctr"/>
                          <a:endParaRPr lang="es-MX" dirty="0"/>
                        </a:p>
                      </a:txBody>
                      <a:tcPr anchor="ctr"/>
                    </a:tc>
                  </a:tr>
                  <a:tr h="313097">
                    <a:tc>
                      <a:txBody>
                        <a:bodyPr/>
                        <a:lstStyle/>
                        <a:p>
                          <a:pPr algn="ctr"/>
                          <a:r>
                            <a:rPr lang="en-US" sz="1400" noProof="0" dirty="0" smtClean="0">
                              <a:solidFill>
                                <a:schemeClr val="bg1"/>
                              </a:solidFill>
                            </a:rPr>
                            <a:t>Country</a:t>
                          </a:r>
                          <a:endParaRPr lang="en-US" sz="1400" noProof="0" dirty="0">
                            <a:solidFill>
                              <a:schemeClr val="bg1"/>
                            </a:solidFill>
                          </a:endParaRPr>
                        </a:p>
                      </a:txBody>
                      <a:tcPr anchor="ctr">
                        <a:solidFill>
                          <a:schemeClr val="accent4"/>
                        </a:solidFill>
                      </a:tcPr>
                    </a:tc>
                    <a:tc>
                      <a:txBody>
                        <a:bodyPr/>
                        <a:lstStyle/>
                        <a:p>
                          <a:pPr algn="ctr"/>
                          <a:r>
                            <a:rPr lang="en-US" sz="1400" noProof="0" dirty="0" smtClean="0">
                              <a:solidFill>
                                <a:schemeClr val="bg1"/>
                              </a:solidFill>
                            </a:rPr>
                            <a:t>Period</a:t>
                          </a:r>
                          <a:endParaRPr lang="en-US" sz="1400" noProof="0" dirty="0">
                            <a:solidFill>
                              <a:schemeClr val="bg1"/>
                            </a:solidFill>
                          </a:endParaRPr>
                        </a:p>
                      </a:txBody>
                      <a:tcPr anchor="ctr">
                        <a:solidFill>
                          <a:schemeClr val="accent4"/>
                        </a:solidFill>
                      </a:tcPr>
                    </a:tc>
                    <a:tc>
                      <a:txBody>
                        <a:bodyPr/>
                        <a:lstStyle/>
                        <a:p>
                          <a:endParaRPr lang="es-MX"/>
                        </a:p>
                      </a:txBody>
                      <a:tcPr anchor="ctr">
                        <a:blipFill rotWithShape="1">
                          <a:blip r:embed="rId2"/>
                          <a:stretch>
                            <a:fillRect l="-198621" t="-196078" r="-695862" b="-966667"/>
                          </a:stretch>
                        </a:blipFill>
                      </a:tcPr>
                    </a:tc>
                    <a:tc>
                      <a:txBody>
                        <a:bodyPr/>
                        <a:lstStyle/>
                        <a:p>
                          <a:endParaRPr lang="es-MX"/>
                        </a:p>
                      </a:txBody>
                      <a:tcPr anchor="ctr">
                        <a:blipFill rotWithShape="1">
                          <a:blip r:embed="rId2"/>
                          <a:stretch>
                            <a:fillRect l="-300694" t="-196078" r="-600694" b="-966667"/>
                          </a:stretch>
                        </a:blipFill>
                      </a:tcPr>
                    </a:tc>
                    <a:tc>
                      <a:txBody>
                        <a:bodyPr/>
                        <a:lstStyle/>
                        <a:p>
                          <a:endParaRPr lang="es-MX"/>
                        </a:p>
                      </a:txBody>
                      <a:tcPr anchor="ctr">
                        <a:blipFill rotWithShape="1">
                          <a:blip r:embed="rId2"/>
                          <a:stretch>
                            <a:fillRect l="-400694" t="-196078" r="-500694" b="-966667"/>
                          </a:stretch>
                        </a:blipFill>
                      </a:tcPr>
                    </a:tc>
                    <a:tc>
                      <a:txBody>
                        <a:bodyPr/>
                        <a:lstStyle/>
                        <a:p>
                          <a:endParaRPr lang="es-MX"/>
                        </a:p>
                      </a:txBody>
                      <a:tcPr anchor="ctr">
                        <a:blipFill rotWithShape="1">
                          <a:blip r:embed="rId2"/>
                          <a:stretch>
                            <a:fillRect l="-500694" t="-196078" r="-400694" b="-966667"/>
                          </a:stretch>
                        </a:blipFill>
                      </a:tcPr>
                    </a:tc>
                    <a:tc>
                      <a:txBody>
                        <a:bodyPr/>
                        <a:lstStyle/>
                        <a:p>
                          <a:endParaRPr lang="es-MX"/>
                        </a:p>
                      </a:txBody>
                      <a:tcPr anchor="ctr">
                        <a:blipFill rotWithShape="1">
                          <a:blip r:embed="rId2"/>
                          <a:stretch>
                            <a:fillRect l="-600694" t="-196078" r="-300694" b="-966667"/>
                          </a:stretch>
                        </a:blipFill>
                      </a:tcPr>
                    </a:tc>
                    <a:tc>
                      <a:txBody>
                        <a:bodyPr/>
                        <a:lstStyle/>
                        <a:p>
                          <a:endParaRPr lang="es-MX"/>
                        </a:p>
                      </a:txBody>
                      <a:tcPr anchor="ctr">
                        <a:blipFill rotWithShape="1">
                          <a:blip r:embed="rId2"/>
                          <a:stretch>
                            <a:fillRect l="-695862" t="-196078" r="-198621" b="-966667"/>
                          </a:stretch>
                        </a:blipFill>
                      </a:tcPr>
                    </a:tc>
                    <a:tc>
                      <a:txBody>
                        <a:bodyPr/>
                        <a:lstStyle/>
                        <a:p>
                          <a:endParaRPr lang="es-MX"/>
                        </a:p>
                      </a:txBody>
                      <a:tcPr anchor="ctr">
                        <a:blipFill rotWithShape="1">
                          <a:blip r:embed="rId2"/>
                          <a:stretch>
                            <a:fillRect l="-801389" t="-196078" r="-100000" b="-966667"/>
                          </a:stretch>
                        </a:blipFill>
                      </a:tcPr>
                    </a:tc>
                    <a:tc>
                      <a:txBody>
                        <a:bodyPr/>
                        <a:lstStyle/>
                        <a:p>
                          <a:endParaRPr lang="es-MX"/>
                        </a:p>
                      </a:txBody>
                      <a:tcPr anchor="ctr">
                        <a:blipFill rotWithShape="1">
                          <a:blip r:embed="rId2"/>
                          <a:stretch>
                            <a:fillRect l="-901389" t="-196078" b="-966667"/>
                          </a:stretch>
                        </a:blipFill>
                      </a:tcPr>
                    </a:tc>
                  </a:tr>
                  <a:tr h="297295">
                    <a:tc rowSpan="2">
                      <a:txBody>
                        <a:bodyPr/>
                        <a:lstStyle/>
                        <a:p>
                          <a:pPr algn="ctr"/>
                          <a:r>
                            <a:rPr lang="en-US" sz="1200" noProof="0" dirty="0" smtClean="0">
                              <a:solidFill>
                                <a:srgbClr val="003366"/>
                              </a:solidFill>
                            </a:rPr>
                            <a:t>Brazil</a:t>
                          </a:r>
                          <a:endParaRPr lang="en-US" sz="1200" noProof="0" dirty="0">
                            <a:solidFill>
                              <a:srgbClr val="003366"/>
                            </a:solidFill>
                          </a:endParaRPr>
                        </a:p>
                      </a:txBody>
                      <a:tcPr anchor="ctr"/>
                    </a:tc>
                    <a:tc>
                      <a:txBody>
                        <a:bodyPr/>
                        <a:lstStyle/>
                        <a:p>
                          <a:pPr algn="ctr"/>
                          <a:r>
                            <a:rPr lang="es-MX" sz="1000" dirty="0" smtClean="0">
                              <a:solidFill>
                                <a:srgbClr val="003366"/>
                              </a:solidFill>
                            </a:rPr>
                            <a:t>99q1 – 08q2</a:t>
                          </a:r>
                          <a:endParaRPr lang="es-MX" sz="1000" dirty="0">
                            <a:solidFill>
                              <a:srgbClr val="003366"/>
                            </a:solidFill>
                          </a:endParaRPr>
                        </a:p>
                      </a:txBody>
                      <a:tcPr anchor="ctr"/>
                    </a:tc>
                    <a:tc>
                      <a:txBody>
                        <a:bodyPr/>
                        <a:lstStyle/>
                        <a:p>
                          <a:pPr algn="ctr"/>
                          <a:r>
                            <a:rPr lang="es-MX" sz="1200" dirty="0" smtClean="0">
                              <a:solidFill>
                                <a:srgbClr val="003366"/>
                              </a:solidFill>
                            </a:rPr>
                            <a:t>0.68</a:t>
                          </a:r>
                          <a:endParaRPr lang="es-MX" sz="1200" dirty="0">
                            <a:solidFill>
                              <a:srgbClr val="003366"/>
                            </a:solidFill>
                          </a:endParaRPr>
                        </a:p>
                      </a:txBody>
                      <a:tcPr anchor="ctr"/>
                    </a:tc>
                    <a:tc>
                      <a:txBody>
                        <a:bodyPr/>
                        <a:lstStyle/>
                        <a:p>
                          <a:pPr algn="ctr"/>
                          <a:r>
                            <a:rPr lang="es-MX" sz="1200" dirty="0" smtClean="0">
                              <a:solidFill>
                                <a:srgbClr val="003366"/>
                              </a:solidFill>
                            </a:rPr>
                            <a:t>0.32</a:t>
                          </a:r>
                          <a:endParaRPr lang="es-MX" sz="1200" dirty="0">
                            <a:solidFill>
                              <a:srgbClr val="003366"/>
                            </a:solidFill>
                          </a:endParaRPr>
                        </a:p>
                      </a:txBody>
                      <a:tcPr anchor="ctr"/>
                    </a:tc>
                    <a:tc>
                      <a:txBody>
                        <a:bodyPr/>
                        <a:lstStyle/>
                        <a:p>
                          <a:pPr algn="ctr"/>
                          <a:r>
                            <a:rPr lang="es-MX" sz="1200" dirty="0" smtClean="0">
                              <a:solidFill>
                                <a:srgbClr val="003366"/>
                              </a:solidFill>
                            </a:rPr>
                            <a:t>-0.10</a:t>
                          </a:r>
                          <a:endParaRPr lang="es-MX" sz="1200" dirty="0">
                            <a:solidFill>
                              <a:srgbClr val="003366"/>
                            </a:solidFill>
                          </a:endParaRPr>
                        </a:p>
                      </a:txBody>
                      <a:tcPr anchor="ctr"/>
                    </a:tc>
                    <a:tc>
                      <a:txBody>
                        <a:bodyPr/>
                        <a:lstStyle/>
                        <a:p>
                          <a:pPr algn="ctr"/>
                          <a:r>
                            <a:rPr lang="es-MX" sz="1200" dirty="0" smtClean="0">
                              <a:solidFill>
                                <a:srgbClr val="003366"/>
                              </a:solidFill>
                            </a:rPr>
                            <a:t>1.47</a:t>
                          </a:r>
                          <a:endParaRPr lang="es-MX" sz="1200" dirty="0">
                            <a:solidFill>
                              <a:srgbClr val="003366"/>
                            </a:solidFill>
                          </a:endParaRPr>
                        </a:p>
                      </a:txBody>
                      <a:tcPr anchor="ctr"/>
                    </a:tc>
                    <a:tc>
                      <a:txBody>
                        <a:bodyPr/>
                        <a:lstStyle/>
                        <a:p>
                          <a:pPr algn="ctr"/>
                          <a:r>
                            <a:rPr lang="es-MX" sz="1200" dirty="0" smtClean="0">
                              <a:solidFill>
                                <a:srgbClr val="003366"/>
                              </a:solidFill>
                            </a:rPr>
                            <a:t>0.60</a:t>
                          </a:r>
                          <a:endParaRPr lang="es-MX" sz="1200" dirty="0">
                            <a:solidFill>
                              <a:srgbClr val="003366"/>
                            </a:solidFill>
                          </a:endParaRPr>
                        </a:p>
                      </a:txBody>
                      <a:tcPr anchor="ctr"/>
                    </a:tc>
                    <a:tc>
                      <a:txBody>
                        <a:bodyPr/>
                        <a:lstStyle/>
                        <a:p>
                          <a:pPr algn="ctr"/>
                          <a:r>
                            <a:rPr lang="es-MX" sz="1200" dirty="0" smtClean="0">
                              <a:solidFill>
                                <a:srgbClr val="003366"/>
                              </a:solidFill>
                            </a:rPr>
                            <a:t>1.17</a:t>
                          </a:r>
                          <a:endParaRPr lang="es-MX" sz="1200" dirty="0">
                            <a:solidFill>
                              <a:srgbClr val="003366"/>
                            </a:solidFill>
                          </a:endParaRPr>
                        </a:p>
                      </a:txBody>
                      <a:tcPr anchor="ctr"/>
                    </a:tc>
                    <a:tc>
                      <a:txBody>
                        <a:bodyPr/>
                        <a:lstStyle/>
                        <a:p>
                          <a:pPr algn="ctr"/>
                          <a:r>
                            <a:rPr lang="es-MX" sz="1200" dirty="0" smtClean="0">
                              <a:solidFill>
                                <a:srgbClr val="003366"/>
                              </a:solidFill>
                            </a:rPr>
                            <a:t>0.40</a:t>
                          </a:r>
                          <a:endParaRPr lang="es-MX" sz="1200" dirty="0">
                            <a:solidFill>
                              <a:srgbClr val="003366"/>
                            </a:solidFill>
                          </a:endParaRPr>
                        </a:p>
                      </a:txBody>
                      <a:tcPr anchor="ctr"/>
                    </a:tc>
                    <a:tc>
                      <a:txBody>
                        <a:bodyPr/>
                        <a:lstStyle/>
                        <a:p>
                          <a:pPr algn="ctr"/>
                          <a:r>
                            <a:rPr lang="es-MX" sz="1200" dirty="0" smtClean="0">
                              <a:solidFill>
                                <a:srgbClr val="003366"/>
                              </a:solidFill>
                            </a:rPr>
                            <a:t>0.03</a:t>
                          </a:r>
                          <a:endParaRPr lang="es-MX" sz="1200" dirty="0">
                            <a:solidFill>
                              <a:srgbClr val="003366"/>
                            </a:solidFill>
                          </a:endParaRPr>
                        </a:p>
                      </a:txBody>
                      <a:tcPr anchor="ctr"/>
                    </a:tc>
                  </a:tr>
                  <a:tr h="297295">
                    <a:tc vMerge="1">
                      <a:txBody>
                        <a:bodyPr/>
                        <a:lstStyle/>
                        <a:p>
                          <a:endParaRPr lang="es-MX" dirty="0"/>
                        </a:p>
                      </a:txBody>
                      <a:tcPr/>
                    </a:tc>
                    <a:tc>
                      <a:txBody>
                        <a:bodyPr/>
                        <a:lstStyle/>
                        <a:p>
                          <a:pPr algn="ctr"/>
                          <a:r>
                            <a:rPr lang="es-MX" sz="1000" dirty="0" smtClean="0">
                              <a:solidFill>
                                <a:srgbClr val="003366"/>
                              </a:solidFill>
                            </a:rPr>
                            <a:t>09q3 – 15q3</a:t>
                          </a:r>
                          <a:endParaRPr lang="es-MX" sz="1000" dirty="0">
                            <a:solidFill>
                              <a:srgbClr val="003366"/>
                            </a:solidFill>
                          </a:endParaRPr>
                        </a:p>
                      </a:txBody>
                      <a:tcPr anchor="ctr"/>
                    </a:tc>
                    <a:tc>
                      <a:txBody>
                        <a:bodyPr/>
                        <a:lstStyle/>
                        <a:p>
                          <a:pPr algn="ctr"/>
                          <a:r>
                            <a:rPr lang="es-MX" sz="1200" dirty="0" smtClean="0">
                              <a:solidFill>
                                <a:srgbClr val="003366"/>
                              </a:solidFill>
                            </a:rPr>
                            <a:t>0.74</a:t>
                          </a:r>
                          <a:endParaRPr lang="es-MX" sz="1200" dirty="0">
                            <a:solidFill>
                              <a:srgbClr val="003366"/>
                            </a:solidFill>
                          </a:endParaRPr>
                        </a:p>
                      </a:txBody>
                      <a:tcPr anchor="ctr"/>
                    </a:tc>
                    <a:tc>
                      <a:txBody>
                        <a:bodyPr/>
                        <a:lstStyle/>
                        <a:p>
                          <a:pPr algn="ctr"/>
                          <a:r>
                            <a:rPr lang="es-MX" sz="1200" dirty="0" smtClean="0">
                              <a:solidFill>
                                <a:srgbClr val="003366"/>
                              </a:solidFill>
                            </a:rPr>
                            <a:t>0.26</a:t>
                          </a:r>
                          <a:endParaRPr lang="es-MX" sz="1200" dirty="0">
                            <a:solidFill>
                              <a:srgbClr val="003366"/>
                            </a:solidFill>
                          </a:endParaRPr>
                        </a:p>
                      </a:txBody>
                      <a:tcPr anchor="ctr"/>
                    </a:tc>
                    <a:tc>
                      <a:txBody>
                        <a:bodyPr/>
                        <a:lstStyle/>
                        <a:p>
                          <a:pPr algn="ctr"/>
                          <a:r>
                            <a:rPr lang="es-MX" sz="1200" dirty="0" smtClean="0">
                              <a:solidFill>
                                <a:srgbClr val="003366"/>
                              </a:solidFill>
                            </a:rPr>
                            <a:t>-0.08</a:t>
                          </a:r>
                          <a:endParaRPr lang="es-MX" sz="1200" dirty="0">
                            <a:solidFill>
                              <a:srgbClr val="003366"/>
                            </a:solidFill>
                          </a:endParaRPr>
                        </a:p>
                      </a:txBody>
                      <a:tcPr anchor="ctr"/>
                    </a:tc>
                    <a:tc>
                      <a:txBody>
                        <a:bodyPr/>
                        <a:lstStyle/>
                        <a:p>
                          <a:pPr algn="ctr"/>
                          <a:r>
                            <a:rPr lang="es-MX" sz="1200" dirty="0" smtClean="0">
                              <a:solidFill>
                                <a:srgbClr val="003366"/>
                              </a:solidFill>
                            </a:rPr>
                            <a:t>0.94</a:t>
                          </a:r>
                          <a:endParaRPr lang="es-MX" sz="1200" dirty="0">
                            <a:solidFill>
                              <a:srgbClr val="003366"/>
                            </a:solidFill>
                          </a:endParaRPr>
                        </a:p>
                      </a:txBody>
                      <a:tcPr anchor="ctr"/>
                    </a:tc>
                    <a:tc>
                      <a:txBody>
                        <a:bodyPr/>
                        <a:lstStyle/>
                        <a:p>
                          <a:pPr algn="ctr"/>
                          <a:r>
                            <a:rPr lang="es-MX" sz="1200" dirty="0" smtClean="0">
                              <a:solidFill>
                                <a:srgbClr val="003366"/>
                              </a:solidFill>
                            </a:rPr>
                            <a:t>0.77</a:t>
                          </a:r>
                          <a:endParaRPr lang="es-MX" sz="1200" dirty="0">
                            <a:solidFill>
                              <a:srgbClr val="003366"/>
                            </a:solidFill>
                          </a:endParaRPr>
                        </a:p>
                      </a:txBody>
                      <a:tcPr anchor="ctr"/>
                    </a:tc>
                    <a:tc>
                      <a:txBody>
                        <a:bodyPr/>
                        <a:lstStyle/>
                        <a:p>
                          <a:pPr algn="ctr"/>
                          <a:r>
                            <a:rPr lang="es-MX" sz="1200" dirty="0" smtClean="0">
                              <a:solidFill>
                                <a:srgbClr val="003366"/>
                              </a:solidFill>
                            </a:rPr>
                            <a:t>1.36</a:t>
                          </a:r>
                          <a:endParaRPr lang="es-MX" sz="1200" dirty="0">
                            <a:solidFill>
                              <a:srgbClr val="003366"/>
                            </a:solidFill>
                          </a:endParaRPr>
                        </a:p>
                      </a:txBody>
                      <a:tcPr anchor="ctr"/>
                    </a:tc>
                    <a:tc>
                      <a:txBody>
                        <a:bodyPr/>
                        <a:lstStyle/>
                        <a:p>
                          <a:pPr algn="ctr"/>
                          <a:r>
                            <a:rPr lang="es-MX" sz="1200" dirty="0" smtClean="0">
                              <a:solidFill>
                                <a:srgbClr val="003366"/>
                              </a:solidFill>
                            </a:rPr>
                            <a:t>0.37</a:t>
                          </a:r>
                          <a:endParaRPr lang="es-MX" sz="1200" dirty="0">
                            <a:solidFill>
                              <a:srgbClr val="003366"/>
                            </a:solidFill>
                          </a:endParaRPr>
                        </a:p>
                      </a:txBody>
                      <a:tcPr anchor="ctr"/>
                    </a:tc>
                    <a:tc>
                      <a:txBody>
                        <a:bodyPr/>
                        <a:lstStyle/>
                        <a:p>
                          <a:pPr algn="ctr"/>
                          <a:r>
                            <a:rPr lang="es-MX" sz="1200" dirty="0" smtClean="0">
                              <a:solidFill>
                                <a:srgbClr val="003366"/>
                              </a:solidFill>
                            </a:rPr>
                            <a:t>0.06</a:t>
                          </a:r>
                          <a:endParaRPr lang="es-MX" sz="1200" dirty="0">
                            <a:solidFill>
                              <a:srgbClr val="003366"/>
                            </a:solidFill>
                          </a:endParaRPr>
                        </a:p>
                      </a:txBody>
                      <a:tcPr anchor="ctr"/>
                    </a:tc>
                  </a:tr>
                  <a:tr h="297295">
                    <a:tc rowSpan="2">
                      <a:txBody>
                        <a:bodyPr/>
                        <a:lstStyle/>
                        <a:p>
                          <a:pPr algn="ctr"/>
                          <a:r>
                            <a:rPr lang="en-US" sz="1200" noProof="0" dirty="0" smtClean="0">
                              <a:solidFill>
                                <a:srgbClr val="003366"/>
                              </a:solidFill>
                            </a:rPr>
                            <a:t>Chile</a:t>
                          </a:r>
                          <a:endParaRPr lang="en-US" sz="1200" noProof="0" dirty="0">
                            <a:solidFill>
                              <a:srgbClr val="003366"/>
                            </a:solidFill>
                          </a:endParaRPr>
                        </a:p>
                      </a:txBody>
                      <a:tcPr anchor="ctr"/>
                    </a:tc>
                    <a:tc>
                      <a:txBody>
                        <a:bodyPr/>
                        <a:lstStyle/>
                        <a:p>
                          <a:pPr algn="ctr"/>
                          <a:r>
                            <a:rPr lang="es-MX" sz="1000" dirty="0" smtClean="0">
                              <a:solidFill>
                                <a:srgbClr val="003366"/>
                              </a:solidFill>
                            </a:rPr>
                            <a:t>99q1 – 08q2</a:t>
                          </a:r>
                          <a:endParaRPr lang="es-MX" sz="1000" dirty="0">
                            <a:solidFill>
                              <a:srgbClr val="003366"/>
                            </a:solidFill>
                          </a:endParaRPr>
                        </a:p>
                      </a:txBody>
                      <a:tcPr anchor="ctr"/>
                    </a:tc>
                    <a:tc>
                      <a:txBody>
                        <a:bodyPr/>
                        <a:lstStyle/>
                        <a:p>
                          <a:pPr algn="ctr"/>
                          <a:r>
                            <a:rPr lang="es-MX" sz="1200" dirty="0" smtClean="0">
                              <a:solidFill>
                                <a:srgbClr val="003366"/>
                              </a:solidFill>
                            </a:rPr>
                            <a:t>0.62</a:t>
                          </a:r>
                          <a:endParaRPr lang="es-MX" sz="1200" dirty="0">
                            <a:solidFill>
                              <a:srgbClr val="003366"/>
                            </a:solidFill>
                          </a:endParaRPr>
                        </a:p>
                      </a:txBody>
                      <a:tcPr anchor="ctr"/>
                    </a:tc>
                    <a:tc>
                      <a:txBody>
                        <a:bodyPr/>
                        <a:lstStyle/>
                        <a:p>
                          <a:pPr algn="ctr"/>
                          <a:r>
                            <a:rPr lang="es-MX" sz="1200" dirty="0" smtClean="0">
                              <a:solidFill>
                                <a:srgbClr val="003366"/>
                              </a:solidFill>
                            </a:rPr>
                            <a:t>0.38</a:t>
                          </a:r>
                          <a:endParaRPr lang="es-MX" sz="1200" dirty="0">
                            <a:solidFill>
                              <a:srgbClr val="003366"/>
                            </a:solidFill>
                          </a:endParaRPr>
                        </a:p>
                      </a:txBody>
                      <a:tcPr anchor="ctr"/>
                    </a:tc>
                    <a:tc>
                      <a:txBody>
                        <a:bodyPr/>
                        <a:lstStyle/>
                        <a:p>
                          <a:pPr algn="ctr"/>
                          <a:r>
                            <a:rPr lang="es-MX" sz="1200" dirty="0" smtClean="0">
                              <a:solidFill>
                                <a:srgbClr val="003366"/>
                              </a:solidFill>
                            </a:rPr>
                            <a:t>-0.02</a:t>
                          </a:r>
                          <a:endParaRPr lang="es-MX" sz="1200" dirty="0">
                            <a:solidFill>
                              <a:srgbClr val="003366"/>
                            </a:solidFill>
                          </a:endParaRPr>
                        </a:p>
                      </a:txBody>
                      <a:tcPr anchor="ctr"/>
                    </a:tc>
                    <a:tc>
                      <a:txBody>
                        <a:bodyPr/>
                        <a:lstStyle/>
                        <a:p>
                          <a:pPr algn="ctr"/>
                          <a:r>
                            <a:rPr lang="es-MX" sz="1200" dirty="0" smtClean="0">
                              <a:solidFill>
                                <a:srgbClr val="003366"/>
                              </a:solidFill>
                            </a:rPr>
                            <a:t>0.37</a:t>
                          </a:r>
                          <a:endParaRPr lang="es-MX" sz="1200" dirty="0">
                            <a:solidFill>
                              <a:srgbClr val="003366"/>
                            </a:solidFill>
                          </a:endParaRPr>
                        </a:p>
                      </a:txBody>
                      <a:tcPr anchor="ctr"/>
                    </a:tc>
                    <a:tc>
                      <a:txBody>
                        <a:bodyPr/>
                        <a:lstStyle/>
                        <a:p>
                          <a:pPr algn="ctr"/>
                          <a:r>
                            <a:rPr lang="es-MX" sz="1200" dirty="0" smtClean="0">
                              <a:solidFill>
                                <a:srgbClr val="003366"/>
                              </a:solidFill>
                            </a:rPr>
                            <a:t>0.77</a:t>
                          </a:r>
                          <a:endParaRPr lang="es-MX" sz="1200" dirty="0">
                            <a:solidFill>
                              <a:srgbClr val="003366"/>
                            </a:solidFill>
                          </a:endParaRPr>
                        </a:p>
                      </a:txBody>
                      <a:tcPr anchor="ctr"/>
                    </a:tc>
                    <a:tc>
                      <a:txBody>
                        <a:bodyPr/>
                        <a:lstStyle/>
                        <a:p>
                          <a:pPr algn="ctr"/>
                          <a:r>
                            <a:rPr lang="es-MX" sz="1200" dirty="0" smtClean="0">
                              <a:solidFill>
                                <a:srgbClr val="003366"/>
                              </a:solidFill>
                            </a:rPr>
                            <a:t>1.96</a:t>
                          </a:r>
                          <a:endParaRPr lang="es-MX" sz="1200" dirty="0">
                            <a:solidFill>
                              <a:srgbClr val="003366"/>
                            </a:solidFill>
                          </a:endParaRPr>
                        </a:p>
                      </a:txBody>
                      <a:tcPr anchor="ctr"/>
                    </a:tc>
                    <a:tc>
                      <a:txBody>
                        <a:bodyPr/>
                        <a:lstStyle/>
                        <a:p>
                          <a:pPr algn="ctr"/>
                          <a:r>
                            <a:rPr lang="es-MX" sz="1200" dirty="0" smtClean="0">
                              <a:solidFill>
                                <a:srgbClr val="003366"/>
                              </a:solidFill>
                            </a:rPr>
                            <a:t>0.23</a:t>
                          </a:r>
                          <a:endParaRPr lang="es-MX" sz="1200" dirty="0">
                            <a:solidFill>
                              <a:srgbClr val="003366"/>
                            </a:solidFill>
                          </a:endParaRPr>
                        </a:p>
                      </a:txBody>
                      <a:tcPr anchor="ctr"/>
                    </a:tc>
                    <a:tc>
                      <a:txBody>
                        <a:bodyPr/>
                        <a:lstStyle/>
                        <a:p>
                          <a:pPr algn="ctr"/>
                          <a:r>
                            <a:rPr lang="es-MX" sz="1200" dirty="0" smtClean="0">
                              <a:solidFill>
                                <a:srgbClr val="003366"/>
                              </a:solidFill>
                            </a:rPr>
                            <a:t>0.10</a:t>
                          </a:r>
                          <a:endParaRPr lang="es-MX" sz="1200" dirty="0">
                            <a:solidFill>
                              <a:srgbClr val="003366"/>
                            </a:solidFill>
                          </a:endParaRPr>
                        </a:p>
                      </a:txBody>
                      <a:tcPr anchor="ctr"/>
                    </a:tc>
                  </a:tr>
                  <a:tr h="297295">
                    <a:tc vMerge="1">
                      <a:txBody>
                        <a:bodyPr/>
                        <a:lstStyle/>
                        <a:p>
                          <a:endParaRPr lang="es-MX" dirty="0"/>
                        </a:p>
                      </a:txBody>
                      <a:tcPr/>
                    </a:tc>
                    <a:tc>
                      <a:txBody>
                        <a:bodyPr/>
                        <a:lstStyle/>
                        <a:p>
                          <a:pPr algn="ctr"/>
                          <a:r>
                            <a:rPr lang="es-MX" sz="1000" dirty="0" smtClean="0">
                              <a:solidFill>
                                <a:srgbClr val="003366"/>
                              </a:solidFill>
                            </a:rPr>
                            <a:t>09q3 – 15q3</a:t>
                          </a:r>
                          <a:endParaRPr lang="es-MX" sz="1000" dirty="0">
                            <a:solidFill>
                              <a:srgbClr val="003366"/>
                            </a:solidFill>
                          </a:endParaRPr>
                        </a:p>
                      </a:txBody>
                      <a:tcPr anchor="ctr"/>
                    </a:tc>
                    <a:tc>
                      <a:txBody>
                        <a:bodyPr/>
                        <a:lstStyle/>
                        <a:p>
                          <a:pPr algn="ctr"/>
                          <a:r>
                            <a:rPr lang="es-MX" sz="1200" dirty="0" smtClean="0">
                              <a:solidFill>
                                <a:srgbClr val="003366"/>
                              </a:solidFill>
                            </a:rPr>
                            <a:t>0.68</a:t>
                          </a:r>
                          <a:endParaRPr lang="es-MX" sz="1200" dirty="0">
                            <a:solidFill>
                              <a:srgbClr val="003366"/>
                            </a:solidFill>
                          </a:endParaRPr>
                        </a:p>
                      </a:txBody>
                      <a:tcPr anchor="ctr"/>
                    </a:tc>
                    <a:tc>
                      <a:txBody>
                        <a:bodyPr/>
                        <a:lstStyle/>
                        <a:p>
                          <a:pPr algn="ctr"/>
                          <a:r>
                            <a:rPr lang="es-MX" sz="1200" dirty="0" smtClean="0">
                              <a:solidFill>
                                <a:srgbClr val="003366"/>
                              </a:solidFill>
                            </a:rPr>
                            <a:t>0.32</a:t>
                          </a:r>
                          <a:endParaRPr lang="es-MX" sz="1200" dirty="0">
                            <a:solidFill>
                              <a:srgbClr val="003366"/>
                            </a:solidFill>
                          </a:endParaRPr>
                        </a:p>
                      </a:txBody>
                      <a:tcPr anchor="ctr"/>
                    </a:tc>
                    <a:tc>
                      <a:txBody>
                        <a:bodyPr/>
                        <a:lstStyle/>
                        <a:p>
                          <a:pPr algn="ctr"/>
                          <a:r>
                            <a:rPr lang="es-MX" sz="1200" dirty="0" smtClean="0">
                              <a:solidFill>
                                <a:srgbClr val="003366"/>
                              </a:solidFill>
                            </a:rPr>
                            <a:t>-0.05</a:t>
                          </a:r>
                          <a:endParaRPr lang="es-MX" sz="1200" dirty="0">
                            <a:solidFill>
                              <a:srgbClr val="003366"/>
                            </a:solidFill>
                          </a:endParaRPr>
                        </a:p>
                      </a:txBody>
                      <a:tcPr anchor="ctr"/>
                    </a:tc>
                    <a:tc>
                      <a:txBody>
                        <a:bodyPr/>
                        <a:lstStyle/>
                        <a:p>
                          <a:pPr algn="ctr"/>
                          <a:r>
                            <a:rPr lang="es-MX" sz="1200" dirty="0" smtClean="0">
                              <a:solidFill>
                                <a:srgbClr val="003366"/>
                              </a:solidFill>
                            </a:rPr>
                            <a:t>0.82</a:t>
                          </a:r>
                          <a:endParaRPr lang="es-MX" sz="1200" dirty="0">
                            <a:solidFill>
                              <a:srgbClr val="003366"/>
                            </a:solidFill>
                          </a:endParaRPr>
                        </a:p>
                      </a:txBody>
                      <a:tcPr anchor="ctr"/>
                    </a:tc>
                    <a:tc>
                      <a:txBody>
                        <a:bodyPr/>
                        <a:lstStyle/>
                        <a:p>
                          <a:pPr algn="ctr"/>
                          <a:r>
                            <a:rPr lang="es-MX" sz="1200" dirty="0" smtClean="0">
                              <a:solidFill>
                                <a:srgbClr val="003366"/>
                              </a:solidFill>
                            </a:rPr>
                            <a:t>0.78</a:t>
                          </a:r>
                          <a:endParaRPr lang="es-MX" sz="1200" dirty="0">
                            <a:solidFill>
                              <a:srgbClr val="003366"/>
                            </a:solidFill>
                          </a:endParaRPr>
                        </a:p>
                      </a:txBody>
                      <a:tcPr anchor="ctr"/>
                    </a:tc>
                    <a:tc>
                      <a:txBody>
                        <a:bodyPr/>
                        <a:lstStyle/>
                        <a:p>
                          <a:pPr algn="ctr"/>
                          <a:r>
                            <a:rPr lang="es-MX" sz="1200" dirty="0" smtClean="0">
                              <a:solidFill>
                                <a:srgbClr val="003366"/>
                              </a:solidFill>
                            </a:rPr>
                            <a:t>1.90</a:t>
                          </a:r>
                          <a:endParaRPr lang="es-MX" sz="1200" dirty="0">
                            <a:solidFill>
                              <a:srgbClr val="003366"/>
                            </a:solidFill>
                          </a:endParaRPr>
                        </a:p>
                      </a:txBody>
                      <a:tcPr anchor="ctr"/>
                    </a:tc>
                    <a:tc>
                      <a:txBody>
                        <a:bodyPr/>
                        <a:lstStyle/>
                        <a:p>
                          <a:pPr algn="ctr"/>
                          <a:r>
                            <a:rPr lang="es-MX" sz="1200" dirty="0" smtClean="0">
                              <a:solidFill>
                                <a:srgbClr val="003366"/>
                              </a:solidFill>
                            </a:rPr>
                            <a:t>0.27</a:t>
                          </a:r>
                          <a:endParaRPr lang="es-MX" sz="1200" dirty="0">
                            <a:solidFill>
                              <a:srgbClr val="003366"/>
                            </a:solidFill>
                          </a:endParaRPr>
                        </a:p>
                      </a:txBody>
                      <a:tcPr anchor="ctr"/>
                    </a:tc>
                    <a:tc>
                      <a:txBody>
                        <a:bodyPr/>
                        <a:lstStyle/>
                        <a:p>
                          <a:pPr algn="ctr"/>
                          <a:r>
                            <a:rPr lang="es-MX" sz="1200" dirty="0" smtClean="0">
                              <a:solidFill>
                                <a:srgbClr val="003366"/>
                              </a:solidFill>
                            </a:rPr>
                            <a:t>0.08</a:t>
                          </a:r>
                          <a:endParaRPr lang="es-MX" sz="1200" dirty="0">
                            <a:solidFill>
                              <a:srgbClr val="003366"/>
                            </a:solidFill>
                          </a:endParaRPr>
                        </a:p>
                      </a:txBody>
                      <a:tcPr anchor="ctr"/>
                    </a:tc>
                  </a:tr>
                  <a:tr h="297295">
                    <a:tc rowSpan="2">
                      <a:txBody>
                        <a:bodyPr/>
                        <a:lstStyle/>
                        <a:p>
                          <a:pPr algn="ctr"/>
                          <a:r>
                            <a:rPr lang="en-US" sz="1200" noProof="0" dirty="0" smtClean="0">
                              <a:solidFill>
                                <a:srgbClr val="003366"/>
                              </a:solidFill>
                            </a:rPr>
                            <a:t>Colombia</a:t>
                          </a:r>
                          <a:endParaRPr lang="en-US" sz="1200" noProof="0" dirty="0">
                            <a:solidFill>
                              <a:srgbClr val="003366"/>
                            </a:solidFill>
                          </a:endParaRPr>
                        </a:p>
                      </a:txBody>
                      <a:tcPr anchor="ctr"/>
                    </a:tc>
                    <a:tc>
                      <a:txBody>
                        <a:bodyPr/>
                        <a:lstStyle/>
                        <a:p>
                          <a:pPr algn="ctr"/>
                          <a:r>
                            <a:rPr lang="es-MX" sz="1000" dirty="0" smtClean="0">
                              <a:solidFill>
                                <a:srgbClr val="003366"/>
                              </a:solidFill>
                            </a:rPr>
                            <a:t>00q2 </a:t>
                          </a:r>
                          <a:r>
                            <a:rPr lang="es-MX" sz="1000" dirty="0" smtClean="0">
                              <a:solidFill>
                                <a:srgbClr val="003366"/>
                              </a:solidFill>
                            </a:rPr>
                            <a:t>– 08q2</a:t>
                          </a:r>
                          <a:endParaRPr lang="es-MX" sz="1000" dirty="0">
                            <a:solidFill>
                              <a:srgbClr val="003366"/>
                            </a:solidFill>
                          </a:endParaRPr>
                        </a:p>
                      </a:txBody>
                      <a:tcPr anchor="ctr"/>
                    </a:tc>
                    <a:tc>
                      <a:txBody>
                        <a:bodyPr/>
                        <a:lstStyle/>
                        <a:p>
                          <a:pPr algn="ctr"/>
                          <a:r>
                            <a:rPr lang="es-MX" sz="1200" dirty="0" smtClean="0">
                              <a:solidFill>
                                <a:srgbClr val="003366"/>
                              </a:solidFill>
                            </a:rPr>
                            <a:t>0.70</a:t>
                          </a:r>
                          <a:endParaRPr lang="es-MX" sz="1200" dirty="0">
                            <a:solidFill>
                              <a:srgbClr val="003366"/>
                            </a:solidFill>
                          </a:endParaRPr>
                        </a:p>
                      </a:txBody>
                      <a:tcPr anchor="ctr"/>
                    </a:tc>
                    <a:tc>
                      <a:txBody>
                        <a:bodyPr/>
                        <a:lstStyle/>
                        <a:p>
                          <a:pPr algn="ctr"/>
                          <a:r>
                            <a:rPr lang="es-MX" sz="1200" dirty="0" smtClean="0">
                              <a:solidFill>
                                <a:srgbClr val="003366"/>
                              </a:solidFill>
                            </a:rPr>
                            <a:t>0.30</a:t>
                          </a:r>
                          <a:endParaRPr lang="es-MX" sz="1200" dirty="0">
                            <a:solidFill>
                              <a:srgbClr val="003366"/>
                            </a:solidFill>
                          </a:endParaRPr>
                        </a:p>
                      </a:txBody>
                      <a:tcPr anchor="ctr"/>
                    </a:tc>
                    <a:tc>
                      <a:txBody>
                        <a:bodyPr/>
                        <a:lstStyle/>
                        <a:p>
                          <a:pPr algn="ctr"/>
                          <a:r>
                            <a:rPr lang="es-MX" sz="1200" dirty="0" smtClean="0">
                              <a:solidFill>
                                <a:srgbClr val="003366"/>
                              </a:solidFill>
                            </a:rPr>
                            <a:t>-0.10</a:t>
                          </a:r>
                          <a:endParaRPr lang="es-MX" sz="1200" dirty="0">
                            <a:solidFill>
                              <a:srgbClr val="003366"/>
                            </a:solidFill>
                          </a:endParaRPr>
                        </a:p>
                      </a:txBody>
                      <a:tcPr anchor="ctr"/>
                    </a:tc>
                    <a:tc>
                      <a:txBody>
                        <a:bodyPr/>
                        <a:lstStyle/>
                        <a:p>
                          <a:pPr algn="ctr"/>
                          <a:r>
                            <a:rPr lang="es-MX" sz="1200" dirty="0" smtClean="0">
                              <a:solidFill>
                                <a:srgbClr val="003366"/>
                              </a:solidFill>
                            </a:rPr>
                            <a:t>2.12</a:t>
                          </a:r>
                          <a:endParaRPr lang="es-MX" sz="1200" dirty="0">
                            <a:solidFill>
                              <a:srgbClr val="003366"/>
                            </a:solidFill>
                          </a:endParaRPr>
                        </a:p>
                      </a:txBody>
                      <a:tcPr anchor="ctr"/>
                    </a:tc>
                    <a:tc>
                      <a:txBody>
                        <a:bodyPr/>
                        <a:lstStyle/>
                        <a:p>
                          <a:pPr algn="ctr"/>
                          <a:r>
                            <a:rPr lang="es-MX" sz="1200" dirty="0" smtClean="0">
                              <a:solidFill>
                                <a:srgbClr val="003366"/>
                              </a:solidFill>
                            </a:rPr>
                            <a:t>0.85</a:t>
                          </a:r>
                          <a:endParaRPr lang="es-MX" sz="1200" dirty="0">
                            <a:solidFill>
                              <a:srgbClr val="003366"/>
                            </a:solidFill>
                          </a:endParaRPr>
                        </a:p>
                      </a:txBody>
                      <a:tcPr anchor="ctr"/>
                    </a:tc>
                    <a:tc>
                      <a:txBody>
                        <a:bodyPr/>
                        <a:lstStyle/>
                        <a:p>
                          <a:pPr algn="ctr"/>
                          <a:r>
                            <a:rPr lang="es-MX" sz="1200" dirty="0" smtClean="0">
                              <a:solidFill>
                                <a:srgbClr val="003366"/>
                              </a:solidFill>
                            </a:rPr>
                            <a:t>1.34</a:t>
                          </a:r>
                          <a:endParaRPr lang="es-MX" sz="1200" dirty="0">
                            <a:solidFill>
                              <a:srgbClr val="003366"/>
                            </a:solidFill>
                          </a:endParaRPr>
                        </a:p>
                      </a:txBody>
                      <a:tcPr anchor="ctr"/>
                    </a:tc>
                    <a:tc>
                      <a:txBody>
                        <a:bodyPr/>
                        <a:lstStyle/>
                        <a:p>
                          <a:pPr algn="ctr"/>
                          <a:r>
                            <a:rPr lang="es-MX" sz="1200" dirty="0" smtClean="0">
                              <a:solidFill>
                                <a:srgbClr val="003366"/>
                              </a:solidFill>
                            </a:rPr>
                            <a:t>0.39</a:t>
                          </a:r>
                          <a:endParaRPr lang="es-MX" sz="1200" dirty="0">
                            <a:solidFill>
                              <a:srgbClr val="003366"/>
                            </a:solidFill>
                          </a:endParaRPr>
                        </a:p>
                      </a:txBody>
                      <a:tcPr anchor="ctr"/>
                    </a:tc>
                    <a:tc>
                      <a:txBody>
                        <a:bodyPr/>
                        <a:lstStyle/>
                        <a:p>
                          <a:pPr algn="ctr"/>
                          <a:r>
                            <a:rPr lang="es-MX" sz="1200" dirty="0" smtClean="0">
                              <a:solidFill>
                                <a:srgbClr val="003366"/>
                              </a:solidFill>
                            </a:rPr>
                            <a:t>0.06</a:t>
                          </a:r>
                          <a:endParaRPr lang="es-MX" sz="1200" dirty="0">
                            <a:solidFill>
                              <a:srgbClr val="003366"/>
                            </a:solidFill>
                          </a:endParaRPr>
                        </a:p>
                      </a:txBody>
                      <a:tcPr anchor="ctr"/>
                    </a:tc>
                  </a:tr>
                  <a:tr h="297295">
                    <a:tc vMerge="1">
                      <a:txBody>
                        <a:bodyPr/>
                        <a:lstStyle/>
                        <a:p>
                          <a:endParaRPr lang="es-MX" dirty="0"/>
                        </a:p>
                      </a:txBody>
                      <a:tcPr/>
                    </a:tc>
                    <a:tc>
                      <a:txBody>
                        <a:bodyPr/>
                        <a:lstStyle/>
                        <a:p>
                          <a:pPr algn="ctr"/>
                          <a:r>
                            <a:rPr lang="es-MX" sz="1000" dirty="0" smtClean="0">
                              <a:solidFill>
                                <a:srgbClr val="003366"/>
                              </a:solidFill>
                            </a:rPr>
                            <a:t>09q3 – </a:t>
                          </a:r>
                          <a:r>
                            <a:rPr lang="es-MX" sz="1000" dirty="0" smtClean="0">
                              <a:solidFill>
                                <a:srgbClr val="003366"/>
                              </a:solidFill>
                            </a:rPr>
                            <a:t>15q1</a:t>
                          </a:r>
                          <a:endParaRPr lang="es-MX" sz="1000" dirty="0">
                            <a:solidFill>
                              <a:srgbClr val="003366"/>
                            </a:solidFill>
                          </a:endParaRPr>
                        </a:p>
                      </a:txBody>
                      <a:tcPr anchor="ctr"/>
                    </a:tc>
                    <a:tc>
                      <a:txBody>
                        <a:bodyPr/>
                        <a:lstStyle/>
                        <a:p>
                          <a:pPr algn="ctr"/>
                          <a:r>
                            <a:rPr lang="es-MX" sz="1200" dirty="0" smtClean="0">
                              <a:solidFill>
                                <a:srgbClr val="003366"/>
                              </a:solidFill>
                            </a:rPr>
                            <a:t>0.75</a:t>
                          </a:r>
                          <a:endParaRPr lang="es-MX" sz="1200" dirty="0">
                            <a:solidFill>
                              <a:srgbClr val="003366"/>
                            </a:solidFill>
                          </a:endParaRPr>
                        </a:p>
                      </a:txBody>
                      <a:tcPr anchor="ctr"/>
                    </a:tc>
                    <a:tc>
                      <a:txBody>
                        <a:bodyPr/>
                        <a:lstStyle/>
                        <a:p>
                          <a:pPr algn="ctr"/>
                          <a:r>
                            <a:rPr lang="es-MX" sz="1200" dirty="0" smtClean="0">
                              <a:solidFill>
                                <a:srgbClr val="003366"/>
                              </a:solidFill>
                            </a:rPr>
                            <a:t>0.25</a:t>
                          </a:r>
                          <a:endParaRPr lang="es-MX" sz="1200" dirty="0">
                            <a:solidFill>
                              <a:srgbClr val="003366"/>
                            </a:solidFill>
                          </a:endParaRPr>
                        </a:p>
                      </a:txBody>
                      <a:tcPr anchor="ctr"/>
                    </a:tc>
                    <a:tc>
                      <a:txBody>
                        <a:bodyPr/>
                        <a:lstStyle/>
                        <a:p>
                          <a:pPr algn="ctr"/>
                          <a:r>
                            <a:rPr lang="es-MX" sz="1200" dirty="0" smtClean="0">
                              <a:solidFill>
                                <a:srgbClr val="003366"/>
                              </a:solidFill>
                            </a:rPr>
                            <a:t>-0.09</a:t>
                          </a:r>
                          <a:endParaRPr lang="es-MX" sz="1200" dirty="0">
                            <a:solidFill>
                              <a:srgbClr val="003366"/>
                            </a:solidFill>
                          </a:endParaRPr>
                        </a:p>
                      </a:txBody>
                      <a:tcPr anchor="ctr"/>
                    </a:tc>
                    <a:tc>
                      <a:txBody>
                        <a:bodyPr/>
                        <a:lstStyle/>
                        <a:p>
                          <a:pPr algn="ctr"/>
                          <a:r>
                            <a:rPr lang="es-MX" sz="1200" dirty="0" smtClean="0">
                              <a:solidFill>
                                <a:srgbClr val="003366"/>
                              </a:solidFill>
                            </a:rPr>
                            <a:t>1.60</a:t>
                          </a:r>
                          <a:endParaRPr lang="es-MX" sz="1200" dirty="0">
                            <a:solidFill>
                              <a:srgbClr val="003366"/>
                            </a:solidFill>
                          </a:endParaRPr>
                        </a:p>
                      </a:txBody>
                      <a:tcPr anchor="ctr"/>
                    </a:tc>
                    <a:tc>
                      <a:txBody>
                        <a:bodyPr/>
                        <a:lstStyle/>
                        <a:p>
                          <a:pPr algn="ctr"/>
                          <a:r>
                            <a:rPr lang="es-MX" sz="1200" dirty="0" smtClean="0">
                              <a:solidFill>
                                <a:srgbClr val="003366"/>
                              </a:solidFill>
                            </a:rPr>
                            <a:t>0.86</a:t>
                          </a:r>
                          <a:endParaRPr lang="es-MX" sz="1200" dirty="0">
                            <a:solidFill>
                              <a:srgbClr val="003366"/>
                            </a:solidFill>
                          </a:endParaRPr>
                        </a:p>
                      </a:txBody>
                      <a:tcPr anchor="ctr"/>
                    </a:tc>
                    <a:tc>
                      <a:txBody>
                        <a:bodyPr/>
                        <a:lstStyle/>
                        <a:p>
                          <a:pPr algn="ctr"/>
                          <a:r>
                            <a:rPr lang="es-MX" sz="1200" dirty="0" smtClean="0">
                              <a:solidFill>
                                <a:srgbClr val="003366"/>
                              </a:solidFill>
                            </a:rPr>
                            <a:t>1.33</a:t>
                          </a:r>
                          <a:endParaRPr lang="es-MX" sz="1200" dirty="0">
                            <a:solidFill>
                              <a:srgbClr val="003366"/>
                            </a:solidFill>
                          </a:endParaRPr>
                        </a:p>
                      </a:txBody>
                      <a:tcPr anchor="ctr"/>
                    </a:tc>
                    <a:tc>
                      <a:txBody>
                        <a:bodyPr/>
                        <a:lstStyle/>
                        <a:p>
                          <a:pPr algn="ctr"/>
                          <a:r>
                            <a:rPr lang="es-MX" sz="1200" dirty="0" smtClean="0">
                              <a:solidFill>
                                <a:srgbClr val="003366"/>
                              </a:solidFill>
                            </a:rPr>
                            <a:t>0.40</a:t>
                          </a:r>
                          <a:endParaRPr lang="es-MX" sz="1200" dirty="0">
                            <a:solidFill>
                              <a:srgbClr val="003366"/>
                            </a:solidFill>
                          </a:endParaRPr>
                        </a:p>
                      </a:txBody>
                      <a:tcPr anchor="ctr"/>
                    </a:tc>
                    <a:tc>
                      <a:txBody>
                        <a:bodyPr/>
                        <a:lstStyle/>
                        <a:p>
                          <a:pPr algn="ctr"/>
                          <a:r>
                            <a:rPr lang="es-MX" sz="1200" dirty="0" smtClean="0">
                              <a:solidFill>
                                <a:srgbClr val="003366"/>
                              </a:solidFill>
                            </a:rPr>
                            <a:t>0.05</a:t>
                          </a:r>
                          <a:endParaRPr lang="es-MX" sz="1200" dirty="0">
                            <a:solidFill>
                              <a:srgbClr val="003366"/>
                            </a:solidFill>
                          </a:endParaRPr>
                        </a:p>
                      </a:txBody>
                      <a:tcPr anchor="ctr"/>
                    </a:tc>
                  </a:tr>
                  <a:tr h="297295">
                    <a:tc rowSpan="2">
                      <a:txBody>
                        <a:bodyPr/>
                        <a:lstStyle/>
                        <a:p>
                          <a:pPr algn="ctr"/>
                          <a:r>
                            <a:rPr lang="es-MX" sz="1200" dirty="0" smtClean="0">
                              <a:solidFill>
                                <a:srgbClr val="003366"/>
                              </a:solidFill>
                            </a:rPr>
                            <a:t>Mexico</a:t>
                          </a:r>
                          <a:endParaRPr lang="es-MX" sz="1200" dirty="0">
                            <a:solidFill>
                              <a:srgbClr val="003366"/>
                            </a:solidFill>
                          </a:endParaRPr>
                        </a:p>
                      </a:txBody>
                      <a:tcPr anchor="ctr"/>
                    </a:tc>
                    <a:tc>
                      <a:txBody>
                        <a:bodyPr/>
                        <a:lstStyle/>
                        <a:p>
                          <a:pPr algn="ctr"/>
                          <a:r>
                            <a:rPr lang="es-MX" sz="1000" dirty="0" smtClean="0">
                              <a:solidFill>
                                <a:srgbClr val="003366"/>
                              </a:solidFill>
                            </a:rPr>
                            <a:t>00q1 </a:t>
                          </a:r>
                          <a:r>
                            <a:rPr lang="es-MX" sz="1000" dirty="0" smtClean="0">
                              <a:solidFill>
                                <a:srgbClr val="003366"/>
                              </a:solidFill>
                            </a:rPr>
                            <a:t>– 08q2</a:t>
                          </a:r>
                          <a:endParaRPr lang="es-MX" sz="1000" dirty="0">
                            <a:solidFill>
                              <a:srgbClr val="003366"/>
                            </a:solidFill>
                          </a:endParaRPr>
                        </a:p>
                      </a:txBody>
                      <a:tcPr anchor="ctr"/>
                    </a:tc>
                    <a:tc>
                      <a:txBody>
                        <a:bodyPr/>
                        <a:lstStyle/>
                        <a:p>
                          <a:pPr algn="ctr"/>
                          <a:r>
                            <a:rPr lang="es-MX" sz="1200" dirty="0" smtClean="0">
                              <a:solidFill>
                                <a:srgbClr val="003366"/>
                              </a:solidFill>
                            </a:rPr>
                            <a:t>0.75</a:t>
                          </a:r>
                          <a:endParaRPr lang="es-MX" sz="1200" dirty="0">
                            <a:solidFill>
                              <a:srgbClr val="003366"/>
                            </a:solidFill>
                          </a:endParaRPr>
                        </a:p>
                      </a:txBody>
                      <a:tcPr anchor="ctr"/>
                    </a:tc>
                    <a:tc>
                      <a:txBody>
                        <a:bodyPr/>
                        <a:lstStyle/>
                        <a:p>
                          <a:pPr algn="ctr"/>
                          <a:r>
                            <a:rPr lang="es-MX" sz="1200" dirty="0" smtClean="0">
                              <a:solidFill>
                                <a:srgbClr val="003366"/>
                              </a:solidFill>
                            </a:rPr>
                            <a:t>0.25</a:t>
                          </a:r>
                          <a:endParaRPr lang="es-MX" sz="1200" dirty="0">
                            <a:solidFill>
                              <a:srgbClr val="003366"/>
                            </a:solidFill>
                          </a:endParaRPr>
                        </a:p>
                      </a:txBody>
                      <a:tcPr anchor="ctr"/>
                    </a:tc>
                    <a:tc>
                      <a:txBody>
                        <a:bodyPr/>
                        <a:lstStyle/>
                        <a:p>
                          <a:pPr algn="ctr"/>
                          <a:r>
                            <a:rPr lang="es-MX" sz="1200" dirty="0" smtClean="0">
                              <a:solidFill>
                                <a:srgbClr val="003366"/>
                              </a:solidFill>
                            </a:rPr>
                            <a:t>-0.13</a:t>
                          </a:r>
                          <a:endParaRPr lang="es-MX" sz="1200" dirty="0">
                            <a:solidFill>
                              <a:srgbClr val="003366"/>
                            </a:solidFill>
                          </a:endParaRPr>
                        </a:p>
                      </a:txBody>
                      <a:tcPr anchor="ctr"/>
                    </a:tc>
                    <a:tc>
                      <a:txBody>
                        <a:bodyPr/>
                        <a:lstStyle/>
                        <a:p>
                          <a:pPr algn="ctr"/>
                          <a:r>
                            <a:rPr lang="es-MX" sz="1200" dirty="0" smtClean="0">
                              <a:solidFill>
                                <a:srgbClr val="003366"/>
                              </a:solidFill>
                            </a:rPr>
                            <a:t>0.66</a:t>
                          </a:r>
                          <a:endParaRPr lang="es-MX" sz="1200" dirty="0">
                            <a:solidFill>
                              <a:srgbClr val="003366"/>
                            </a:solidFill>
                          </a:endParaRPr>
                        </a:p>
                      </a:txBody>
                      <a:tcPr anchor="ctr"/>
                    </a:tc>
                    <a:tc>
                      <a:txBody>
                        <a:bodyPr/>
                        <a:lstStyle/>
                        <a:p>
                          <a:pPr algn="ctr"/>
                          <a:r>
                            <a:rPr lang="es-MX" sz="1200" dirty="0" smtClean="0">
                              <a:solidFill>
                                <a:srgbClr val="003366"/>
                              </a:solidFill>
                            </a:rPr>
                            <a:t>0.72</a:t>
                          </a:r>
                          <a:endParaRPr lang="es-MX" sz="1200" dirty="0">
                            <a:solidFill>
                              <a:srgbClr val="003366"/>
                            </a:solidFill>
                          </a:endParaRPr>
                        </a:p>
                      </a:txBody>
                      <a:tcPr anchor="ctr"/>
                    </a:tc>
                    <a:tc>
                      <a:txBody>
                        <a:bodyPr/>
                        <a:lstStyle/>
                        <a:p>
                          <a:pPr algn="ctr"/>
                          <a:r>
                            <a:rPr lang="es-MX" sz="1200" dirty="0" smtClean="0">
                              <a:solidFill>
                                <a:srgbClr val="003366"/>
                              </a:solidFill>
                            </a:rPr>
                            <a:t>1.24</a:t>
                          </a:r>
                          <a:endParaRPr lang="es-MX" sz="1200" dirty="0">
                            <a:solidFill>
                              <a:srgbClr val="003366"/>
                            </a:solidFill>
                          </a:endParaRPr>
                        </a:p>
                      </a:txBody>
                      <a:tcPr anchor="ctr"/>
                    </a:tc>
                    <a:tc>
                      <a:txBody>
                        <a:bodyPr/>
                        <a:lstStyle/>
                        <a:p>
                          <a:pPr algn="ctr"/>
                          <a:r>
                            <a:rPr lang="es-MX" sz="1200" dirty="0" smtClean="0">
                              <a:solidFill>
                                <a:srgbClr val="003366"/>
                              </a:solidFill>
                            </a:rPr>
                            <a:t>0.37</a:t>
                          </a:r>
                          <a:endParaRPr lang="es-MX" sz="1200" dirty="0">
                            <a:solidFill>
                              <a:srgbClr val="003366"/>
                            </a:solidFill>
                          </a:endParaRPr>
                        </a:p>
                      </a:txBody>
                      <a:tcPr anchor="ctr"/>
                    </a:tc>
                    <a:tc>
                      <a:txBody>
                        <a:bodyPr/>
                        <a:lstStyle/>
                        <a:p>
                          <a:pPr algn="ctr"/>
                          <a:r>
                            <a:rPr lang="es-MX" sz="1200" dirty="0" smtClean="0">
                              <a:solidFill>
                                <a:srgbClr val="003366"/>
                              </a:solidFill>
                            </a:rPr>
                            <a:t>0.08</a:t>
                          </a:r>
                          <a:endParaRPr lang="es-MX" sz="1200" dirty="0">
                            <a:solidFill>
                              <a:srgbClr val="003366"/>
                            </a:solidFill>
                          </a:endParaRPr>
                        </a:p>
                      </a:txBody>
                      <a:tcPr anchor="ctr"/>
                    </a:tc>
                  </a:tr>
                  <a:tr h="297295">
                    <a:tc vMerge="1">
                      <a:txBody>
                        <a:bodyPr/>
                        <a:lstStyle/>
                        <a:p>
                          <a:endParaRPr lang="es-MX" dirty="0"/>
                        </a:p>
                      </a:txBody>
                      <a:tcPr/>
                    </a:tc>
                    <a:tc>
                      <a:txBody>
                        <a:bodyPr/>
                        <a:lstStyle/>
                        <a:p>
                          <a:pPr algn="ctr"/>
                          <a:r>
                            <a:rPr lang="es-MX" sz="1000" dirty="0" smtClean="0">
                              <a:solidFill>
                                <a:srgbClr val="003366"/>
                              </a:solidFill>
                            </a:rPr>
                            <a:t>09q3 – </a:t>
                          </a:r>
                          <a:r>
                            <a:rPr lang="es-MX" sz="1000" dirty="0" smtClean="0">
                              <a:solidFill>
                                <a:srgbClr val="003366"/>
                              </a:solidFill>
                            </a:rPr>
                            <a:t>15q4</a:t>
                          </a:r>
                          <a:endParaRPr lang="es-MX" sz="1000" dirty="0">
                            <a:solidFill>
                              <a:srgbClr val="003366"/>
                            </a:solidFill>
                          </a:endParaRPr>
                        </a:p>
                      </a:txBody>
                      <a:tcPr anchor="ctr"/>
                    </a:tc>
                    <a:tc>
                      <a:txBody>
                        <a:bodyPr/>
                        <a:lstStyle/>
                        <a:p>
                          <a:pPr algn="ctr"/>
                          <a:r>
                            <a:rPr lang="es-MX" sz="1200" dirty="0" smtClean="0">
                              <a:solidFill>
                                <a:srgbClr val="003366"/>
                              </a:solidFill>
                            </a:rPr>
                            <a:t>0.74</a:t>
                          </a:r>
                          <a:endParaRPr lang="es-MX" sz="1200" dirty="0">
                            <a:solidFill>
                              <a:srgbClr val="003366"/>
                            </a:solidFill>
                          </a:endParaRPr>
                        </a:p>
                      </a:txBody>
                      <a:tcPr anchor="ctr"/>
                    </a:tc>
                    <a:tc>
                      <a:txBody>
                        <a:bodyPr/>
                        <a:lstStyle/>
                        <a:p>
                          <a:pPr algn="ctr"/>
                          <a:r>
                            <a:rPr lang="es-MX" sz="1200" dirty="0" smtClean="0">
                              <a:solidFill>
                                <a:srgbClr val="003366"/>
                              </a:solidFill>
                            </a:rPr>
                            <a:t>0.26</a:t>
                          </a:r>
                          <a:endParaRPr lang="es-MX" sz="1200" dirty="0">
                            <a:solidFill>
                              <a:srgbClr val="003366"/>
                            </a:solidFill>
                          </a:endParaRPr>
                        </a:p>
                      </a:txBody>
                      <a:tcPr anchor="ctr"/>
                    </a:tc>
                    <a:tc>
                      <a:txBody>
                        <a:bodyPr/>
                        <a:lstStyle/>
                        <a:p>
                          <a:pPr algn="ctr"/>
                          <a:r>
                            <a:rPr lang="es-MX" sz="1200" dirty="0" smtClean="0">
                              <a:solidFill>
                                <a:srgbClr val="003366"/>
                              </a:solidFill>
                            </a:rPr>
                            <a:t>-0.10</a:t>
                          </a:r>
                          <a:endParaRPr lang="es-MX" sz="1200" dirty="0">
                            <a:solidFill>
                              <a:srgbClr val="003366"/>
                            </a:solidFill>
                          </a:endParaRPr>
                        </a:p>
                      </a:txBody>
                      <a:tcPr anchor="ctr"/>
                    </a:tc>
                    <a:tc>
                      <a:txBody>
                        <a:bodyPr/>
                        <a:lstStyle/>
                        <a:p>
                          <a:pPr algn="ctr"/>
                          <a:r>
                            <a:rPr lang="es-MX" sz="1200" dirty="0" smtClean="0">
                              <a:solidFill>
                                <a:srgbClr val="003366"/>
                              </a:solidFill>
                            </a:rPr>
                            <a:t>1.77</a:t>
                          </a:r>
                          <a:endParaRPr lang="es-MX" sz="1200" dirty="0">
                            <a:solidFill>
                              <a:srgbClr val="003366"/>
                            </a:solidFill>
                          </a:endParaRPr>
                        </a:p>
                      </a:txBody>
                      <a:tcPr anchor="ctr"/>
                    </a:tc>
                    <a:tc>
                      <a:txBody>
                        <a:bodyPr/>
                        <a:lstStyle/>
                        <a:p>
                          <a:pPr algn="ctr"/>
                          <a:r>
                            <a:rPr lang="es-MX" sz="1200" dirty="0" smtClean="0">
                              <a:solidFill>
                                <a:srgbClr val="003366"/>
                              </a:solidFill>
                            </a:rPr>
                            <a:t>0.94</a:t>
                          </a:r>
                          <a:endParaRPr lang="es-MX" sz="1200" dirty="0">
                            <a:solidFill>
                              <a:srgbClr val="003366"/>
                            </a:solidFill>
                          </a:endParaRPr>
                        </a:p>
                      </a:txBody>
                      <a:tcPr anchor="ctr"/>
                    </a:tc>
                    <a:tc>
                      <a:txBody>
                        <a:bodyPr/>
                        <a:lstStyle/>
                        <a:p>
                          <a:pPr algn="ctr"/>
                          <a:r>
                            <a:rPr lang="es-MX" sz="1200" dirty="0" smtClean="0">
                              <a:solidFill>
                                <a:srgbClr val="003366"/>
                              </a:solidFill>
                            </a:rPr>
                            <a:t>1.46</a:t>
                          </a:r>
                          <a:endParaRPr lang="es-MX" sz="1200" dirty="0">
                            <a:solidFill>
                              <a:srgbClr val="003366"/>
                            </a:solidFill>
                          </a:endParaRPr>
                        </a:p>
                      </a:txBody>
                      <a:tcPr anchor="ctr"/>
                    </a:tc>
                    <a:tc>
                      <a:txBody>
                        <a:bodyPr/>
                        <a:lstStyle/>
                        <a:p>
                          <a:pPr algn="ctr"/>
                          <a:r>
                            <a:rPr lang="es-MX" sz="1200" dirty="0" smtClean="0">
                              <a:solidFill>
                                <a:srgbClr val="003366"/>
                              </a:solidFill>
                            </a:rPr>
                            <a:t>0.29</a:t>
                          </a:r>
                          <a:endParaRPr lang="es-MX" sz="1200" dirty="0">
                            <a:solidFill>
                              <a:srgbClr val="003366"/>
                            </a:solidFill>
                          </a:endParaRPr>
                        </a:p>
                      </a:txBody>
                      <a:tcPr anchor="ctr"/>
                    </a:tc>
                    <a:tc>
                      <a:txBody>
                        <a:bodyPr/>
                        <a:lstStyle/>
                        <a:p>
                          <a:pPr algn="ctr"/>
                          <a:r>
                            <a:rPr lang="es-MX" sz="1200" dirty="0" smtClean="0">
                              <a:solidFill>
                                <a:srgbClr val="003366"/>
                              </a:solidFill>
                            </a:rPr>
                            <a:t>0.15</a:t>
                          </a:r>
                          <a:endParaRPr lang="es-MX" sz="1200" dirty="0">
                            <a:solidFill>
                              <a:srgbClr val="003366"/>
                            </a:solidFill>
                          </a:endParaRPr>
                        </a:p>
                      </a:txBody>
                      <a:tcPr anchor="ctr"/>
                    </a:tc>
                  </a:tr>
                  <a:tr h="297295">
                    <a:tc rowSpan="2">
                      <a:txBody>
                        <a:bodyPr/>
                        <a:lstStyle/>
                        <a:p>
                          <a:pPr algn="ctr"/>
                          <a:r>
                            <a:rPr lang="en-US" sz="1200" noProof="0" dirty="0" smtClean="0">
                              <a:solidFill>
                                <a:srgbClr val="003366"/>
                              </a:solidFill>
                            </a:rPr>
                            <a:t>Peru</a:t>
                          </a:r>
                          <a:endParaRPr lang="en-US" sz="1200" noProof="0" dirty="0">
                            <a:solidFill>
                              <a:srgbClr val="003366"/>
                            </a:solidFill>
                          </a:endParaRPr>
                        </a:p>
                      </a:txBody>
                      <a:tcPr anchor="ctr"/>
                    </a:tc>
                    <a:tc>
                      <a:txBody>
                        <a:bodyPr/>
                        <a:lstStyle/>
                        <a:p>
                          <a:pPr algn="ctr"/>
                          <a:r>
                            <a:rPr lang="es-MX" sz="1000" dirty="0" smtClean="0">
                              <a:solidFill>
                                <a:srgbClr val="003366"/>
                              </a:solidFill>
                            </a:rPr>
                            <a:t>00q1 </a:t>
                          </a:r>
                          <a:r>
                            <a:rPr lang="es-MX" sz="1000" dirty="0" smtClean="0">
                              <a:solidFill>
                                <a:srgbClr val="003366"/>
                              </a:solidFill>
                            </a:rPr>
                            <a:t>– 08q2</a:t>
                          </a:r>
                          <a:endParaRPr lang="es-MX" sz="1000" dirty="0">
                            <a:solidFill>
                              <a:srgbClr val="003366"/>
                            </a:solidFill>
                          </a:endParaRPr>
                        </a:p>
                      </a:txBody>
                      <a:tcPr anchor="ctr"/>
                    </a:tc>
                    <a:tc>
                      <a:txBody>
                        <a:bodyPr/>
                        <a:lstStyle/>
                        <a:p>
                          <a:pPr algn="ctr"/>
                          <a:r>
                            <a:rPr lang="es-MX" sz="1200" dirty="0" smtClean="0">
                              <a:solidFill>
                                <a:srgbClr val="003366"/>
                              </a:solidFill>
                            </a:rPr>
                            <a:t>0.74</a:t>
                          </a:r>
                          <a:endParaRPr lang="es-MX" sz="1200" dirty="0">
                            <a:solidFill>
                              <a:srgbClr val="003366"/>
                            </a:solidFill>
                          </a:endParaRPr>
                        </a:p>
                      </a:txBody>
                      <a:tcPr anchor="ctr"/>
                    </a:tc>
                    <a:tc>
                      <a:txBody>
                        <a:bodyPr/>
                        <a:lstStyle/>
                        <a:p>
                          <a:pPr algn="ctr"/>
                          <a:r>
                            <a:rPr lang="es-MX" sz="1200" dirty="0" smtClean="0">
                              <a:solidFill>
                                <a:srgbClr val="003366"/>
                              </a:solidFill>
                            </a:rPr>
                            <a:t>0.26</a:t>
                          </a:r>
                          <a:endParaRPr lang="es-MX" sz="1200" dirty="0">
                            <a:solidFill>
                              <a:srgbClr val="003366"/>
                            </a:solidFill>
                          </a:endParaRPr>
                        </a:p>
                      </a:txBody>
                      <a:tcPr anchor="ctr"/>
                    </a:tc>
                    <a:tc>
                      <a:txBody>
                        <a:bodyPr/>
                        <a:lstStyle/>
                        <a:p>
                          <a:pPr algn="ctr"/>
                          <a:r>
                            <a:rPr lang="es-MX" sz="1200" dirty="0" smtClean="0">
                              <a:solidFill>
                                <a:srgbClr val="003366"/>
                              </a:solidFill>
                            </a:rPr>
                            <a:t>-0.04</a:t>
                          </a:r>
                          <a:endParaRPr lang="es-MX" sz="1200" dirty="0">
                            <a:solidFill>
                              <a:srgbClr val="003366"/>
                            </a:solidFill>
                          </a:endParaRPr>
                        </a:p>
                      </a:txBody>
                      <a:tcPr anchor="ctr"/>
                    </a:tc>
                    <a:tc>
                      <a:txBody>
                        <a:bodyPr/>
                        <a:lstStyle/>
                        <a:p>
                          <a:pPr algn="ctr"/>
                          <a:r>
                            <a:rPr lang="es-MX" sz="1200" dirty="0" smtClean="0">
                              <a:solidFill>
                                <a:srgbClr val="003366"/>
                              </a:solidFill>
                            </a:rPr>
                            <a:t>0.67</a:t>
                          </a:r>
                          <a:endParaRPr lang="es-MX" sz="1200" dirty="0">
                            <a:solidFill>
                              <a:srgbClr val="003366"/>
                            </a:solidFill>
                          </a:endParaRPr>
                        </a:p>
                      </a:txBody>
                      <a:tcPr anchor="ctr"/>
                    </a:tc>
                    <a:tc>
                      <a:txBody>
                        <a:bodyPr/>
                        <a:lstStyle/>
                        <a:p>
                          <a:pPr algn="ctr"/>
                          <a:r>
                            <a:rPr lang="es-MX" sz="1200" dirty="0" smtClean="0">
                              <a:solidFill>
                                <a:srgbClr val="003366"/>
                              </a:solidFill>
                            </a:rPr>
                            <a:t>0.62</a:t>
                          </a:r>
                          <a:endParaRPr lang="es-MX" sz="1200" dirty="0">
                            <a:solidFill>
                              <a:srgbClr val="003366"/>
                            </a:solidFill>
                          </a:endParaRPr>
                        </a:p>
                      </a:txBody>
                      <a:tcPr anchor="ctr"/>
                    </a:tc>
                    <a:tc>
                      <a:txBody>
                        <a:bodyPr/>
                        <a:lstStyle/>
                        <a:p>
                          <a:pPr algn="ctr"/>
                          <a:r>
                            <a:rPr lang="es-MX" sz="1200" dirty="0" smtClean="0">
                              <a:solidFill>
                                <a:srgbClr val="003366"/>
                              </a:solidFill>
                            </a:rPr>
                            <a:t>1.04</a:t>
                          </a:r>
                          <a:endParaRPr lang="es-MX" sz="1200" dirty="0">
                            <a:solidFill>
                              <a:srgbClr val="003366"/>
                            </a:solidFill>
                          </a:endParaRPr>
                        </a:p>
                      </a:txBody>
                      <a:tcPr anchor="ctr"/>
                    </a:tc>
                    <a:tc>
                      <a:txBody>
                        <a:bodyPr/>
                        <a:lstStyle/>
                        <a:p>
                          <a:pPr algn="ctr"/>
                          <a:r>
                            <a:rPr lang="es-MX" sz="1200" dirty="0" smtClean="0">
                              <a:solidFill>
                                <a:srgbClr val="003366"/>
                              </a:solidFill>
                            </a:rPr>
                            <a:t>0.34</a:t>
                          </a:r>
                          <a:endParaRPr lang="es-MX" sz="1200" dirty="0">
                            <a:solidFill>
                              <a:srgbClr val="003366"/>
                            </a:solidFill>
                          </a:endParaRPr>
                        </a:p>
                      </a:txBody>
                      <a:tcPr anchor="ctr"/>
                    </a:tc>
                    <a:tc>
                      <a:txBody>
                        <a:bodyPr/>
                        <a:lstStyle/>
                        <a:p>
                          <a:pPr algn="ctr"/>
                          <a:r>
                            <a:rPr lang="es-MX" sz="1200" dirty="0" smtClean="0">
                              <a:solidFill>
                                <a:srgbClr val="003366"/>
                              </a:solidFill>
                            </a:rPr>
                            <a:t>0.22</a:t>
                          </a:r>
                          <a:endParaRPr lang="es-MX" sz="1200" dirty="0">
                            <a:solidFill>
                              <a:srgbClr val="003366"/>
                            </a:solidFill>
                          </a:endParaRPr>
                        </a:p>
                      </a:txBody>
                      <a:tcPr anchor="ctr"/>
                    </a:tc>
                  </a:tr>
                  <a:tr h="297295">
                    <a:tc vMerge="1">
                      <a:txBody>
                        <a:bodyPr/>
                        <a:lstStyle/>
                        <a:p>
                          <a:endParaRPr lang="es-MX" dirty="0"/>
                        </a:p>
                      </a:txBody>
                      <a:tcPr/>
                    </a:tc>
                    <a:tc>
                      <a:txBody>
                        <a:bodyPr/>
                        <a:lstStyle/>
                        <a:p>
                          <a:pPr algn="ctr"/>
                          <a:r>
                            <a:rPr lang="es-MX" sz="1000" dirty="0" smtClean="0">
                              <a:solidFill>
                                <a:srgbClr val="003366"/>
                              </a:solidFill>
                            </a:rPr>
                            <a:t>09q3 – </a:t>
                          </a:r>
                          <a:r>
                            <a:rPr lang="es-MX" sz="1000" dirty="0" smtClean="0">
                              <a:solidFill>
                                <a:srgbClr val="003366"/>
                              </a:solidFill>
                            </a:rPr>
                            <a:t>15q3</a:t>
                          </a:r>
                          <a:endParaRPr lang="es-MX" sz="1000" dirty="0">
                            <a:solidFill>
                              <a:srgbClr val="003366"/>
                            </a:solidFill>
                          </a:endParaRPr>
                        </a:p>
                      </a:txBody>
                      <a:tcPr anchor="ctr"/>
                    </a:tc>
                    <a:tc>
                      <a:txBody>
                        <a:bodyPr/>
                        <a:lstStyle/>
                        <a:p>
                          <a:pPr algn="ctr"/>
                          <a:r>
                            <a:rPr lang="es-MX" sz="1200" dirty="0" smtClean="0">
                              <a:solidFill>
                                <a:srgbClr val="003366"/>
                              </a:solidFill>
                            </a:rPr>
                            <a:t>0.77</a:t>
                          </a:r>
                          <a:endParaRPr lang="es-MX" sz="1200" dirty="0">
                            <a:solidFill>
                              <a:srgbClr val="003366"/>
                            </a:solidFill>
                          </a:endParaRPr>
                        </a:p>
                      </a:txBody>
                      <a:tcPr anchor="ctr"/>
                    </a:tc>
                    <a:tc>
                      <a:txBody>
                        <a:bodyPr/>
                        <a:lstStyle/>
                        <a:p>
                          <a:pPr algn="ctr"/>
                          <a:r>
                            <a:rPr lang="es-MX" sz="1200" dirty="0" smtClean="0">
                              <a:solidFill>
                                <a:srgbClr val="003366"/>
                              </a:solidFill>
                            </a:rPr>
                            <a:t>0.33</a:t>
                          </a:r>
                          <a:endParaRPr lang="es-MX" sz="1200" dirty="0">
                            <a:solidFill>
                              <a:srgbClr val="003366"/>
                            </a:solidFill>
                          </a:endParaRPr>
                        </a:p>
                      </a:txBody>
                      <a:tcPr anchor="ctr"/>
                    </a:tc>
                    <a:tc>
                      <a:txBody>
                        <a:bodyPr/>
                        <a:lstStyle/>
                        <a:p>
                          <a:pPr algn="ctr"/>
                          <a:r>
                            <a:rPr lang="es-MX" sz="1200" dirty="0" smtClean="0">
                              <a:solidFill>
                                <a:srgbClr val="003366"/>
                              </a:solidFill>
                            </a:rPr>
                            <a:t>-0.08</a:t>
                          </a:r>
                          <a:endParaRPr lang="es-MX" sz="1200" dirty="0">
                            <a:solidFill>
                              <a:srgbClr val="003366"/>
                            </a:solidFill>
                          </a:endParaRPr>
                        </a:p>
                      </a:txBody>
                      <a:tcPr anchor="ctr"/>
                    </a:tc>
                    <a:tc>
                      <a:txBody>
                        <a:bodyPr/>
                        <a:lstStyle/>
                        <a:p>
                          <a:pPr algn="ctr"/>
                          <a:r>
                            <a:rPr lang="es-MX" sz="1200" dirty="0" smtClean="0">
                              <a:solidFill>
                                <a:srgbClr val="003366"/>
                              </a:solidFill>
                            </a:rPr>
                            <a:t>1.17</a:t>
                          </a:r>
                          <a:endParaRPr lang="es-MX" sz="1200" dirty="0">
                            <a:solidFill>
                              <a:srgbClr val="003366"/>
                            </a:solidFill>
                          </a:endParaRPr>
                        </a:p>
                      </a:txBody>
                      <a:tcPr anchor="ctr"/>
                    </a:tc>
                    <a:tc>
                      <a:txBody>
                        <a:bodyPr/>
                        <a:lstStyle/>
                        <a:p>
                          <a:pPr algn="ctr"/>
                          <a:r>
                            <a:rPr lang="es-MX" sz="1200" dirty="0" smtClean="0">
                              <a:solidFill>
                                <a:srgbClr val="003366"/>
                              </a:solidFill>
                            </a:rPr>
                            <a:t>0.84</a:t>
                          </a:r>
                          <a:endParaRPr lang="es-MX" sz="1200" dirty="0">
                            <a:solidFill>
                              <a:srgbClr val="003366"/>
                            </a:solidFill>
                          </a:endParaRPr>
                        </a:p>
                      </a:txBody>
                      <a:tcPr anchor="ctr"/>
                    </a:tc>
                    <a:tc>
                      <a:txBody>
                        <a:bodyPr/>
                        <a:lstStyle/>
                        <a:p>
                          <a:pPr algn="ctr"/>
                          <a:r>
                            <a:rPr lang="es-MX" sz="1200" dirty="0" smtClean="0">
                              <a:solidFill>
                                <a:srgbClr val="003366"/>
                              </a:solidFill>
                            </a:rPr>
                            <a:t>1.59</a:t>
                          </a:r>
                          <a:endParaRPr lang="es-MX" sz="1200" dirty="0">
                            <a:solidFill>
                              <a:srgbClr val="003366"/>
                            </a:solidFill>
                          </a:endParaRPr>
                        </a:p>
                      </a:txBody>
                      <a:tcPr anchor="ctr"/>
                    </a:tc>
                    <a:tc>
                      <a:txBody>
                        <a:bodyPr/>
                        <a:lstStyle/>
                        <a:p>
                          <a:pPr algn="ctr"/>
                          <a:r>
                            <a:rPr lang="es-MX" sz="1200" dirty="0" smtClean="0">
                              <a:solidFill>
                                <a:srgbClr val="003366"/>
                              </a:solidFill>
                            </a:rPr>
                            <a:t>0.37</a:t>
                          </a:r>
                          <a:endParaRPr lang="es-MX" sz="1200" dirty="0">
                            <a:solidFill>
                              <a:srgbClr val="003366"/>
                            </a:solidFill>
                          </a:endParaRPr>
                        </a:p>
                      </a:txBody>
                      <a:tcPr anchor="ctr"/>
                    </a:tc>
                    <a:tc>
                      <a:txBody>
                        <a:bodyPr/>
                        <a:lstStyle/>
                        <a:p>
                          <a:pPr algn="ctr"/>
                          <a:r>
                            <a:rPr lang="es-MX" sz="1200" dirty="0" smtClean="0">
                              <a:solidFill>
                                <a:srgbClr val="003366"/>
                              </a:solidFill>
                            </a:rPr>
                            <a:t>0.09</a:t>
                          </a:r>
                          <a:endParaRPr lang="es-MX" sz="1200" dirty="0">
                            <a:solidFill>
                              <a:srgbClr val="003366"/>
                            </a:solidFill>
                          </a:endParaRPr>
                        </a:p>
                      </a:txBody>
                      <a:tcPr anchor="ctr"/>
                    </a:tc>
                  </a:tr>
                </a:tbl>
              </a:graphicData>
            </a:graphic>
          </p:graphicFrame>
        </mc:Fallback>
      </mc:AlternateContent>
      <p:sp>
        <p:nvSpPr>
          <p:cNvPr id="5" name="4 CuadroTexto"/>
          <p:cNvSpPr txBox="1"/>
          <p:nvPr/>
        </p:nvSpPr>
        <p:spPr>
          <a:xfrm>
            <a:off x="395536" y="5013176"/>
            <a:ext cx="8424936" cy="1323439"/>
          </a:xfrm>
          <a:prstGeom prst="rect">
            <a:avLst/>
          </a:prstGeom>
          <a:noFill/>
        </p:spPr>
        <p:txBody>
          <a:bodyPr wrap="square" rtlCol="0">
            <a:spAutoFit/>
          </a:bodyPr>
          <a:lstStyle/>
          <a:p>
            <a:pPr algn="just"/>
            <a:r>
              <a:rPr lang="en-US" sz="1600" b="1" dirty="0" smtClean="0">
                <a:solidFill>
                  <a:schemeClr val="tx2"/>
                </a:solidFill>
                <a:latin typeface="Helvetica" panose="020B0604020202030204" pitchFamily="34" charset="0"/>
              </a:rPr>
              <a:t>Persistence</a:t>
            </a:r>
            <a:r>
              <a:rPr lang="en-US" sz="1600" dirty="0" smtClean="0">
                <a:solidFill>
                  <a:schemeClr val="tx2"/>
                </a:solidFill>
                <a:latin typeface="Helvetica" panose="020B0604020202030204" pitchFamily="34" charset="0"/>
              </a:rPr>
              <a:t> of inflation: ↑ </a:t>
            </a:r>
            <a:r>
              <a:rPr lang="en-US" sz="1600" b="1" dirty="0" smtClean="0">
                <a:solidFill>
                  <a:srgbClr val="00B050"/>
                </a:solidFill>
                <a:latin typeface="Helvetica" panose="020B0604020202030204" pitchFamily="34" charset="0"/>
              </a:rPr>
              <a:t>Peru</a:t>
            </a:r>
            <a:r>
              <a:rPr lang="en-US" sz="1600" dirty="0" smtClean="0">
                <a:solidFill>
                  <a:schemeClr val="tx2"/>
                </a:solidFill>
                <a:latin typeface="Helvetica" panose="020B0604020202030204" pitchFamily="34" charset="0"/>
              </a:rPr>
              <a:t>,    ↔ </a:t>
            </a:r>
            <a:r>
              <a:rPr lang="en-US" sz="1600" b="1" dirty="0" smtClean="0">
                <a:solidFill>
                  <a:srgbClr val="00B050"/>
                </a:solidFill>
                <a:latin typeface="Helvetica" panose="020B0604020202030204" pitchFamily="34" charset="0"/>
              </a:rPr>
              <a:t>Mexico</a:t>
            </a:r>
            <a:r>
              <a:rPr lang="en-US" sz="1600" dirty="0" smtClean="0">
                <a:solidFill>
                  <a:schemeClr val="tx2"/>
                </a:solidFill>
                <a:latin typeface="Helvetica" panose="020B0604020202030204" pitchFamily="34" charset="0"/>
              </a:rPr>
              <a:t>,   ↓ Brazil, </a:t>
            </a:r>
            <a:r>
              <a:rPr lang="en-US" sz="1600" u="sng" dirty="0" smtClean="0">
                <a:solidFill>
                  <a:schemeClr val="tx2"/>
                </a:solidFill>
                <a:latin typeface="Helvetica" panose="020B0604020202030204" pitchFamily="34" charset="0"/>
              </a:rPr>
              <a:t>Chile</a:t>
            </a:r>
            <a:r>
              <a:rPr lang="en-US" sz="1600" dirty="0" smtClean="0">
                <a:solidFill>
                  <a:schemeClr val="tx2"/>
                </a:solidFill>
                <a:latin typeface="Helvetica" panose="020B0604020202030204" pitchFamily="34" charset="0"/>
              </a:rPr>
              <a:t> and </a:t>
            </a:r>
            <a:r>
              <a:rPr lang="en-US" sz="1600" u="sng" dirty="0" smtClean="0">
                <a:solidFill>
                  <a:schemeClr val="tx2"/>
                </a:solidFill>
                <a:latin typeface="Helvetica" panose="020B0604020202030204" pitchFamily="34" charset="0"/>
              </a:rPr>
              <a:t>Colombia</a:t>
            </a:r>
            <a:r>
              <a:rPr lang="en-US" sz="1600" dirty="0" smtClean="0">
                <a:solidFill>
                  <a:schemeClr val="tx2"/>
                </a:solidFill>
                <a:latin typeface="Helvetica" panose="020B0604020202030204" pitchFamily="34" charset="0"/>
              </a:rPr>
              <a:t>.</a:t>
            </a:r>
          </a:p>
          <a:p>
            <a:pPr algn="just"/>
            <a:r>
              <a:rPr lang="en-US" sz="1600" dirty="0">
                <a:solidFill>
                  <a:schemeClr val="tx2"/>
                </a:solidFill>
                <a:latin typeface="Helvetica" panose="020B0604020202030204" pitchFamily="34" charset="0"/>
              </a:rPr>
              <a:t>Sensitivity of inflation to </a:t>
            </a:r>
            <a:r>
              <a:rPr lang="en-US" sz="1600" dirty="0" smtClean="0">
                <a:solidFill>
                  <a:schemeClr val="tx2"/>
                </a:solidFill>
                <a:latin typeface="Helvetica" panose="020B0604020202030204" pitchFamily="34" charset="0"/>
              </a:rPr>
              <a:t>terms of trade: </a:t>
            </a:r>
            <a:r>
              <a:rPr lang="en-US" sz="1600" dirty="0">
                <a:solidFill>
                  <a:schemeClr val="tx2"/>
                </a:solidFill>
                <a:latin typeface="Helvetica" panose="020B0604020202030204" pitchFamily="34" charset="0"/>
              </a:rPr>
              <a:t>↑ </a:t>
            </a:r>
            <a:r>
              <a:rPr lang="en-US" sz="1600" u="sng" dirty="0" smtClean="0">
                <a:solidFill>
                  <a:schemeClr val="tx2"/>
                </a:solidFill>
                <a:latin typeface="Helvetica" panose="020B0604020202030204" pitchFamily="34" charset="0"/>
              </a:rPr>
              <a:t>Chile</a:t>
            </a:r>
            <a:r>
              <a:rPr lang="en-US" sz="1600" dirty="0" smtClean="0">
                <a:solidFill>
                  <a:schemeClr val="tx2"/>
                </a:solidFill>
                <a:latin typeface="Helvetica" panose="020B0604020202030204" pitchFamily="34" charset="0"/>
              </a:rPr>
              <a:t> </a:t>
            </a:r>
            <a:r>
              <a:rPr lang="en-US" sz="1600" dirty="0">
                <a:solidFill>
                  <a:schemeClr val="tx2"/>
                </a:solidFill>
                <a:latin typeface="Helvetica" panose="020B0604020202030204" pitchFamily="34" charset="0"/>
              </a:rPr>
              <a:t>and </a:t>
            </a:r>
            <a:r>
              <a:rPr lang="en-US" sz="1600" b="1" dirty="0">
                <a:solidFill>
                  <a:srgbClr val="00B050"/>
                </a:solidFill>
                <a:latin typeface="Helvetica" panose="020B0604020202030204" pitchFamily="34" charset="0"/>
              </a:rPr>
              <a:t>Peru</a:t>
            </a:r>
            <a:r>
              <a:rPr lang="en-US" sz="1600" dirty="0">
                <a:solidFill>
                  <a:schemeClr val="tx2"/>
                </a:solidFill>
                <a:latin typeface="Helvetica" panose="020B0604020202030204" pitchFamily="34" charset="0"/>
              </a:rPr>
              <a:t>,  ↓ </a:t>
            </a:r>
            <a:r>
              <a:rPr lang="en-US" sz="1600" dirty="0" smtClean="0">
                <a:solidFill>
                  <a:schemeClr val="tx2"/>
                </a:solidFill>
                <a:latin typeface="Helvetica" panose="020B0604020202030204" pitchFamily="34" charset="0"/>
              </a:rPr>
              <a:t>Brazil, </a:t>
            </a:r>
            <a:r>
              <a:rPr lang="en-US" sz="1600" u="sng" dirty="0" smtClean="0">
                <a:solidFill>
                  <a:schemeClr val="tx2"/>
                </a:solidFill>
                <a:latin typeface="Helvetica" panose="020B0604020202030204" pitchFamily="34" charset="0"/>
              </a:rPr>
              <a:t>Colombia</a:t>
            </a:r>
            <a:r>
              <a:rPr lang="en-US" sz="1600" dirty="0" smtClean="0">
                <a:solidFill>
                  <a:schemeClr val="tx2"/>
                </a:solidFill>
                <a:latin typeface="Helvetica" panose="020B0604020202030204" pitchFamily="34" charset="0"/>
              </a:rPr>
              <a:t> and </a:t>
            </a:r>
            <a:r>
              <a:rPr lang="en-US" sz="1600" b="1" dirty="0" smtClean="0">
                <a:solidFill>
                  <a:srgbClr val="00B050"/>
                </a:solidFill>
                <a:latin typeface="Helvetica" panose="020B0604020202030204" pitchFamily="34" charset="0"/>
              </a:rPr>
              <a:t>Mexico</a:t>
            </a:r>
            <a:r>
              <a:rPr lang="en-US" sz="1600" dirty="0" smtClean="0">
                <a:solidFill>
                  <a:schemeClr val="tx2"/>
                </a:solidFill>
                <a:latin typeface="Helvetica" panose="020B0604020202030204" pitchFamily="34" charset="0"/>
              </a:rPr>
              <a:t>.</a:t>
            </a:r>
          </a:p>
          <a:p>
            <a:pPr algn="just"/>
            <a:r>
              <a:rPr lang="en-US" sz="1600" dirty="0" smtClean="0">
                <a:solidFill>
                  <a:schemeClr val="tx2"/>
                </a:solidFill>
                <a:latin typeface="Helvetica" panose="020B0604020202030204" pitchFamily="34" charset="0"/>
              </a:rPr>
              <a:t>Sensitivity of inflation to output gap: </a:t>
            </a:r>
            <a:r>
              <a:rPr lang="en-US" sz="1600" dirty="0">
                <a:solidFill>
                  <a:schemeClr val="tx2"/>
                </a:solidFill>
                <a:latin typeface="Helvetica" panose="020B0604020202030204" pitchFamily="34" charset="0"/>
              </a:rPr>
              <a:t>↑ </a:t>
            </a:r>
            <a:r>
              <a:rPr lang="en-US" sz="1600" dirty="0" smtClean="0">
                <a:solidFill>
                  <a:schemeClr val="tx2"/>
                </a:solidFill>
                <a:latin typeface="Helvetica" panose="020B0604020202030204" pitchFamily="34" charset="0"/>
              </a:rPr>
              <a:t>Chile, Mexico and Peru,  </a:t>
            </a:r>
            <a:r>
              <a:rPr lang="en-US" sz="1600" dirty="0">
                <a:solidFill>
                  <a:schemeClr val="tx2"/>
                </a:solidFill>
                <a:latin typeface="Helvetica" panose="020B0604020202030204" pitchFamily="34" charset="0"/>
              </a:rPr>
              <a:t>↓ </a:t>
            </a:r>
            <a:r>
              <a:rPr lang="en-US" sz="1600" dirty="0" smtClean="0">
                <a:solidFill>
                  <a:schemeClr val="tx2"/>
                </a:solidFill>
                <a:latin typeface="Helvetica" panose="020B0604020202030204" pitchFamily="34" charset="0"/>
              </a:rPr>
              <a:t>Brazil </a:t>
            </a:r>
            <a:r>
              <a:rPr lang="en-US" sz="1600" dirty="0">
                <a:solidFill>
                  <a:schemeClr val="tx2"/>
                </a:solidFill>
                <a:latin typeface="Helvetica" panose="020B0604020202030204" pitchFamily="34" charset="0"/>
              </a:rPr>
              <a:t>and Colombia</a:t>
            </a:r>
            <a:r>
              <a:rPr lang="en-US" sz="1600" dirty="0" smtClean="0">
                <a:solidFill>
                  <a:schemeClr val="tx2"/>
                </a:solidFill>
                <a:latin typeface="Helvetica" panose="020B0604020202030204" pitchFamily="34" charset="0"/>
              </a:rPr>
              <a:t>.</a:t>
            </a:r>
          </a:p>
          <a:p>
            <a:pPr algn="just"/>
            <a:r>
              <a:rPr lang="en-US" sz="1600" b="1" dirty="0" smtClean="0">
                <a:solidFill>
                  <a:schemeClr val="tx2"/>
                </a:solidFill>
                <a:latin typeface="Helvetica" panose="020B0604020202030204" pitchFamily="34" charset="0"/>
              </a:rPr>
              <a:t>Persistence</a:t>
            </a:r>
            <a:r>
              <a:rPr lang="en-US" sz="1600" dirty="0" smtClean="0">
                <a:solidFill>
                  <a:schemeClr val="tx2"/>
                </a:solidFill>
                <a:latin typeface="Helvetica" panose="020B0604020202030204" pitchFamily="34" charset="0"/>
              </a:rPr>
              <a:t> of interest rate</a:t>
            </a:r>
            <a:r>
              <a:rPr lang="en-US" sz="1600" dirty="0">
                <a:solidFill>
                  <a:schemeClr val="tx2"/>
                </a:solidFill>
                <a:latin typeface="Helvetica" panose="020B0604020202030204" pitchFamily="34" charset="0"/>
              </a:rPr>
              <a:t> : ↑ </a:t>
            </a:r>
            <a:r>
              <a:rPr lang="en-US" sz="1600" dirty="0" smtClean="0">
                <a:solidFill>
                  <a:schemeClr val="tx2"/>
                </a:solidFill>
                <a:latin typeface="Helvetica" panose="020B0604020202030204" pitchFamily="34" charset="0"/>
              </a:rPr>
              <a:t>Brazil, Mexico and Peru</a:t>
            </a:r>
            <a:r>
              <a:rPr lang="en-US" sz="1600" dirty="0">
                <a:solidFill>
                  <a:schemeClr val="tx2"/>
                </a:solidFill>
                <a:latin typeface="Helvetica" panose="020B0604020202030204" pitchFamily="34" charset="0"/>
              </a:rPr>
              <a:t>,    ↔ </a:t>
            </a:r>
            <a:r>
              <a:rPr lang="en-US" sz="1600" dirty="0" smtClean="0">
                <a:solidFill>
                  <a:schemeClr val="tx2"/>
                </a:solidFill>
                <a:latin typeface="Helvetica" panose="020B0604020202030204" pitchFamily="34" charset="0"/>
              </a:rPr>
              <a:t>Chile and Colombia.</a:t>
            </a:r>
          </a:p>
          <a:p>
            <a:pPr algn="just"/>
            <a:r>
              <a:rPr lang="en-US" sz="1600" dirty="0" smtClean="0">
                <a:solidFill>
                  <a:schemeClr val="tx2"/>
                </a:solidFill>
                <a:latin typeface="Helvetica" panose="020B0604020202030204" pitchFamily="34" charset="0"/>
              </a:rPr>
              <a:t>Policy responsiveness to inflation: </a:t>
            </a:r>
            <a:r>
              <a:rPr lang="en-US" sz="1600" dirty="0">
                <a:solidFill>
                  <a:schemeClr val="tx2"/>
                </a:solidFill>
                <a:latin typeface="Helvetica" panose="020B0604020202030204" pitchFamily="34" charset="0"/>
              </a:rPr>
              <a:t>↑ </a:t>
            </a:r>
            <a:r>
              <a:rPr lang="en-US" sz="1600" dirty="0" smtClean="0">
                <a:solidFill>
                  <a:schemeClr val="tx2"/>
                </a:solidFill>
                <a:latin typeface="Helvetica" panose="020B0604020202030204" pitchFamily="34" charset="0"/>
              </a:rPr>
              <a:t>Brazil, Mexico and Peru</a:t>
            </a:r>
            <a:r>
              <a:rPr lang="en-US" sz="1600" dirty="0">
                <a:solidFill>
                  <a:schemeClr val="tx2"/>
                </a:solidFill>
                <a:latin typeface="Helvetica" panose="020B0604020202030204" pitchFamily="34" charset="0"/>
              </a:rPr>
              <a:t>,    ↔ </a:t>
            </a:r>
            <a:r>
              <a:rPr lang="en-US" sz="1600" dirty="0" smtClean="0">
                <a:solidFill>
                  <a:schemeClr val="tx2"/>
                </a:solidFill>
                <a:latin typeface="Helvetica" panose="020B0604020202030204" pitchFamily="34" charset="0"/>
              </a:rPr>
              <a:t>Colombia,   </a:t>
            </a:r>
            <a:r>
              <a:rPr lang="en-US" sz="1600" dirty="0">
                <a:solidFill>
                  <a:schemeClr val="tx2"/>
                </a:solidFill>
                <a:latin typeface="Helvetica" panose="020B0604020202030204" pitchFamily="34" charset="0"/>
              </a:rPr>
              <a:t>↓ </a:t>
            </a:r>
            <a:r>
              <a:rPr lang="en-US" sz="1600" dirty="0" smtClean="0">
                <a:solidFill>
                  <a:schemeClr val="tx2"/>
                </a:solidFill>
                <a:latin typeface="Helvetica" panose="020B0604020202030204" pitchFamily="34" charset="0"/>
              </a:rPr>
              <a:t>Chile.</a:t>
            </a:r>
            <a:endParaRPr lang="en-US" sz="1600" dirty="0">
              <a:solidFill>
                <a:schemeClr val="tx2"/>
              </a:solidFill>
              <a:latin typeface="Helvetica" panose="020B0604020202030204" pitchFamily="34" charset="0"/>
            </a:endParaRPr>
          </a:p>
        </p:txBody>
      </p:sp>
    </p:spTree>
    <p:extLst>
      <p:ext uri="{BB962C8B-B14F-4D97-AF65-F5344CB8AC3E}">
        <p14:creationId xmlns:p14="http://schemas.microsoft.com/office/powerpoint/2010/main" val="24298717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2250" y="3140968"/>
            <a:ext cx="8742238" cy="933450"/>
          </a:xfrm>
        </p:spPr>
        <p:txBody>
          <a:bodyPr>
            <a:noAutofit/>
          </a:bodyPr>
          <a:lstStyle/>
          <a:p>
            <a:pPr>
              <a:defRPr/>
            </a:pPr>
            <a:r>
              <a:rPr lang="en-US" sz="2400" dirty="0" smtClean="0"/>
              <a:t>Did the introduction of Inflation Targeting represent a Regime Switch of Monetary Policy in Latin America? </a:t>
            </a:r>
            <a:r>
              <a:rPr lang="en-US" sz="2400" b="1" u="sng" dirty="0" smtClean="0">
                <a:solidFill>
                  <a:srgbClr val="FFC000"/>
                </a:solidFill>
              </a:rPr>
              <a:t>YES</a:t>
            </a:r>
            <a:endParaRPr lang="en-US" sz="2400" b="1" u="sng" dirty="0">
              <a:solidFill>
                <a:srgbClr val="FFC000"/>
              </a:solidFill>
            </a:endParaRPr>
          </a:p>
        </p:txBody>
      </p:sp>
      <p:sp>
        <p:nvSpPr>
          <p:cNvPr id="4099" name="Subtítulo 2"/>
          <p:cNvSpPr>
            <a:spLocks noGrp="1"/>
          </p:cNvSpPr>
          <p:nvPr>
            <p:ph type="subTitle" idx="1"/>
          </p:nvPr>
        </p:nvSpPr>
        <p:spPr>
          <a:xfrm>
            <a:off x="251520" y="4509120"/>
            <a:ext cx="8640960" cy="1872208"/>
          </a:xfrm>
        </p:spPr>
        <p:txBody>
          <a:bodyPr>
            <a:normAutofit/>
          </a:bodyPr>
          <a:lstStyle/>
          <a:p>
            <a:pPr algn="ctr"/>
            <a:endParaRPr lang="es-MX" sz="2600" dirty="0">
              <a:latin typeface="Helvetica" pitchFamily="34" charset="0"/>
              <a:ea typeface="ＭＳ Ｐゴシック" pitchFamily="34" charset="-128"/>
              <a:cs typeface="Helvetica" pitchFamily="34" charset="0"/>
            </a:endParaRPr>
          </a:p>
          <a:p>
            <a:pPr algn="ctr"/>
            <a:endParaRPr lang="es-MX" sz="2600" dirty="0" smtClean="0">
              <a:latin typeface="Helvetica" pitchFamily="34" charset="0"/>
              <a:ea typeface="ＭＳ Ｐゴシック" pitchFamily="34" charset="-128"/>
              <a:cs typeface="Helvetica" pitchFamily="34" charset="0"/>
            </a:endParaRPr>
          </a:p>
          <a:p>
            <a:pPr algn="ctr"/>
            <a:endParaRPr lang="es-MX" sz="2600" dirty="0" smtClean="0">
              <a:latin typeface="Helvetica" pitchFamily="34" charset="0"/>
              <a:ea typeface="ＭＳ Ｐゴシック" pitchFamily="34" charset="-128"/>
              <a:cs typeface="Helvetica" pitchFamily="34" charset="0"/>
            </a:endParaRPr>
          </a:p>
          <a:p>
            <a:pPr algn="ctr"/>
            <a:endParaRPr lang="es-MX" sz="2600" dirty="0">
              <a:latin typeface="Helvetica" pitchFamily="34" charset="0"/>
              <a:ea typeface="ＭＳ Ｐゴシック" pitchFamily="34" charset="-128"/>
              <a:cs typeface="Helvetica" pitchFamily="34" charset="0"/>
            </a:endParaRPr>
          </a:p>
          <a:p>
            <a:pPr algn="ctr"/>
            <a:endParaRPr lang="es-MX" sz="2600" dirty="0" smtClean="0">
              <a:latin typeface="Helvetica" pitchFamily="34" charset="0"/>
              <a:ea typeface="ＭＳ Ｐゴシック" pitchFamily="34" charset="-128"/>
              <a:cs typeface="Helvetica" pitchFamily="34" charset="0"/>
            </a:endParaRPr>
          </a:p>
          <a:p>
            <a:pPr algn="ctr"/>
            <a:endParaRPr lang="es-MX" sz="2600" dirty="0">
              <a:latin typeface="Helvetica" pitchFamily="34" charset="0"/>
              <a:ea typeface="ＭＳ Ｐゴシック" pitchFamily="34" charset="-128"/>
              <a:cs typeface="Helvetica" pitchFamily="34" charset="0"/>
            </a:endParaRPr>
          </a:p>
          <a:p>
            <a:pPr algn="ctr"/>
            <a:endParaRPr lang="es-MX" sz="2600" dirty="0" smtClean="0">
              <a:latin typeface="Helvetica" pitchFamily="34" charset="0"/>
              <a:ea typeface="ＭＳ Ｐゴシック" pitchFamily="34" charset="-128"/>
              <a:cs typeface="Helvetica" pitchFamily="34" charset="0"/>
            </a:endParaRPr>
          </a:p>
          <a:p>
            <a:pPr algn="ctr"/>
            <a:endParaRPr lang="en-US" sz="2600" dirty="0" smtClean="0">
              <a:latin typeface="Helvetica" pitchFamily="34" charset="0"/>
              <a:ea typeface="ＭＳ Ｐゴシック" pitchFamily="34" charset="-128"/>
              <a:cs typeface="Helvetica" pitchFamily="34" charset="0"/>
            </a:endParaRPr>
          </a:p>
        </p:txBody>
      </p:sp>
    </p:spTree>
    <p:extLst>
      <p:ext uri="{BB962C8B-B14F-4D97-AF65-F5344CB8AC3E}">
        <p14:creationId xmlns:p14="http://schemas.microsoft.com/office/powerpoint/2010/main" val="23858376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Takeaways</a:t>
            </a:r>
          </a:p>
        </p:txBody>
      </p:sp>
      <p:sp>
        <p:nvSpPr>
          <p:cNvPr id="3" name="2 Marcador de contenido"/>
          <p:cNvSpPr>
            <a:spLocks noGrp="1"/>
          </p:cNvSpPr>
          <p:nvPr>
            <p:ph idx="1"/>
          </p:nvPr>
        </p:nvSpPr>
        <p:spPr>
          <a:xfrm>
            <a:off x="457200" y="1357298"/>
            <a:ext cx="8229600" cy="5240054"/>
          </a:xfrm>
        </p:spPr>
        <p:txBody>
          <a:bodyPr>
            <a:normAutofit fontScale="62500" lnSpcReduction="20000"/>
          </a:bodyPr>
          <a:lstStyle/>
          <a:p>
            <a:pPr algn="just"/>
            <a:r>
              <a:rPr lang="en-US" dirty="0">
                <a:solidFill>
                  <a:srgbClr val="003366"/>
                </a:solidFill>
              </a:rPr>
              <a:t>Monetary policy’s effectiveness is conditioned by the fiscal stance.</a:t>
            </a:r>
          </a:p>
          <a:p>
            <a:pPr algn="just"/>
            <a:endParaRPr lang="en-US" sz="1300" dirty="0">
              <a:solidFill>
                <a:srgbClr val="003366"/>
              </a:solidFill>
            </a:endParaRPr>
          </a:p>
          <a:p>
            <a:pPr algn="just"/>
            <a:r>
              <a:rPr lang="en-US" dirty="0">
                <a:solidFill>
                  <a:srgbClr val="003366"/>
                </a:solidFill>
              </a:rPr>
              <a:t>Inflation targeting in the 1999-2002 period represented a regime switch for Latin American IT countries in which central banks increased their ability to control inflation.</a:t>
            </a:r>
          </a:p>
          <a:p>
            <a:pPr algn="just"/>
            <a:endParaRPr lang="en-US" sz="1300" dirty="0">
              <a:solidFill>
                <a:srgbClr val="003366"/>
              </a:solidFill>
            </a:endParaRPr>
          </a:p>
          <a:p>
            <a:pPr algn="just"/>
            <a:r>
              <a:rPr lang="en-US" dirty="0">
                <a:solidFill>
                  <a:srgbClr val="003366"/>
                </a:solidFill>
              </a:rPr>
              <a:t>This process was facilitated by the introduction of fiscal rules imposing restrictions on expenditure, budget balance and debt.</a:t>
            </a:r>
          </a:p>
          <a:p>
            <a:pPr algn="just"/>
            <a:endParaRPr lang="en-US" sz="1300" dirty="0">
              <a:solidFill>
                <a:srgbClr val="003366"/>
              </a:solidFill>
            </a:endParaRPr>
          </a:p>
          <a:p>
            <a:pPr algn="just"/>
            <a:r>
              <a:rPr lang="en-US" dirty="0">
                <a:solidFill>
                  <a:srgbClr val="003366"/>
                </a:solidFill>
              </a:rPr>
              <a:t>Positive term-of-trade shocks provided sources of revenues during the 2000s and allowed financing greater expenditure without incurring on debt.</a:t>
            </a:r>
          </a:p>
          <a:p>
            <a:pPr algn="just"/>
            <a:endParaRPr lang="en-US" sz="1300" dirty="0">
              <a:solidFill>
                <a:srgbClr val="003366"/>
              </a:solidFill>
            </a:endParaRPr>
          </a:p>
          <a:p>
            <a:pPr algn="just"/>
            <a:r>
              <a:rPr lang="en-US" dirty="0">
                <a:solidFill>
                  <a:srgbClr val="003366"/>
                </a:solidFill>
              </a:rPr>
              <a:t>The 2008 financial crisis required a fiscal expansion to support aggregate demand.</a:t>
            </a:r>
          </a:p>
          <a:p>
            <a:pPr algn="just"/>
            <a:endParaRPr lang="en-US" sz="1300" dirty="0">
              <a:solidFill>
                <a:srgbClr val="003366"/>
              </a:solidFill>
            </a:endParaRPr>
          </a:p>
          <a:p>
            <a:pPr algn="just"/>
            <a:r>
              <a:rPr lang="en-US" dirty="0">
                <a:solidFill>
                  <a:srgbClr val="003366"/>
                </a:solidFill>
              </a:rPr>
              <a:t>In some cases government expenditure exhibited high persistence, which is pressuring fiscal accounts, and this in turn complicates controlling inflation.</a:t>
            </a:r>
          </a:p>
          <a:p>
            <a:pPr algn="just"/>
            <a:endParaRPr lang="en-US" sz="1300" dirty="0">
              <a:solidFill>
                <a:srgbClr val="003366"/>
              </a:solidFill>
            </a:endParaRPr>
          </a:p>
          <a:p>
            <a:pPr algn="just"/>
            <a:r>
              <a:rPr lang="en-US" dirty="0">
                <a:solidFill>
                  <a:srgbClr val="003366"/>
                </a:solidFill>
              </a:rPr>
              <a:t>The institution of fiscal councils, if accompanied by legal faculties and independence, could support the needed coordination among fiscal and monetary authorities to control debt growth </a:t>
            </a:r>
            <a:r>
              <a:rPr lang="en-US">
                <a:solidFill>
                  <a:srgbClr val="003366"/>
                </a:solidFill>
              </a:rPr>
              <a:t>and inflation.</a:t>
            </a:r>
            <a:endParaRPr lang="en-US" dirty="0">
              <a:solidFill>
                <a:srgbClr val="003366"/>
              </a:solidFill>
            </a:endParaRPr>
          </a:p>
        </p:txBody>
      </p:sp>
    </p:spTree>
    <p:extLst>
      <p:ext uri="{BB962C8B-B14F-4D97-AF65-F5344CB8AC3E}">
        <p14:creationId xmlns:p14="http://schemas.microsoft.com/office/powerpoint/2010/main" val="37426255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142852"/>
            <a:ext cx="8258537" cy="857256"/>
          </a:xfrm>
        </p:spPr>
        <p:txBody>
          <a:bodyPr/>
          <a:lstStyle/>
          <a:p>
            <a:r>
              <a:rPr lang="en-US" dirty="0"/>
              <a:t>Good luck or good policies in Latin-American disinflations.</a:t>
            </a:r>
          </a:p>
        </p:txBody>
      </p:sp>
      <p:sp>
        <p:nvSpPr>
          <p:cNvPr id="3" name="2 Marcador de contenido"/>
          <p:cNvSpPr>
            <a:spLocks noGrp="1"/>
          </p:cNvSpPr>
          <p:nvPr>
            <p:ph idx="1"/>
          </p:nvPr>
        </p:nvSpPr>
        <p:spPr>
          <a:xfrm>
            <a:off x="457200" y="1357298"/>
            <a:ext cx="8229600" cy="4880014"/>
          </a:xfrm>
        </p:spPr>
        <p:txBody>
          <a:bodyPr>
            <a:normAutofit fontScale="77500" lnSpcReduction="20000"/>
          </a:bodyPr>
          <a:lstStyle/>
          <a:p>
            <a:pPr algn="just"/>
            <a:r>
              <a:rPr lang="en-US" dirty="0" smtClean="0">
                <a:solidFill>
                  <a:schemeClr val="tx2"/>
                </a:solidFill>
              </a:rPr>
              <a:t>Construct an open-economy model with monetary and fiscal policies </a:t>
            </a:r>
            <a:r>
              <a:rPr lang="en-US" dirty="0">
                <a:solidFill>
                  <a:schemeClr val="tx2"/>
                </a:solidFill>
              </a:rPr>
              <a:t>and </a:t>
            </a:r>
            <a:r>
              <a:rPr lang="en-US">
                <a:solidFill>
                  <a:schemeClr val="tx2"/>
                </a:solidFill>
              </a:rPr>
              <a:t>estimate </a:t>
            </a:r>
            <a:r>
              <a:rPr lang="en-US" smtClean="0">
                <a:solidFill>
                  <a:schemeClr val="tx2"/>
                </a:solidFill>
              </a:rPr>
              <a:t>it using </a:t>
            </a:r>
            <a:r>
              <a:rPr lang="en-US" dirty="0">
                <a:solidFill>
                  <a:schemeClr val="tx2"/>
                </a:solidFill>
              </a:rPr>
              <a:t>data from Latin American countries. </a:t>
            </a:r>
          </a:p>
          <a:p>
            <a:pPr algn="just"/>
            <a:r>
              <a:rPr lang="en-US" dirty="0">
                <a:solidFill>
                  <a:schemeClr val="tx2"/>
                </a:solidFill>
              </a:rPr>
              <a:t>Our idea is to analyze the relationship between macroeconomic volatility, macroeconomic policies and inflation expectations in Brazil, Chile, Colombia, Mexico and Peru.</a:t>
            </a:r>
          </a:p>
          <a:p>
            <a:pPr algn="just"/>
            <a:r>
              <a:rPr lang="en-US" dirty="0">
                <a:solidFill>
                  <a:schemeClr val="tx2"/>
                </a:solidFill>
              </a:rPr>
              <a:t>The analysis will use a DSGE model with fiscal and monetary factors to measure what the price formation processes have been in these countries under different fiscal and monetary/exchange rate regimes.</a:t>
            </a:r>
          </a:p>
          <a:p>
            <a:pPr algn="just"/>
            <a:r>
              <a:rPr lang="en-US" dirty="0">
                <a:solidFill>
                  <a:schemeClr val="tx2"/>
                </a:solidFill>
              </a:rPr>
              <a:t>Emphasis will be put on the measurement of the Phillips curve with expectations and inertial components to analyze how both the volatility and the fiscal and monetary policy positions have influenced the determination of inflation.</a:t>
            </a:r>
          </a:p>
        </p:txBody>
      </p:sp>
    </p:spTree>
    <p:extLst>
      <p:ext uri="{BB962C8B-B14F-4D97-AF65-F5344CB8AC3E}">
        <p14:creationId xmlns:p14="http://schemas.microsoft.com/office/powerpoint/2010/main" val="195559224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10675</TotalTime>
  <Words>6736</Words>
  <Application>Microsoft Office PowerPoint</Application>
  <PresentationFormat>Presentación en pantalla (4:3)</PresentationFormat>
  <Paragraphs>725</Paragraphs>
  <Slides>37</Slides>
  <Notes>7</Notes>
  <HiddenSlides>2</HiddenSlides>
  <MMClips>0</MMClips>
  <ScaleCrop>false</ScaleCrop>
  <HeadingPairs>
    <vt:vector size="4" baseType="variant">
      <vt:variant>
        <vt:lpstr>Tema</vt:lpstr>
      </vt:variant>
      <vt:variant>
        <vt:i4>1</vt:i4>
      </vt:variant>
      <vt:variant>
        <vt:lpstr>Títulos de diapositiva</vt:lpstr>
      </vt:variant>
      <vt:variant>
        <vt:i4>37</vt:i4>
      </vt:variant>
    </vt:vector>
  </HeadingPairs>
  <TitlesOfParts>
    <vt:vector size="38" baseType="lpstr">
      <vt:lpstr>Tema de Office</vt:lpstr>
      <vt:lpstr>Monetary and Fiscal Policies Interactions in Mexico: 1981 – 2016 and preliminary evidence for Brazil, Chile, Colombia and Peru</vt:lpstr>
      <vt:lpstr>1. Introduction</vt:lpstr>
      <vt:lpstr>2.1 A Monetary – Fiscal Policy DSGE Model Francesco Bianchi and Cosmin Ilut (forthcoming in Review of Economic Dynamics)</vt:lpstr>
      <vt:lpstr>2.2 Monetary and Fiscal Policy Mix</vt:lpstr>
      <vt:lpstr>2.3 Solving and estimating the MS-DSGE model</vt:lpstr>
      <vt:lpstr>2.3 Solving and estimating (cont.)</vt:lpstr>
      <vt:lpstr>3.1 Parameter estimates</vt:lpstr>
      <vt:lpstr>3.1 Parameter estimates (cont.)</vt:lpstr>
      <vt:lpstr>3.1 Parameter estimates (cont.)</vt:lpstr>
      <vt:lpstr>3.2 Regime probabilities</vt:lpstr>
      <vt:lpstr>3.2 Mexico: historical accounts</vt:lpstr>
      <vt:lpstr>3.2 Mexico: historical accounts (cont.)</vt:lpstr>
      <vt:lpstr>3.2 Mexico: historical accounts (cont.)</vt:lpstr>
      <vt:lpstr>Mexico: historical accounts (cont.)</vt:lpstr>
      <vt:lpstr>Inflation, central bank legislation,  fiscal rules and fiscal councils</vt:lpstr>
      <vt:lpstr>Parameter estimates</vt:lpstr>
      <vt:lpstr>United States of America</vt:lpstr>
      <vt:lpstr>Brazil</vt:lpstr>
      <vt:lpstr>Chile</vt:lpstr>
      <vt:lpstr>Colombia</vt:lpstr>
      <vt:lpstr>Mexico</vt:lpstr>
      <vt:lpstr>Peru</vt:lpstr>
      <vt:lpstr>Did the introduction of Inflation Targeting represent a Regime Switch of Monetary Policy in Latin America?    Alberto Ortiz Bolaños</vt:lpstr>
      <vt:lpstr>A Monetary Small Open Economy General Equilibrium Model</vt:lpstr>
      <vt:lpstr>Model: External Sector and Technology</vt:lpstr>
      <vt:lpstr>Empirical strategy</vt:lpstr>
      <vt:lpstr>Measurement equations</vt:lpstr>
      <vt:lpstr>Brazil</vt:lpstr>
      <vt:lpstr>Chile</vt:lpstr>
      <vt:lpstr>Colombia</vt:lpstr>
      <vt:lpstr>Mexico</vt:lpstr>
      <vt:lpstr>Peru</vt:lpstr>
      <vt:lpstr>Summary of parameter estimates: low and high inflation policy response</vt:lpstr>
      <vt:lpstr>Summary of parameter estimates: pre-2008 and post-2009</vt:lpstr>
      <vt:lpstr>Did the introduction of Inflation Targeting represent a Regime Switch of Monetary Policy in Latin America? YES</vt:lpstr>
      <vt:lpstr>Takeaways</vt:lpstr>
      <vt:lpstr>Good luck or good policies in Latin-American disinflations.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de la presentación</dc:title>
  <dc:creator>ortiz@cemla.org</dc:creator>
  <cp:lastModifiedBy>Alberto</cp:lastModifiedBy>
  <cp:revision>810</cp:revision>
  <cp:lastPrinted>2017-06-29T17:04:36Z</cp:lastPrinted>
  <dcterms:created xsi:type="dcterms:W3CDTF">2009-02-21T07:09:00Z</dcterms:created>
  <dcterms:modified xsi:type="dcterms:W3CDTF">2017-06-29T21:39:18Z</dcterms:modified>
</cp:coreProperties>
</file>