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429" r:id="rId3"/>
    <p:sldId id="436" r:id="rId4"/>
    <p:sldId id="434" r:id="rId5"/>
    <p:sldId id="430" r:id="rId6"/>
    <p:sldId id="435" r:id="rId7"/>
    <p:sldId id="433" r:id="rId8"/>
    <p:sldId id="431" r:id="rId9"/>
    <p:sldId id="432" r:id="rId10"/>
    <p:sldId id="405" r:id="rId11"/>
    <p:sldId id="407" r:id="rId12"/>
    <p:sldId id="438" r:id="rId13"/>
    <p:sldId id="408" r:id="rId14"/>
    <p:sldId id="417" r:id="rId15"/>
    <p:sldId id="419" r:id="rId16"/>
    <p:sldId id="421" r:id="rId17"/>
    <p:sldId id="420" r:id="rId18"/>
    <p:sldId id="423" r:id="rId19"/>
    <p:sldId id="437" r:id="rId20"/>
    <p:sldId id="399" r:id="rId21"/>
    <p:sldId id="400" r:id="rId22"/>
    <p:sldId id="401" r:id="rId23"/>
    <p:sldId id="402" r:id="rId24"/>
    <p:sldId id="426" r:id="rId25"/>
    <p:sldId id="404" r:id="rId26"/>
    <p:sldId id="427" r:id="rId27"/>
    <p:sldId id="403" r:id="rId28"/>
    <p:sldId id="428" r:id="rId29"/>
    <p:sldId id="416" r:id="rId30"/>
    <p:sldId id="409" r:id="rId31"/>
    <p:sldId id="410" r:id="rId32"/>
    <p:sldId id="411" r:id="rId33"/>
    <p:sldId id="412" r:id="rId34"/>
    <p:sldId id="413" r:id="rId35"/>
    <p:sldId id="414" r:id="rId36"/>
    <p:sldId id="415" r:id="rId37"/>
    <p:sldId id="440" r:id="rId38"/>
    <p:sldId id="439" r:id="rId39"/>
  </p:sldIdLst>
  <p:sldSz cx="9144000" cy="6858000" type="screen4x3"/>
  <p:notesSz cx="7010400" cy="9296400"/>
  <p:defaultTextStyle>
    <a:defPPr>
      <a:defRPr lang="es-MX"/>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ía José Roa" initials="MJR"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3366CC"/>
    <a:srgbClr val="114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0941" autoAdjust="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ohana%20Hern&#225;ndez\Desktop\Presentaci&#243;n%20director\gr&#225;fica%20trabaj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hana%20Hern&#225;ndez\Desktop\Presentaci&#243;n%20director\gr&#225;fica%20trabajo.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Agentes%20ricardianos%20v20%20ce%20est%20phib%20ratios%20demeaned\shock_decomp%20v20_c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Agentes%20ricardianos%20v20%20ce%20est%20phib%20ratios%20demeaned\shock_decomp%20v20_c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Agentes%20ricardianos%20v20%20ce%20est%20phib%20ratios%20demeaned\shock_decomp%20v20_c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Agentes%20ricardianos%20v20%20ce%20est%20phib%20ratios%20demeaned\shock_decomp%20v20_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E:\Agentes%20ricardianos%20v20%20ce%20est%20phib%20ratios%20demeaned\shock_decomp%20v20_c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E:\Agentes%20ricardianos%20v20%20ce%20est%20phib%20ratios%20demeaned\shock_decomp%20v20_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700" dirty="0">
                <a:solidFill>
                  <a:schemeClr val="tx2"/>
                </a:solidFill>
                <a:latin typeface="Helvetica" pitchFamily="34" charset="0"/>
                <a:cs typeface="Helvetica" pitchFamily="34" charset="0"/>
              </a:rPr>
              <a:t>Country correlations between the cyclical components of short-term interest rate and real GDP. 1960-1999 vs. 2000-2009</a:t>
            </a:r>
          </a:p>
        </c:rich>
      </c:tx>
      <c:layout>
        <c:manualLayout>
          <c:xMode val="edge"/>
          <c:yMode val="edge"/>
          <c:x val="0.12832935475037274"/>
          <c:y val="3.7078457594555345E-2"/>
        </c:manualLayout>
      </c:layout>
      <c:overlay val="0"/>
    </c:title>
    <c:autoTitleDeleted val="0"/>
    <c:plotArea>
      <c:layout>
        <c:manualLayout>
          <c:layoutTarget val="inner"/>
          <c:xMode val="edge"/>
          <c:yMode val="edge"/>
          <c:x val="4.5507405327705239E-2"/>
          <c:y val="0.15872158798307626"/>
          <c:w val="0.92912244354146445"/>
          <c:h val="0.77723567609388378"/>
        </c:manualLayout>
      </c:layout>
      <c:scatterChart>
        <c:scatterStyle val="lineMarker"/>
        <c:varyColors val="0"/>
        <c:ser>
          <c:idx val="2"/>
          <c:order val="0"/>
          <c:tx>
            <c:strRef>
              <c:f>Hoja1!$A$3:$A$48</c:f>
              <c:strCache>
                <c:ptCount val="1"/>
                <c:pt idx="0">
                  <c:v>Algeria Argentina Bangladesh Bolivia Botswana Brazil Bulgaria Chile China Colombia Costa Rica Cyprus Czech Rep Egypt Fiji Gambia Ghana India Israel Jordan Kenya Korea Kuwait Malaysia Mauritius Mexico Morocco Nepal Nigeria Pakistan Paraguay Peru Philippine</c:v>
                </c:pt>
              </c:strCache>
            </c:strRef>
          </c:tx>
          <c:spPr>
            <a:ln w="28575">
              <a:noFill/>
            </a:ln>
          </c:spPr>
          <c:marker>
            <c:symbol val="circle"/>
            <c:size val="4"/>
            <c:spPr>
              <a:solidFill>
                <a:schemeClr val="tx1"/>
              </a:solidFill>
              <a:ln>
                <a:solidFill>
                  <a:schemeClr val="tx1"/>
                </a:solidFill>
              </a:ln>
            </c:spPr>
          </c:marker>
          <c:dPt>
            <c:idx val="9"/>
            <c:marker>
              <c:spPr>
                <a:solidFill>
                  <a:srgbClr val="FFC000"/>
                </a:solidFill>
                <a:ln>
                  <a:solidFill>
                    <a:schemeClr val="tx1"/>
                  </a:solidFill>
                </a:ln>
              </c:spPr>
            </c:marker>
            <c:bubble3D val="0"/>
          </c:dPt>
          <c:dLbls>
            <c:delete val="1"/>
          </c:dLbls>
          <c:xVal>
            <c:numRef>
              <c:f>Hoja1!$D$3:$D$48</c:f>
              <c:numCache>
                <c:formatCode>0.00</c:formatCode>
                <c:ptCount val="46"/>
                <c:pt idx="0">
                  <c:v>-7.0000000000000021E-2</c:v>
                </c:pt>
                <c:pt idx="1">
                  <c:v>0.05</c:v>
                </c:pt>
                <c:pt idx="2">
                  <c:v>1.0000000000000002E-2</c:v>
                </c:pt>
                <c:pt idx="3">
                  <c:v>-8.0000000000000016E-2</c:v>
                </c:pt>
                <c:pt idx="4">
                  <c:v>-0.18000000000000002</c:v>
                </c:pt>
                <c:pt idx="5">
                  <c:v>0.14000000000000001</c:v>
                </c:pt>
                <c:pt idx="6">
                  <c:v>4.0000000000000008E-2</c:v>
                </c:pt>
                <c:pt idx="7">
                  <c:v>-0.46</c:v>
                </c:pt>
                <c:pt idx="8">
                  <c:v>0.28000000000000008</c:v>
                </c:pt>
                <c:pt idx="9">
                  <c:v>0.42000000000000004</c:v>
                </c:pt>
                <c:pt idx="10">
                  <c:v>-0.16</c:v>
                </c:pt>
                <c:pt idx="11">
                  <c:v>2.0000000000000004E-2</c:v>
                </c:pt>
                <c:pt idx="12">
                  <c:v>0.29000000000000004</c:v>
                </c:pt>
                <c:pt idx="13">
                  <c:v>-8.0000000000000016E-2</c:v>
                </c:pt>
                <c:pt idx="14">
                  <c:v>7.0000000000000021E-2</c:v>
                </c:pt>
                <c:pt idx="15">
                  <c:v>-0.32000000000000006</c:v>
                </c:pt>
                <c:pt idx="16">
                  <c:v>0.14000000000000001</c:v>
                </c:pt>
                <c:pt idx="17">
                  <c:v>-0.31000000000000005</c:v>
                </c:pt>
                <c:pt idx="18">
                  <c:v>-0.23</c:v>
                </c:pt>
                <c:pt idx="19">
                  <c:v>-0.18000000000000002</c:v>
                </c:pt>
                <c:pt idx="20">
                  <c:v>-0.12000000000000001</c:v>
                </c:pt>
                <c:pt idx="21">
                  <c:v>0.24000000000000002</c:v>
                </c:pt>
                <c:pt idx="22">
                  <c:v>-0.17</c:v>
                </c:pt>
                <c:pt idx="23">
                  <c:v>0.37000000000000005</c:v>
                </c:pt>
                <c:pt idx="24">
                  <c:v>-0.12000000000000001</c:v>
                </c:pt>
                <c:pt idx="25">
                  <c:v>-0.43000000000000005</c:v>
                </c:pt>
                <c:pt idx="26">
                  <c:v>0.21000000000000002</c:v>
                </c:pt>
                <c:pt idx="27">
                  <c:v>0.13</c:v>
                </c:pt>
                <c:pt idx="28">
                  <c:v>-1.0000000000000002E-2</c:v>
                </c:pt>
                <c:pt idx="29">
                  <c:v>0.22</c:v>
                </c:pt>
                <c:pt idx="30">
                  <c:v>0.23</c:v>
                </c:pt>
                <c:pt idx="31">
                  <c:v>0.11</c:v>
                </c:pt>
                <c:pt idx="32">
                  <c:v>4.0000000000000008E-2</c:v>
                </c:pt>
                <c:pt idx="33">
                  <c:v>-1.0000000000000002E-2</c:v>
                </c:pt>
                <c:pt idx="34">
                  <c:v>0.28000000000000008</c:v>
                </c:pt>
                <c:pt idx="35">
                  <c:v>2.0000000000000004E-2</c:v>
                </c:pt>
                <c:pt idx="36">
                  <c:v>0.18000000000000002</c:v>
                </c:pt>
                <c:pt idx="37">
                  <c:v>-0.11</c:v>
                </c:pt>
                <c:pt idx="38">
                  <c:v>2.0000000000000004E-2</c:v>
                </c:pt>
                <c:pt idx="39">
                  <c:v>-0.23</c:v>
                </c:pt>
                <c:pt idx="40">
                  <c:v>-9.0000000000000011E-2</c:v>
                </c:pt>
                <c:pt idx="41">
                  <c:v>-0.26</c:v>
                </c:pt>
                <c:pt idx="42">
                  <c:v>-4.0000000000000008E-2</c:v>
                </c:pt>
                <c:pt idx="43">
                  <c:v>-0.56999999999999995</c:v>
                </c:pt>
                <c:pt idx="44">
                  <c:v>-0.36000000000000004</c:v>
                </c:pt>
                <c:pt idx="45">
                  <c:v>9.0000000000000011E-2</c:v>
                </c:pt>
              </c:numCache>
            </c:numRef>
          </c:xVal>
          <c:yVal>
            <c:numRef>
              <c:f>Hoja1!$E$3:$E$48</c:f>
              <c:numCache>
                <c:formatCode>0.00</c:formatCode>
                <c:ptCount val="46"/>
                <c:pt idx="0">
                  <c:v>-0.13</c:v>
                </c:pt>
                <c:pt idx="1">
                  <c:v>0.6100000000000001</c:v>
                </c:pt>
                <c:pt idx="2">
                  <c:v>0.55000000000000004</c:v>
                </c:pt>
                <c:pt idx="3">
                  <c:v>0.62000000000000011</c:v>
                </c:pt>
                <c:pt idx="4">
                  <c:v>0.8600000000000001</c:v>
                </c:pt>
                <c:pt idx="5">
                  <c:v>-9.0000000000000011E-2</c:v>
                </c:pt>
                <c:pt idx="6">
                  <c:v>0.29000000000000004</c:v>
                </c:pt>
                <c:pt idx="7">
                  <c:v>0.81</c:v>
                </c:pt>
                <c:pt idx="8">
                  <c:v>-0.41000000000000003</c:v>
                </c:pt>
                <c:pt idx="9">
                  <c:v>0.77000000000000013</c:v>
                </c:pt>
                <c:pt idx="10">
                  <c:v>-0.43000000000000005</c:v>
                </c:pt>
                <c:pt idx="11">
                  <c:v>0.30000000000000004</c:v>
                </c:pt>
                <c:pt idx="12">
                  <c:v>0.7400000000000001</c:v>
                </c:pt>
                <c:pt idx="13">
                  <c:v>0.39000000000000007</c:v>
                </c:pt>
                <c:pt idx="14">
                  <c:v>-0.43000000000000005</c:v>
                </c:pt>
                <c:pt idx="15">
                  <c:v>-0.37000000000000005</c:v>
                </c:pt>
                <c:pt idx="16">
                  <c:v>0.35000000000000003</c:v>
                </c:pt>
                <c:pt idx="17">
                  <c:v>0.53</c:v>
                </c:pt>
                <c:pt idx="18">
                  <c:v>0</c:v>
                </c:pt>
                <c:pt idx="19">
                  <c:v>0.64000000000000012</c:v>
                </c:pt>
                <c:pt idx="20">
                  <c:v>1.0000000000000002E-2</c:v>
                </c:pt>
                <c:pt idx="21">
                  <c:v>0.59</c:v>
                </c:pt>
                <c:pt idx="22">
                  <c:v>0.58000000000000007</c:v>
                </c:pt>
                <c:pt idx="23">
                  <c:v>0.52</c:v>
                </c:pt>
                <c:pt idx="24">
                  <c:v>1.0000000000000002E-2</c:v>
                </c:pt>
                <c:pt idx="25">
                  <c:v>0.59</c:v>
                </c:pt>
                <c:pt idx="26">
                  <c:v>-0.24000000000000002</c:v>
                </c:pt>
                <c:pt idx="27">
                  <c:v>0.17</c:v>
                </c:pt>
                <c:pt idx="28">
                  <c:v>-0.15000000000000002</c:v>
                </c:pt>
                <c:pt idx="29">
                  <c:v>0.44</c:v>
                </c:pt>
                <c:pt idx="30">
                  <c:v>0.14000000000000001</c:v>
                </c:pt>
                <c:pt idx="31">
                  <c:v>0.62000000000000011</c:v>
                </c:pt>
                <c:pt idx="32">
                  <c:v>0.56999999999999995</c:v>
                </c:pt>
                <c:pt idx="33">
                  <c:v>-0.30000000000000004</c:v>
                </c:pt>
                <c:pt idx="34">
                  <c:v>0.75000000000000011</c:v>
                </c:pt>
                <c:pt idx="35">
                  <c:v>0.79</c:v>
                </c:pt>
                <c:pt idx="36">
                  <c:v>-0.70000000000000007</c:v>
                </c:pt>
                <c:pt idx="37">
                  <c:v>0.52</c:v>
                </c:pt>
                <c:pt idx="38">
                  <c:v>0.43000000000000005</c:v>
                </c:pt>
                <c:pt idx="39">
                  <c:v>0.4</c:v>
                </c:pt>
                <c:pt idx="40">
                  <c:v>0.24000000000000002</c:v>
                </c:pt>
                <c:pt idx="41">
                  <c:v>0.15000000000000002</c:v>
                </c:pt>
                <c:pt idx="42">
                  <c:v>0.28000000000000008</c:v>
                </c:pt>
                <c:pt idx="43">
                  <c:v>-0.36000000000000004</c:v>
                </c:pt>
                <c:pt idx="44">
                  <c:v>0.28000000000000008</c:v>
                </c:pt>
                <c:pt idx="45">
                  <c:v>0.66000000000000014</c:v>
                </c:pt>
              </c:numCache>
            </c:numRef>
          </c:yVal>
          <c:smooth val="0"/>
        </c:ser>
        <c:ser>
          <c:idx val="0"/>
          <c:order val="1"/>
          <c:tx>
            <c:strRef>
              <c:f>Hoja1!$A$10</c:f>
              <c:strCache>
                <c:ptCount val="1"/>
                <c:pt idx="0">
                  <c:v>Chile</c:v>
                </c:pt>
              </c:strCache>
            </c:strRef>
          </c:tx>
          <c:spPr>
            <a:ln w="28575">
              <a:noFill/>
            </a:ln>
          </c:spPr>
          <c:marker>
            <c:symbol val="circle"/>
            <c:size val="4"/>
            <c:spPr>
              <a:solidFill>
                <a:srgbClr val="C00000"/>
              </a:solidFill>
            </c:spPr>
          </c:marker>
          <c:dLbls>
            <c:dLbl>
              <c:idx val="0"/>
              <c:layout>
                <c:manualLayout>
                  <c:x val="-0.10769454165451539"/>
                  <c:y val="-2.3733185149459267E-3"/>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Hoja1!$D$10</c:f>
              <c:numCache>
                <c:formatCode>0.00</c:formatCode>
                <c:ptCount val="1"/>
                <c:pt idx="0">
                  <c:v>-0.46</c:v>
                </c:pt>
              </c:numCache>
            </c:numRef>
          </c:xVal>
          <c:yVal>
            <c:numRef>
              <c:f>Hoja1!$E$10</c:f>
              <c:numCache>
                <c:formatCode>0.00</c:formatCode>
                <c:ptCount val="1"/>
                <c:pt idx="0">
                  <c:v>0.81</c:v>
                </c:pt>
              </c:numCache>
            </c:numRef>
          </c:yVal>
          <c:smooth val="0"/>
        </c:ser>
        <c:ser>
          <c:idx val="1"/>
          <c:order val="2"/>
          <c:tx>
            <c:strRef>
              <c:f>Hoja1!$A$28</c:f>
              <c:strCache>
                <c:ptCount val="1"/>
                <c:pt idx="0">
                  <c:v>Mexico</c:v>
                </c:pt>
              </c:strCache>
            </c:strRef>
          </c:tx>
          <c:spPr>
            <a:ln w="28575">
              <a:solidFill>
                <a:schemeClr val="accent3"/>
              </a:solidFill>
            </a:ln>
          </c:spPr>
          <c:marker>
            <c:symbol val="circle"/>
            <c:size val="4"/>
            <c:spPr>
              <a:solidFill>
                <a:schemeClr val="accent3"/>
              </a:solidFill>
              <a:ln>
                <a:solidFill>
                  <a:sysClr val="windowText" lastClr="000000"/>
                </a:solidFill>
              </a:ln>
            </c:spPr>
          </c:marker>
          <c:dLbls>
            <c:dLbl>
              <c:idx val="0"/>
              <c:layout>
                <c:manualLayout>
                  <c:x val="-0.11102860406338097"/>
                  <c:y val="3.4542919152416203E-3"/>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Hoja1!$D$28</c:f>
              <c:numCache>
                <c:formatCode>0.00</c:formatCode>
                <c:ptCount val="1"/>
                <c:pt idx="0">
                  <c:v>-0.43000000000000005</c:v>
                </c:pt>
              </c:numCache>
            </c:numRef>
          </c:xVal>
          <c:yVal>
            <c:numRef>
              <c:f>Hoja1!$E$28</c:f>
              <c:numCache>
                <c:formatCode>0.00</c:formatCode>
                <c:ptCount val="1"/>
                <c:pt idx="0">
                  <c:v>0.59</c:v>
                </c:pt>
              </c:numCache>
            </c:numRef>
          </c:yVal>
          <c:smooth val="0"/>
        </c:ser>
        <c:ser>
          <c:idx val="3"/>
          <c:order val="3"/>
          <c:tx>
            <c:strRef>
              <c:f>Hoja1!$A$12</c:f>
              <c:strCache>
                <c:ptCount val="1"/>
                <c:pt idx="0">
                  <c:v>Colombia</c:v>
                </c:pt>
              </c:strCache>
            </c:strRef>
          </c:tx>
          <c:spPr>
            <a:ln w="28575">
              <a:solidFill>
                <a:schemeClr val="tx1"/>
              </a:solidFill>
            </a:ln>
          </c:spPr>
          <c:marker>
            <c:symbol val="circle"/>
            <c:size val="4"/>
            <c:spPr>
              <a:solidFill>
                <a:schemeClr val="tx1"/>
              </a:solidFill>
              <a:ln>
                <a:solidFill>
                  <a:schemeClr val="tx1"/>
                </a:solidFill>
              </a:ln>
            </c:spPr>
          </c:marker>
          <c:dLbls>
            <c:dLbl>
              <c:idx val="0"/>
              <c:layout>
                <c:manualLayout>
                  <c:x val="2.1175755808301739E-2"/>
                  <c:y val="-1.4028539375321095E-2"/>
                </c:manualLayout>
              </c:layout>
              <c:showLegendKey val="0"/>
              <c:showVal val="0"/>
              <c:showCatName val="0"/>
              <c:showSerName val="1"/>
              <c:showPercent val="0"/>
              <c:showBubbleSize val="0"/>
            </c:dLbl>
            <c:spPr>
              <a:solidFill>
                <a:sysClr val="window" lastClr="FFFFFF"/>
              </a:solidFill>
            </c:spPr>
            <c:showLegendKey val="0"/>
            <c:showVal val="0"/>
            <c:showCatName val="0"/>
            <c:showSerName val="1"/>
            <c:showPercent val="0"/>
            <c:showBubbleSize val="0"/>
            <c:showLeaderLines val="0"/>
          </c:dLbls>
          <c:xVal>
            <c:numRef>
              <c:f>Hoja1!$D$12</c:f>
              <c:numCache>
                <c:formatCode>0.00</c:formatCode>
                <c:ptCount val="1"/>
                <c:pt idx="0">
                  <c:v>0.42000000000000004</c:v>
                </c:pt>
              </c:numCache>
            </c:numRef>
          </c:xVal>
          <c:yVal>
            <c:numRef>
              <c:f>Hoja1!$E$12</c:f>
              <c:numCache>
                <c:formatCode>0.00</c:formatCode>
                <c:ptCount val="1"/>
                <c:pt idx="0">
                  <c:v>0.77000000000000013</c:v>
                </c:pt>
              </c:numCache>
            </c:numRef>
          </c:yVal>
          <c:smooth val="0"/>
        </c:ser>
        <c:ser>
          <c:idx val="4"/>
          <c:order val="4"/>
          <c:tx>
            <c:strRef>
              <c:f>Hoja1!$A$8</c:f>
              <c:strCache>
                <c:ptCount val="1"/>
                <c:pt idx="0">
                  <c:v>Brazil</c:v>
                </c:pt>
              </c:strCache>
            </c:strRef>
          </c:tx>
          <c:spPr>
            <a:ln w="28575">
              <a:noFill/>
            </a:ln>
          </c:spPr>
          <c:marker>
            <c:symbol val="circle"/>
            <c:size val="4"/>
            <c:spPr>
              <a:solidFill>
                <a:srgbClr val="00B050"/>
              </a:solidFill>
              <a:ln>
                <a:solidFill>
                  <a:schemeClr val="tx1"/>
                </a:solidFill>
              </a:ln>
            </c:spPr>
          </c:marker>
          <c:dLbls>
            <c:dLbl>
              <c:idx val="0"/>
              <c:layout>
                <c:manualLayout>
                  <c:x val="-9.0314913844325592E-2"/>
                  <c:y val="8.2901554404145067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Hoja1!$D$8</c:f>
              <c:numCache>
                <c:formatCode>0.00</c:formatCode>
                <c:ptCount val="1"/>
                <c:pt idx="0">
                  <c:v>0.14000000000000001</c:v>
                </c:pt>
              </c:numCache>
            </c:numRef>
          </c:xVal>
          <c:yVal>
            <c:numRef>
              <c:f>Hoja1!$E$8</c:f>
              <c:numCache>
                <c:formatCode>0.00</c:formatCode>
                <c:ptCount val="1"/>
                <c:pt idx="0">
                  <c:v>-9.0000000000000011E-2</c:v>
                </c:pt>
              </c:numCache>
            </c:numRef>
          </c:yVal>
          <c:smooth val="0"/>
        </c:ser>
        <c:ser>
          <c:idx val="5"/>
          <c:order val="5"/>
          <c:tx>
            <c:strRef>
              <c:f>Hoja1!$A$11</c:f>
              <c:strCache>
                <c:ptCount val="1"/>
                <c:pt idx="0">
                  <c:v>China</c:v>
                </c:pt>
              </c:strCache>
            </c:strRef>
          </c:tx>
          <c:spPr>
            <a:ln w="28575">
              <a:noFill/>
            </a:ln>
          </c:spPr>
          <c:marker>
            <c:symbol val="circle"/>
            <c:size val="4"/>
            <c:spPr>
              <a:solidFill>
                <a:schemeClr val="tx1"/>
              </a:solidFill>
              <a:ln>
                <a:solidFill>
                  <a:schemeClr val="tx1"/>
                </a:solidFill>
              </a:ln>
            </c:spPr>
          </c:marker>
          <c:dLbls>
            <c:dLbl>
              <c:idx val="0"/>
              <c:layout>
                <c:manualLayout>
                  <c:x val="1.6636957813428402E-2"/>
                  <c:y val="6.2176165803108814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Hoja1!$D$11</c:f>
              <c:numCache>
                <c:formatCode>0.00</c:formatCode>
                <c:ptCount val="1"/>
                <c:pt idx="0">
                  <c:v>0.28000000000000008</c:v>
                </c:pt>
              </c:numCache>
            </c:numRef>
          </c:xVal>
          <c:yVal>
            <c:numRef>
              <c:f>Hoja1!$E$11</c:f>
              <c:numCache>
                <c:formatCode>0.00</c:formatCode>
                <c:ptCount val="1"/>
                <c:pt idx="0">
                  <c:v>-0.41000000000000003</c:v>
                </c:pt>
              </c:numCache>
            </c:numRef>
          </c:yVal>
          <c:smooth val="0"/>
        </c:ser>
        <c:ser>
          <c:idx val="6"/>
          <c:order val="6"/>
          <c:tx>
            <c:strRef>
              <c:f>Hoja1!$A$24</c:f>
              <c:strCache>
                <c:ptCount val="1"/>
                <c:pt idx="0">
                  <c:v>Korea</c:v>
                </c:pt>
              </c:strCache>
            </c:strRef>
          </c:tx>
          <c:spPr>
            <a:ln w="28575">
              <a:noFill/>
            </a:ln>
          </c:spPr>
          <c:marker>
            <c:symbol val="circle"/>
            <c:size val="4"/>
            <c:spPr>
              <a:solidFill>
                <a:schemeClr val="tx1"/>
              </a:solidFill>
              <a:ln>
                <a:solidFill>
                  <a:schemeClr val="tx1"/>
                </a:solidFill>
              </a:ln>
            </c:spPr>
          </c:marker>
          <c:dLbls>
            <c:dLbl>
              <c:idx val="0"/>
              <c:layout>
                <c:manualLayout>
                  <c:x val="-0.11883541295306002"/>
                  <c:y val="3.7996545768566502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Hoja1!$D$24</c:f>
              <c:numCache>
                <c:formatCode>0.00</c:formatCode>
                <c:ptCount val="1"/>
                <c:pt idx="0">
                  <c:v>0.24000000000000002</c:v>
                </c:pt>
              </c:numCache>
            </c:numRef>
          </c:xVal>
          <c:yVal>
            <c:numRef>
              <c:f>Hoja1!$E$24</c:f>
              <c:numCache>
                <c:formatCode>0.00</c:formatCode>
                <c:ptCount val="1"/>
                <c:pt idx="0">
                  <c:v>0.59</c:v>
                </c:pt>
              </c:numCache>
            </c:numRef>
          </c:yVal>
          <c:smooth val="0"/>
        </c:ser>
        <c:ser>
          <c:idx val="7"/>
          <c:order val="7"/>
          <c:tx>
            <c:strRef>
              <c:f>Hoja1!$A$46</c:f>
              <c:strCache>
                <c:ptCount val="1"/>
                <c:pt idx="0">
                  <c:v>Uruguay</c:v>
                </c:pt>
              </c:strCache>
            </c:strRef>
          </c:tx>
          <c:spPr>
            <a:ln w="28575">
              <a:noFill/>
            </a:ln>
          </c:spPr>
          <c:marker>
            <c:symbol val="circle"/>
            <c:size val="4"/>
            <c:spPr>
              <a:solidFill>
                <a:schemeClr val="tx1"/>
              </a:solidFill>
              <a:ln>
                <a:solidFill>
                  <a:schemeClr val="tx1"/>
                </a:solidFill>
              </a:ln>
            </c:spPr>
          </c:marker>
          <c:dLbls>
            <c:dLbl>
              <c:idx val="0"/>
              <c:layout>
                <c:manualLayout>
                  <c:x val="-5.9417706476530011E-2"/>
                  <c:y val="0.11744386873920551"/>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Hoja1!$D$46</c:f>
              <c:numCache>
                <c:formatCode>0.00</c:formatCode>
                <c:ptCount val="1"/>
                <c:pt idx="0">
                  <c:v>-0.56999999999999995</c:v>
                </c:pt>
              </c:numCache>
            </c:numRef>
          </c:xVal>
          <c:yVal>
            <c:numRef>
              <c:f>Hoja1!$E$46</c:f>
              <c:numCache>
                <c:formatCode>0.00</c:formatCode>
                <c:ptCount val="1"/>
                <c:pt idx="0">
                  <c:v>-0.36000000000000004</c:v>
                </c:pt>
              </c:numCache>
            </c:numRef>
          </c:yVal>
          <c:smooth val="0"/>
        </c:ser>
        <c:ser>
          <c:idx val="8"/>
          <c:order val="8"/>
          <c:tx>
            <c:strRef>
              <c:f>Hoja1!$A$13</c:f>
              <c:strCache>
                <c:ptCount val="1"/>
                <c:pt idx="0">
                  <c:v>Costa Rica</c:v>
                </c:pt>
              </c:strCache>
            </c:strRef>
          </c:tx>
          <c:spPr>
            <a:ln w="28575">
              <a:noFill/>
            </a:ln>
          </c:spPr>
          <c:marker>
            <c:symbol val="circle"/>
            <c:size val="4"/>
            <c:spPr>
              <a:solidFill>
                <a:schemeClr val="tx1"/>
              </a:solidFill>
              <a:ln>
                <a:solidFill>
                  <a:sysClr val="windowText" lastClr="000000"/>
                </a:solidFill>
              </a:ln>
            </c:spPr>
          </c:marker>
          <c:dLbls>
            <c:dLbl>
              <c:idx val="0"/>
              <c:layout>
                <c:manualLayout>
                  <c:x val="-9.9821746880570481E-2"/>
                  <c:y val="9.3264248704663252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Hoja1!$D$13</c:f>
              <c:numCache>
                <c:formatCode>0.00</c:formatCode>
                <c:ptCount val="1"/>
                <c:pt idx="0">
                  <c:v>-0.16</c:v>
                </c:pt>
              </c:numCache>
            </c:numRef>
          </c:xVal>
          <c:yVal>
            <c:numRef>
              <c:f>Hoja1!$E$13</c:f>
              <c:numCache>
                <c:formatCode>0.00</c:formatCode>
                <c:ptCount val="1"/>
                <c:pt idx="0">
                  <c:v>-0.43000000000000005</c:v>
                </c:pt>
              </c:numCache>
            </c:numRef>
          </c:yVal>
          <c:smooth val="0"/>
        </c:ser>
        <c:ser>
          <c:idx val="9"/>
          <c:order val="9"/>
          <c:tx>
            <c:strRef>
              <c:f>Hoja1!$A$4</c:f>
              <c:strCache>
                <c:ptCount val="1"/>
                <c:pt idx="0">
                  <c:v>Argentina</c:v>
                </c:pt>
              </c:strCache>
            </c:strRef>
          </c:tx>
          <c:spPr>
            <a:ln w="28575">
              <a:noFill/>
            </a:ln>
          </c:spPr>
          <c:marker>
            <c:symbol val="circle"/>
            <c:size val="4"/>
            <c:spPr>
              <a:solidFill>
                <a:srgbClr val="00B0F0"/>
              </a:solidFill>
              <a:ln>
                <a:solidFill>
                  <a:sysClr val="windowText" lastClr="000000"/>
                </a:solidFill>
              </a:ln>
            </c:spPr>
          </c:marker>
          <c:dLbls>
            <c:dLbl>
              <c:idx val="0"/>
              <c:layout>
                <c:manualLayout>
                  <c:x val="-3.8027332144979213E-2"/>
                  <c:y val="-0.1070811744386874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Hoja1!$D$4</c:f>
              <c:numCache>
                <c:formatCode>0.00</c:formatCode>
                <c:ptCount val="1"/>
                <c:pt idx="0">
                  <c:v>0.05</c:v>
                </c:pt>
              </c:numCache>
            </c:numRef>
          </c:xVal>
          <c:yVal>
            <c:numRef>
              <c:f>Hoja1!$E$4</c:f>
              <c:numCache>
                <c:formatCode>0.00</c:formatCode>
                <c:ptCount val="1"/>
                <c:pt idx="0">
                  <c:v>0.6100000000000001</c:v>
                </c:pt>
              </c:numCache>
            </c:numRef>
          </c:yVal>
          <c:smooth val="0"/>
        </c:ser>
        <c:ser>
          <c:idx val="10"/>
          <c:order val="10"/>
          <c:tx>
            <c:strRef>
              <c:f>Hoja1!$A$6</c:f>
              <c:strCache>
                <c:ptCount val="1"/>
                <c:pt idx="0">
                  <c:v>Bolivia</c:v>
                </c:pt>
              </c:strCache>
            </c:strRef>
          </c:tx>
          <c:spPr>
            <a:ln w="28575">
              <a:noFill/>
            </a:ln>
          </c:spPr>
          <c:marker>
            <c:symbol val="circle"/>
            <c:size val="4"/>
            <c:spPr>
              <a:solidFill>
                <a:schemeClr val="tx1"/>
              </a:solidFill>
              <a:ln>
                <a:solidFill>
                  <a:sysClr val="windowText" lastClr="000000"/>
                </a:solidFill>
              </a:ln>
            </c:spPr>
          </c:marker>
          <c:dLbls>
            <c:dLbl>
              <c:idx val="0"/>
              <c:layout>
                <c:manualLayout>
                  <c:x val="-9.7445038621509147E-2"/>
                  <c:y val="-6.2176165803108814E-2"/>
                </c:manualLayout>
              </c:layout>
              <c:showLegendKey val="0"/>
              <c:showVal val="0"/>
              <c:showCatName val="0"/>
              <c:showSerName val="1"/>
              <c:showPercent val="0"/>
              <c:showBubbleSize val="0"/>
            </c:dLbl>
            <c:showLegendKey val="0"/>
            <c:showVal val="1"/>
            <c:showCatName val="0"/>
            <c:showSerName val="1"/>
            <c:showPercent val="0"/>
            <c:showBubbleSize val="0"/>
            <c:showLeaderLines val="0"/>
          </c:dLbls>
          <c:xVal>
            <c:numRef>
              <c:f>Hoja1!$D$6</c:f>
              <c:numCache>
                <c:formatCode>0.00</c:formatCode>
                <c:ptCount val="1"/>
                <c:pt idx="0">
                  <c:v>-8.0000000000000016E-2</c:v>
                </c:pt>
              </c:numCache>
            </c:numRef>
          </c:xVal>
          <c:yVal>
            <c:numRef>
              <c:f>Hoja1!$E$6</c:f>
              <c:numCache>
                <c:formatCode>0.00</c:formatCode>
                <c:ptCount val="1"/>
                <c:pt idx="0">
                  <c:v>0.62000000000000011</c:v>
                </c:pt>
              </c:numCache>
            </c:numRef>
          </c:yVal>
          <c:smooth val="0"/>
        </c:ser>
        <c:ser>
          <c:idx val="11"/>
          <c:order val="11"/>
          <c:tx>
            <c:strRef>
              <c:f>Hoja1!$A$33</c:f>
              <c:strCache>
                <c:ptCount val="1"/>
                <c:pt idx="0">
                  <c:v>Paraguay</c:v>
                </c:pt>
              </c:strCache>
            </c:strRef>
          </c:tx>
          <c:spPr>
            <a:ln w="28575">
              <a:noFill/>
            </a:ln>
          </c:spPr>
          <c:marker>
            <c:symbol val="circle"/>
            <c:size val="4"/>
            <c:spPr>
              <a:solidFill>
                <a:schemeClr val="tx1"/>
              </a:solidFill>
              <a:ln>
                <a:solidFill>
                  <a:sysClr val="windowText" lastClr="000000"/>
                </a:solidFill>
              </a:ln>
            </c:spPr>
          </c:marker>
          <c:dLbls>
            <c:dLbl>
              <c:idx val="0"/>
              <c:layout>
                <c:manualLayout>
                  <c:x val="4.2780748663101602E-2"/>
                  <c:y val="-3.1088082901554345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Hoja1!$D$33</c:f>
              <c:numCache>
                <c:formatCode>0.00</c:formatCode>
                <c:ptCount val="1"/>
                <c:pt idx="0">
                  <c:v>0.23</c:v>
                </c:pt>
              </c:numCache>
            </c:numRef>
          </c:xVal>
          <c:yVal>
            <c:numRef>
              <c:f>Hoja1!$E$33</c:f>
              <c:numCache>
                <c:formatCode>0.00</c:formatCode>
                <c:ptCount val="1"/>
                <c:pt idx="0">
                  <c:v>0.14000000000000001</c:v>
                </c:pt>
              </c:numCache>
            </c:numRef>
          </c:yVal>
          <c:smooth val="0"/>
        </c:ser>
        <c:ser>
          <c:idx val="12"/>
          <c:order val="12"/>
          <c:tx>
            <c:strRef>
              <c:f>Hoja1!$A$34</c:f>
              <c:strCache>
                <c:ptCount val="1"/>
                <c:pt idx="0">
                  <c:v>Peru</c:v>
                </c:pt>
              </c:strCache>
            </c:strRef>
          </c:tx>
          <c:spPr>
            <a:ln w="28575">
              <a:noFill/>
            </a:ln>
          </c:spPr>
          <c:marker>
            <c:symbol val="circle"/>
            <c:size val="4"/>
            <c:spPr>
              <a:solidFill>
                <a:srgbClr val="C00000"/>
              </a:solidFill>
              <a:ln>
                <a:solidFill>
                  <a:sysClr val="windowText" lastClr="000000"/>
                </a:solidFill>
              </a:ln>
            </c:spPr>
          </c:marker>
          <c:dLbls>
            <c:dLbl>
              <c:idx val="0"/>
              <c:layout>
                <c:manualLayout>
                  <c:x val="2.6143790849673127E-2"/>
                  <c:y val="-5.8721934369602768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Hoja1!$D$34</c:f>
              <c:numCache>
                <c:formatCode>0.00</c:formatCode>
                <c:ptCount val="1"/>
                <c:pt idx="0">
                  <c:v>0.11</c:v>
                </c:pt>
              </c:numCache>
            </c:numRef>
          </c:xVal>
          <c:yVal>
            <c:numRef>
              <c:f>Hoja1!$E$34</c:f>
              <c:numCache>
                <c:formatCode>0.00</c:formatCode>
                <c:ptCount val="1"/>
                <c:pt idx="0">
                  <c:v>0.62000000000000011</c:v>
                </c:pt>
              </c:numCache>
            </c:numRef>
          </c:yVal>
          <c:smooth val="0"/>
        </c:ser>
        <c:ser>
          <c:idx val="13"/>
          <c:order val="13"/>
          <c:tx>
            <c:strRef>
              <c:f>Hoja1!$A$47</c:f>
              <c:strCache>
                <c:ptCount val="1"/>
                <c:pt idx="0">
                  <c:v>Venezuela</c:v>
                </c:pt>
              </c:strCache>
            </c:strRef>
          </c:tx>
          <c:spPr>
            <a:ln w="28575">
              <a:noFill/>
            </a:ln>
          </c:spPr>
          <c:marker>
            <c:symbol val="circle"/>
            <c:size val="4"/>
            <c:spPr>
              <a:solidFill>
                <a:schemeClr val="tx1"/>
              </a:solidFill>
              <a:ln>
                <a:solidFill>
                  <a:sysClr val="windowText" lastClr="000000"/>
                </a:solidFill>
              </a:ln>
            </c:spPr>
          </c:marker>
          <c:dLbls>
            <c:dLbl>
              <c:idx val="0"/>
              <c:layout>
                <c:manualLayout>
                  <c:x val="-0.13124708369787111"/>
                  <c:y val="2.0725332103127589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Hoja1!$D$47</c:f>
              <c:numCache>
                <c:formatCode>0.00</c:formatCode>
                <c:ptCount val="1"/>
                <c:pt idx="0">
                  <c:v>-0.36000000000000004</c:v>
                </c:pt>
              </c:numCache>
            </c:numRef>
          </c:xVal>
          <c:yVal>
            <c:numRef>
              <c:f>Hoja1!$E$47</c:f>
              <c:numCache>
                <c:formatCode>0.00</c:formatCode>
                <c:ptCount val="1"/>
                <c:pt idx="0">
                  <c:v>0.28000000000000008</c:v>
                </c:pt>
              </c:numCache>
            </c:numRef>
          </c:yVal>
          <c:smooth val="0"/>
        </c:ser>
        <c:ser>
          <c:idx val="14"/>
          <c:order val="14"/>
          <c:tx>
            <c:strRef>
              <c:f>Hoja1!$A$49</c:f>
              <c:strCache>
                <c:ptCount val="1"/>
                <c:pt idx="0">
                  <c:v>UK</c:v>
                </c:pt>
              </c:strCache>
            </c:strRef>
          </c:tx>
          <c:spPr>
            <a:ln w="28575">
              <a:noFill/>
            </a:ln>
          </c:spPr>
          <c:marker>
            <c:symbol val="circle"/>
            <c:size val="4"/>
            <c:spPr>
              <a:solidFill>
                <a:schemeClr val="tx1"/>
              </a:solidFill>
              <a:ln>
                <a:solidFill>
                  <a:sysClr val="windowText" lastClr="000000"/>
                </a:solidFill>
              </a:ln>
            </c:spPr>
          </c:marker>
          <c:dLbls>
            <c:dLbl>
              <c:idx val="0"/>
              <c:layout>
                <c:manualLayout>
                  <c:x val="3.3273915626856818E-2"/>
                  <c:y val="-1.7271157167530259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Hoja1!$D$49</c:f>
              <c:numCache>
                <c:formatCode>0.00</c:formatCode>
                <c:ptCount val="1"/>
                <c:pt idx="0">
                  <c:v>0.52</c:v>
                </c:pt>
              </c:numCache>
            </c:numRef>
          </c:xVal>
          <c:yVal>
            <c:numRef>
              <c:f>Hoja1!$E$49</c:f>
              <c:numCache>
                <c:formatCode>0.00</c:formatCode>
                <c:ptCount val="1"/>
                <c:pt idx="0">
                  <c:v>0.70000000000000007</c:v>
                </c:pt>
              </c:numCache>
            </c:numRef>
          </c:yVal>
          <c:smooth val="0"/>
        </c:ser>
        <c:ser>
          <c:idx val="15"/>
          <c:order val="15"/>
          <c:tx>
            <c:strRef>
              <c:f>Hoja1!$A$50</c:f>
              <c:strCache>
                <c:ptCount val="1"/>
                <c:pt idx="0">
                  <c:v>USA</c:v>
                </c:pt>
              </c:strCache>
            </c:strRef>
          </c:tx>
          <c:spPr>
            <a:ln w="28575">
              <a:noFill/>
            </a:ln>
          </c:spPr>
          <c:marker>
            <c:symbol val="circle"/>
            <c:size val="4"/>
            <c:spPr>
              <a:solidFill>
                <a:schemeClr val="tx1"/>
              </a:solidFill>
              <a:ln>
                <a:solidFill>
                  <a:sysClr val="windowText" lastClr="000000"/>
                </a:solidFill>
              </a:ln>
            </c:spPr>
          </c:marker>
          <c:dLbls>
            <c:dLbl>
              <c:idx val="0"/>
              <c:layout>
                <c:manualLayout>
                  <c:x val="3.0897207367795606E-2"/>
                  <c:y val="5.8721934369602768E-2"/>
                </c:manualLayout>
              </c:layout>
              <c:showLegendKey val="0"/>
              <c:showVal val="0"/>
              <c:showCatName val="0"/>
              <c:showSerName val="1"/>
              <c:showPercent val="0"/>
              <c:showBubbleSize val="0"/>
            </c:dLbl>
            <c:showLegendKey val="0"/>
            <c:showVal val="0"/>
            <c:showCatName val="0"/>
            <c:showSerName val="1"/>
            <c:showPercent val="0"/>
            <c:showBubbleSize val="0"/>
            <c:showLeaderLines val="0"/>
          </c:dLbls>
          <c:xVal>
            <c:numRef>
              <c:f>Hoja1!$D$50</c:f>
              <c:numCache>
                <c:formatCode>0.00</c:formatCode>
                <c:ptCount val="1"/>
                <c:pt idx="0">
                  <c:v>0.48000000000000004</c:v>
                </c:pt>
              </c:numCache>
            </c:numRef>
          </c:xVal>
          <c:yVal>
            <c:numRef>
              <c:f>Hoja1!$E$50</c:f>
              <c:numCache>
                <c:formatCode>0.00</c:formatCode>
                <c:ptCount val="1"/>
                <c:pt idx="0">
                  <c:v>0.65000000000000013</c:v>
                </c:pt>
              </c:numCache>
            </c:numRef>
          </c:yVal>
          <c:smooth val="0"/>
        </c:ser>
        <c:dLbls>
          <c:showLegendKey val="0"/>
          <c:showVal val="1"/>
          <c:showCatName val="0"/>
          <c:showSerName val="0"/>
          <c:showPercent val="0"/>
          <c:showBubbleSize val="0"/>
        </c:dLbls>
        <c:axId val="133630976"/>
        <c:axId val="133641344"/>
      </c:scatterChart>
      <c:valAx>
        <c:axId val="133630976"/>
        <c:scaling>
          <c:orientation val="minMax"/>
          <c:max val="0.7000000000000004"/>
          <c:min val="-0.7000000000000004"/>
        </c:scaling>
        <c:delete val="0"/>
        <c:axPos val="b"/>
        <c:title>
          <c:tx>
            <c:rich>
              <a:bodyPr/>
              <a:lstStyle/>
              <a:p>
                <a:pPr>
                  <a:defRPr sz="1400"/>
                </a:pPr>
                <a:r>
                  <a:rPr lang="es-CO" sz="1400" dirty="0" err="1">
                    <a:solidFill>
                      <a:schemeClr val="tx2"/>
                    </a:solidFill>
                  </a:rPr>
                  <a:t>Corr</a:t>
                </a:r>
                <a:r>
                  <a:rPr lang="es-CO" sz="1400" baseline="0" dirty="0">
                    <a:solidFill>
                      <a:schemeClr val="tx2"/>
                    </a:solidFill>
                  </a:rPr>
                  <a:t> (</a:t>
                </a:r>
                <a:r>
                  <a:rPr lang="es-CO" sz="1400" baseline="0" dirty="0" err="1">
                    <a:solidFill>
                      <a:schemeClr val="tx2"/>
                    </a:solidFill>
                  </a:rPr>
                  <a:t>cycle</a:t>
                </a:r>
                <a:r>
                  <a:rPr lang="es-CO" sz="1400" baseline="0" dirty="0">
                    <a:solidFill>
                      <a:schemeClr val="tx2"/>
                    </a:solidFill>
                  </a:rPr>
                  <a:t> i, </a:t>
                </a:r>
                <a:r>
                  <a:rPr lang="es-CO" sz="1400" baseline="0" dirty="0" err="1">
                    <a:solidFill>
                      <a:schemeClr val="tx2"/>
                    </a:solidFill>
                  </a:rPr>
                  <a:t>cycle</a:t>
                </a:r>
                <a:r>
                  <a:rPr lang="es-CO" sz="1400" baseline="0" dirty="0">
                    <a:solidFill>
                      <a:schemeClr val="tx2"/>
                    </a:solidFill>
                  </a:rPr>
                  <a:t> RGDP) 1960-1999</a:t>
                </a:r>
                <a:endParaRPr lang="es-CO" sz="1400" dirty="0">
                  <a:solidFill>
                    <a:schemeClr val="tx2"/>
                  </a:solidFill>
                </a:endParaRPr>
              </a:p>
            </c:rich>
          </c:tx>
          <c:layout/>
          <c:overlay val="0"/>
        </c:title>
        <c:numFmt formatCode="General" sourceLinked="0"/>
        <c:majorTickMark val="out"/>
        <c:minorTickMark val="none"/>
        <c:tickLblPos val="nextTo"/>
        <c:crossAx val="133641344"/>
        <c:crosses val="autoZero"/>
        <c:crossBetween val="midCat"/>
      </c:valAx>
      <c:valAx>
        <c:axId val="133641344"/>
        <c:scaling>
          <c:orientation val="minMax"/>
          <c:max val="1"/>
          <c:min val="-1"/>
        </c:scaling>
        <c:delete val="0"/>
        <c:axPos val="l"/>
        <c:title>
          <c:tx>
            <c:rich>
              <a:bodyPr rot="-5400000" vert="horz"/>
              <a:lstStyle/>
              <a:p>
                <a:pPr>
                  <a:defRPr sz="1400"/>
                </a:pPr>
                <a:r>
                  <a:rPr lang="en-US" sz="1400" dirty="0" err="1">
                    <a:solidFill>
                      <a:schemeClr val="tx2"/>
                    </a:solidFill>
                  </a:rPr>
                  <a:t>Corr</a:t>
                </a:r>
                <a:r>
                  <a:rPr lang="en-US" sz="1400" dirty="0">
                    <a:solidFill>
                      <a:schemeClr val="tx2"/>
                    </a:solidFill>
                  </a:rPr>
                  <a:t> (cycle </a:t>
                </a:r>
                <a:r>
                  <a:rPr lang="en-US" sz="1400" dirty="0" err="1">
                    <a:solidFill>
                      <a:schemeClr val="tx2"/>
                    </a:solidFill>
                  </a:rPr>
                  <a:t>i</a:t>
                </a:r>
                <a:r>
                  <a:rPr lang="en-US" sz="1400" dirty="0">
                    <a:solidFill>
                      <a:schemeClr val="tx2"/>
                    </a:solidFill>
                  </a:rPr>
                  <a:t>, cycle RGDP) 2000-2009</a:t>
                </a:r>
              </a:p>
            </c:rich>
          </c:tx>
          <c:layout>
            <c:manualLayout>
              <c:xMode val="edge"/>
              <c:yMode val="edge"/>
              <c:x val="4.7534165181224008E-3"/>
              <c:y val="0.27889029415364552"/>
            </c:manualLayout>
          </c:layout>
          <c:overlay val="0"/>
        </c:title>
        <c:numFmt formatCode="General" sourceLinked="0"/>
        <c:majorTickMark val="out"/>
        <c:minorTickMark val="none"/>
        <c:tickLblPos val="nextTo"/>
        <c:crossAx val="133630976"/>
        <c:crosses val="autoZero"/>
        <c:crossBetween val="midCat"/>
      </c:valAx>
      <c:spPr>
        <a:ln>
          <a:solidFill>
            <a:sysClr val="windowText" lastClr="000000"/>
          </a:solidFill>
        </a:ln>
      </c:spPr>
    </c:plotArea>
    <c:plotVisOnly val="1"/>
    <c:dispBlanksAs val="span"/>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600" dirty="0">
                <a:solidFill>
                  <a:schemeClr val="tx2"/>
                </a:solidFill>
                <a:latin typeface="Helvetica" pitchFamily="34" charset="0"/>
                <a:cs typeface="Helvetica" pitchFamily="34" charset="0"/>
              </a:rPr>
              <a:t>Country correlations between the cyclical components of short-term interest rate and real GDP vs. fear of free</a:t>
            </a:r>
            <a:r>
              <a:rPr lang="en-US" sz="1600" baseline="0" dirty="0">
                <a:solidFill>
                  <a:schemeClr val="tx2"/>
                </a:solidFill>
                <a:latin typeface="Helvetica" pitchFamily="34" charset="0"/>
                <a:cs typeface="Helvetica" pitchFamily="34" charset="0"/>
              </a:rPr>
              <a:t> falling.</a:t>
            </a:r>
            <a:r>
              <a:rPr lang="en-US" sz="1600" dirty="0">
                <a:solidFill>
                  <a:schemeClr val="tx2"/>
                </a:solidFill>
                <a:latin typeface="Helvetica" pitchFamily="34" charset="0"/>
                <a:cs typeface="Helvetica" pitchFamily="34" charset="0"/>
              </a:rPr>
              <a:t> </a:t>
            </a:r>
            <a:r>
              <a:rPr lang="en-US" sz="1600" dirty="0" smtClean="0">
                <a:solidFill>
                  <a:schemeClr val="tx2"/>
                </a:solidFill>
                <a:latin typeface="Helvetica" pitchFamily="34" charset="0"/>
                <a:cs typeface="Helvetica" pitchFamily="34" charset="0"/>
              </a:rPr>
              <a:t>1960-2009</a:t>
            </a:r>
            <a:endParaRPr lang="en-US" sz="1600" dirty="0">
              <a:solidFill>
                <a:schemeClr val="tx2"/>
              </a:solidFill>
              <a:latin typeface="Helvetica" pitchFamily="34" charset="0"/>
              <a:cs typeface="Helvetica" pitchFamily="34" charset="0"/>
            </a:endParaRPr>
          </a:p>
        </c:rich>
      </c:tx>
      <c:layout>
        <c:manualLayout>
          <c:xMode val="edge"/>
          <c:yMode val="edge"/>
          <c:x val="0.10837417597078611"/>
          <c:y val="3.7078463608607143E-2"/>
        </c:manualLayout>
      </c:layout>
      <c:overlay val="0"/>
    </c:title>
    <c:autoTitleDeleted val="0"/>
    <c:plotArea>
      <c:layout>
        <c:manualLayout>
          <c:layoutTarget val="inner"/>
          <c:xMode val="edge"/>
          <c:yMode val="edge"/>
          <c:x val="4.4045237162457014E-2"/>
          <c:y val="0.15872161372740098"/>
          <c:w val="0.93677976924058581"/>
          <c:h val="0.77723563996195488"/>
        </c:manualLayout>
      </c:layout>
      <c:scatterChart>
        <c:scatterStyle val="lineMarker"/>
        <c:varyColors val="0"/>
        <c:ser>
          <c:idx val="0"/>
          <c:order val="0"/>
          <c:tx>
            <c:strRef>
              <c:f>Hoja1!$A$3:$A$48</c:f>
              <c:strCache>
                <c:ptCount val="1"/>
                <c:pt idx="0">
                  <c:v>Algeria Argentina Bangladesh Bolivia Botswana Brazil Bulgaria Chile China Colombia Costa Rica Cyprus Czech Rep Egypt Fiji Gambia Ghana India Israel Jordan Kenya Korea Kuwait Malaysia Mauritius Mexico Morocco Nepal Nigeria Pakistan Paraguay Peru Philippine</c:v>
                </c:pt>
              </c:strCache>
            </c:strRef>
          </c:tx>
          <c:spPr>
            <a:ln w="28575">
              <a:noFill/>
            </a:ln>
          </c:spPr>
          <c:marker>
            <c:symbol val="circle"/>
            <c:size val="4"/>
            <c:spPr>
              <a:solidFill>
                <a:schemeClr val="tx1"/>
              </a:solidFill>
              <a:ln>
                <a:solidFill>
                  <a:sysClr val="windowText" lastClr="000000"/>
                </a:solidFill>
              </a:ln>
            </c:spPr>
          </c:marker>
          <c:trendline>
            <c:trendlineType val="linear"/>
            <c:dispRSqr val="0"/>
            <c:dispEq val="0"/>
          </c:trendline>
          <c:xVal>
            <c:numRef>
              <c:f>Hoja1!$C$3:$C$48</c:f>
              <c:numCache>
                <c:formatCode>0.00</c:formatCode>
                <c:ptCount val="46"/>
                <c:pt idx="0">
                  <c:v>-8.0000000000000016E-2</c:v>
                </c:pt>
                <c:pt idx="1">
                  <c:v>0.23</c:v>
                </c:pt>
                <c:pt idx="2">
                  <c:v>9.0000000000000011E-2</c:v>
                </c:pt>
                <c:pt idx="3">
                  <c:v>0.1</c:v>
                </c:pt>
                <c:pt idx="4">
                  <c:v>1.0000000000000002E-2</c:v>
                </c:pt>
                <c:pt idx="5">
                  <c:v>0.11</c:v>
                </c:pt>
                <c:pt idx="6">
                  <c:v>-0.05</c:v>
                </c:pt>
                <c:pt idx="7">
                  <c:v>-0.25</c:v>
                </c:pt>
                <c:pt idx="8">
                  <c:v>0.14000000000000001</c:v>
                </c:pt>
                <c:pt idx="9">
                  <c:v>0.53</c:v>
                </c:pt>
                <c:pt idx="10">
                  <c:v>-0.2</c:v>
                </c:pt>
                <c:pt idx="11">
                  <c:v>3.0000000000000002E-2</c:v>
                </c:pt>
                <c:pt idx="12">
                  <c:v>0.52</c:v>
                </c:pt>
                <c:pt idx="13">
                  <c:v>-1.0000000000000002E-2</c:v>
                </c:pt>
                <c:pt idx="14">
                  <c:v>2.0000000000000004E-2</c:v>
                </c:pt>
                <c:pt idx="15">
                  <c:v>-0.25</c:v>
                </c:pt>
                <c:pt idx="16">
                  <c:v>0.14000000000000001</c:v>
                </c:pt>
                <c:pt idx="17">
                  <c:v>-0.24000000000000002</c:v>
                </c:pt>
                <c:pt idx="18">
                  <c:v>-0.14000000000000001</c:v>
                </c:pt>
                <c:pt idx="19">
                  <c:v>2.0000000000000004E-2</c:v>
                </c:pt>
                <c:pt idx="20">
                  <c:v>-0.11</c:v>
                </c:pt>
                <c:pt idx="21">
                  <c:v>0.28000000000000008</c:v>
                </c:pt>
                <c:pt idx="22">
                  <c:v>0.05</c:v>
                </c:pt>
                <c:pt idx="23">
                  <c:v>0.4</c:v>
                </c:pt>
                <c:pt idx="24">
                  <c:v>-7.0000000000000021E-2</c:v>
                </c:pt>
                <c:pt idx="25">
                  <c:v>-0.18000000000000002</c:v>
                </c:pt>
                <c:pt idx="26">
                  <c:v>0.16</c:v>
                </c:pt>
                <c:pt idx="27">
                  <c:v>0.13</c:v>
                </c:pt>
                <c:pt idx="28">
                  <c:v>-2.0000000000000004E-2</c:v>
                </c:pt>
                <c:pt idx="29">
                  <c:v>0.29000000000000004</c:v>
                </c:pt>
                <c:pt idx="30">
                  <c:v>0.11</c:v>
                </c:pt>
                <c:pt idx="31">
                  <c:v>0.13</c:v>
                </c:pt>
                <c:pt idx="32">
                  <c:v>0.13</c:v>
                </c:pt>
                <c:pt idx="33">
                  <c:v>-2.0000000000000004E-2</c:v>
                </c:pt>
                <c:pt idx="34">
                  <c:v>0.36000000000000004</c:v>
                </c:pt>
                <c:pt idx="35">
                  <c:v>0.30000000000000004</c:v>
                </c:pt>
                <c:pt idx="36">
                  <c:v>0.13</c:v>
                </c:pt>
                <c:pt idx="37">
                  <c:v>-3.0000000000000002E-2</c:v>
                </c:pt>
                <c:pt idx="38">
                  <c:v>0.13</c:v>
                </c:pt>
                <c:pt idx="39">
                  <c:v>7.0000000000000021E-2</c:v>
                </c:pt>
                <c:pt idx="40">
                  <c:v>-0.05</c:v>
                </c:pt>
                <c:pt idx="41">
                  <c:v>-0.12000000000000001</c:v>
                </c:pt>
                <c:pt idx="42">
                  <c:v>1.0000000000000002E-2</c:v>
                </c:pt>
                <c:pt idx="43">
                  <c:v>-0.29000000000000004</c:v>
                </c:pt>
                <c:pt idx="44">
                  <c:v>-0.19</c:v>
                </c:pt>
                <c:pt idx="45">
                  <c:v>9.0000000000000011E-2</c:v>
                </c:pt>
              </c:numCache>
            </c:numRef>
          </c:xVal>
          <c:yVal>
            <c:numRef>
              <c:f>Hoja1!$F$3:$F$48</c:f>
              <c:numCache>
                <c:formatCode>0.00</c:formatCode>
                <c:ptCount val="46"/>
                <c:pt idx="0">
                  <c:v>0.35000000000000003</c:v>
                </c:pt>
                <c:pt idx="1">
                  <c:v>-0.05</c:v>
                </c:pt>
                <c:pt idx="2">
                  <c:v>0.22</c:v>
                </c:pt>
                <c:pt idx="3">
                  <c:v>4.0000000000000008E-2</c:v>
                </c:pt>
                <c:pt idx="4">
                  <c:v>0.11</c:v>
                </c:pt>
                <c:pt idx="5">
                  <c:v>0.45</c:v>
                </c:pt>
                <c:pt idx="6">
                  <c:v>-7.0000000000000021E-2</c:v>
                </c:pt>
                <c:pt idx="7">
                  <c:v>0.56000000000000005</c:v>
                </c:pt>
                <c:pt idx="8">
                  <c:v>7.0000000000000021E-2</c:v>
                </c:pt>
                <c:pt idx="9">
                  <c:v>-0.14000000000000001</c:v>
                </c:pt>
                <c:pt idx="10">
                  <c:v>-1.0000000000000002E-2</c:v>
                </c:pt>
                <c:pt idx="11">
                  <c:v>-0.11</c:v>
                </c:pt>
                <c:pt idx="12">
                  <c:v>-4.0000000000000008E-2</c:v>
                </c:pt>
                <c:pt idx="13">
                  <c:v>0.32000000000000006</c:v>
                </c:pt>
                <c:pt idx="14">
                  <c:v>4.0000000000000008E-2</c:v>
                </c:pt>
                <c:pt idx="15">
                  <c:v>0.23</c:v>
                </c:pt>
                <c:pt idx="16">
                  <c:v>0.27</c:v>
                </c:pt>
                <c:pt idx="17">
                  <c:v>7.0000000000000021E-2</c:v>
                </c:pt>
                <c:pt idx="18">
                  <c:v>0.54</c:v>
                </c:pt>
                <c:pt idx="19">
                  <c:v>0.16</c:v>
                </c:pt>
                <c:pt idx="20">
                  <c:v>0.81</c:v>
                </c:pt>
                <c:pt idx="21">
                  <c:v>-3.0000000000000002E-2</c:v>
                </c:pt>
                <c:pt idx="22">
                  <c:v>0.17</c:v>
                </c:pt>
                <c:pt idx="23">
                  <c:v>0.16</c:v>
                </c:pt>
                <c:pt idx="24">
                  <c:v>0.11</c:v>
                </c:pt>
                <c:pt idx="25">
                  <c:v>0.56000000000000005</c:v>
                </c:pt>
                <c:pt idx="26">
                  <c:v>0.36000000000000004</c:v>
                </c:pt>
                <c:pt idx="27">
                  <c:v>0.11</c:v>
                </c:pt>
                <c:pt idx="28">
                  <c:v>0.24000000000000002</c:v>
                </c:pt>
                <c:pt idx="29">
                  <c:v>0.05</c:v>
                </c:pt>
                <c:pt idx="30">
                  <c:v>-3.0000000000000002E-2</c:v>
                </c:pt>
                <c:pt idx="31">
                  <c:v>0.11</c:v>
                </c:pt>
                <c:pt idx="32">
                  <c:v>0.51</c:v>
                </c:pt>
                <c:pt idx="33">
                  <c:v>0.30000000000000004</c:v>
                </c:pt>
                <c:pt idx="34">
                  <c:v>0.21000000000000002</c:v>
                </c:pt>
                <c:pt idx="35">
                  <c:v>0.49000000000000005</c:v>
                </c:pt>
                <c:pt idx="36">
                  <c:v>0.23</c:v>
                </c:pt>
                <c:pt idx="37">
                  <c:v>0.15000000000000002</c:v>
                </c:pt>
                <c:pt idx="38">
                  <c:v>0.1</c:v>
                </c:pt>
                <c:pt idx="39">
                  <c:v>-1.0000000000000002E-2</c:v>
                </c:pt>
                <c:pt idx="40">
                  <c:v>-0.16</c:v>
                </c:pt>
                <c:pt idx="41">
                  <c:v>0.55000000000000004</c:v>
                </c:pt>
                <c:pt idx="42">
                  <c:v>0.17</c:v>
                </c:pt>
                <c:pt idx="43">
                  <c:v>0.37000000000000005</c:v>
                </c:pt>
                <c:pt idx="44">
                  <c:v>0.65000000000000013</c:v>
                </c:pt>
                <c:pt idx="45">
                  <c:v>0.39000000000000007</c:v>
                </c:pt>
              </c:numCache>
            </c:numRef>
          </c:yVal>
          <c:smooth val="0"/>
        </c:ser>
        <c:dLbls>
          <c:showLegendKey val="0"/>
          <c:showVal val="0"/>
          <c:showCatName val="0"/>
          <c:showSerName val="0"/>
          <c:showPercent val="0"/>
          <c:showBubbleSize val="0"/>
        </c:dLbls>
        <c:axId val="136196864"/>
        <c:axId val="136198784"/>
      </c:scatterChart>
      <c:valAx>
        <c:axId val="136196864"/>
        <c:scaling>
          <c:orientation val="minMax"/>
          <c:max val="1"/>
          <c:min val="-0.4"/>
        </c:scaling>
        <c:delete val="0"/>
        <c:axPos val="b"/>
        <c:title>
          <c:tx>
            <c:rich>
              <a:bodyPr/>
              <a:lstStyle/>
              <a:p>
                <a:pPr>
                  <a:defRPr sz="1400"/>
                </a:pPr>
                <a:r>
                  <a:rPr lang="es-CO" sz="1400" dirty="0" err="1">
                    <a:solidFill>
                      <a:schemeClr val="tx2"/>
                    </a:solidFill>
                  </a:rPr>
                  <a:t>Fear</a:t>
                </a:r>
                <a:r>
                  <a:rPr lang="es-CO" sz="1400" dirty="0">
                    <a:solidFill>
                      <a:schemeClr val="tx2"/>
                    </a:solidFill>
                  </a:rPr>
                  <a:t> of </a:t>
                </a:r>
                <a:r>
                  <a:rPr lang="es-CO" sz="1400" dirty="0" smtClean="0">
                    <a:solidFill>
                      <a:schemeClr val="tx2"/>
                    </a:solidFill>
                  </a:rPr>
                  <a:t>Free </a:t>
                </a:r>
                <a:r>
                  <a:rPr lang="es-CO" sz="1400" dirty="0" err="1">
                    <a:solidFill>
                      <a:schemeClr val="tx2"/>
                    </a:solidFill>
                  </a:rPr>
                  <a:t>F</a:t>
                </a:r>
                <a:r>
                  <a:rPr lang="es-CO" sz="1400" dirty="0" err="1" smtClean="0">
                    <a:solidFill>
                      <a:schemeClr val="tx2"/>
                    </a:solidFill>
                  </a:rPr>
                  <a:t>alling</a:t>
                </a:r>
                <a:endParaRPr lang="es-CO" sz="1400" dirty="0">
                  <a:solidFill>
                    <a:schemeClr val="tx2"/>
                  </a:solidFill>
                </a:endParaRPr>
              </a:p>
            </c:rich>
          </c:tx>
          <c:layout/>
          <c:overlay val="0"/>
        </c:title>
        <c:numFmt formatCode="General" sourceLinked="0"/>
        <c:majorTickMark val="out"/>
        <c:minorTickMark val="none"/>
        <c:tickLblPos val="nextTo"/>
        <c:crossAx val="136198784"/>
        <c:crosses val="autoZero"/>
        <c:crossBetween val="midCat"/>
      </c:valAx>
      <c:valAx>
        <c:axId val="136198784"/>
        <c:scaling>
          <c:orientation val="minMax"/>
          <c:max val="1"/>
          <c:min val="-0.4"/>
        </c:scaling>
        <c:delete val="0"/>
        <c:axPos val="l"/>
        <c:title>
          <c:tx>
            <c:rich>
              <a:bodyPr rot="-5400000" vert="horz"/>
              <a:lstStyle/>
              <a:p>
                <a:pPr>
                  <a:defRPr sz="1400"/>
                </a:pPr>
                <a:r>
                  <a:rPr lang="en-US" sz="1400" dirty="0" err="1">
                    <a:solidFill>
                      <a:schemeClr val="tx2"/>
                    </a:solidFill>
                  </a:rPr>
                  <a:t>Corr</a:t>
                </a:r>
                <a:r>
                  <a:rPr lang="en-US" sz="1400" dirty="0">
                    <a:solidFill>
                      <a:schemeClr val="tx2"/>
                    </a:solidFill>
                  </a:rPr>
                  <a:t> (cycle </a:t>
                </a:r>
                <a:r>
                  <a:rPr lang="en-US" sz="1400" dirty="0" err="1">
                    <a:solidFill>
                      <a:schemeClr val="tx2"/>
                    </a:solidFill>
                  </a:rPr>
                  <a:t>i</a:t>
                </a:r>
                <a:r>
                  <a:rPr lang="en-US" sz="1400" dirty="0">
                    <a:solidFill>
                      <a:schemeClr val="tx2"/>
                    </a:solidFill>
                  </a:rPr>
                  <a:t>, cycle RGDP) </a:t>
                </a:r>
              </a:p>
            </c:rich>
          </c:tx>
          <c:layout>
            <c:manualLayout>
              <c:xMode val="edge"/>
              <c:yMode val="edge"/>
              <c:x val="4.7534165181224008E-3"/>
              <c:y val="0.27889029415364541"/>
            </c:manualLayout>
          </c:layout>
          <c:overlay val="0"/>
        </c:title>
        <c:numFmt formatCode="General" sourceLinked="0"/>
        <c:majorTickMark val="out"/>
        <c:minorTickMark val="none"/>
        <c:tickLblPos val="nextTo"/>
        <c:crossAx val="136196864"/>
        <c:crosses val="autoZero"/>
        <c:crossBetween val="midCat"/>
      </c:valAx>
      <c:spPr>
        <a:ln>
          <a:solidFill>
            <a:sysClr val="windowText" lastClr="000000"/>
          </a:solidFill>
        </a:ln>
      </c:spPr>
    </c:plotArea>
    <c:plotVisOnly val="1"/>
    <c:dispBlanksAs val="span"/>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'y            '!$B$1</c:f>
              <c:strCache>
                <c:ptCount val="1"/>
                <c:pt idx="0">
                  <c:v>eps_z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'!$B$2:$B$59</c:f>
              <c:numCache>
                <c:formatCode>General</c:formatCode>
                <c:ptCount val="58"/>
                <c:pt idx="0">
                  <c:v>7.9316960893323449E-2</c:v>
                </c:pt>
                <c:pt idx="1">
                  <c:v>4.6950722717435667E-2</c:v>
                </c:pt>
                <c:pt idx="2">
                  <c:v>-0.29983470168890958</c:v>
                </c:pt>
                <c:pt idx="3">
                  <c:v>-0.69484828665825993</c:v>
                </c:pt>
                <c:pt idx="4">
                  <c:v>-1.1203394202509056</c:v>
                </c:pt>
                <c:pt idx="5">
                  <c:v>-1.1099078629419508</c:v>
                </c:pt>
                <c:pt idx="6">
                  <c:v>-1.1377656193674863</c:v>
                </c:pt>
                <c:pt idx="7">
                  <c:v>-1.4271301583586016</c:v>
                </c:pt>
                <c:pt idx="8">
                  <c:v>-0.86833264468150895</c:v>
                </c:pt>
                <c:pt idx="9">
                  <c:v>-0.77572481813957594</c:v>
                </c:pt>
                <c:pt idx="10">
                  <c:v>-0.79428760950032795</c:v>
                </c:pt>
                <c:pt idx="11">
                  <c:v>-0.58473902558973911</c:v>
                </c:pt>
                <c:pt idx="12">
                  <c:v>-0.43415841081987627</c:v>
                </c:pt>
                <c:pt idx="13">
                  <c:v>-0.38964613639636075</c:v>
                </c:pt>
                <c:pt idx="14">
                  <c:v>-0.46409289506444312</c:v>
                </c:pt>
                <c:pt idx="15">
                  <c:v>-0.61720381546442726</c:v>
                </c:pt>
                <c:pt idx="16">
                  <c:v>-0.80319433661171957</c:v>
                </c:pt>
                <c:pt idx="17">
                  <c:v>-0.67884086613476324</c:v>
                </c:pt>
                <c:pt idx="18">
                  <c:v>-0.37478385347430099</c:v>
                </c:pt>
                <c:pt idx="19">
                  <c:v>-0.38418550245705602</c:v>
                </c:pt>
                <c:pt idx="20">
                  <c:v>-0.62615500765127419</c:v>
                </c:pt>
                <c:pt idx="21">
                  <c:v>-0.69381141659637358</c:v>
                </c:pt>
                <c:pt idx="22">
                  <c:v>-0.72139423725775942</c:v>
                </c:pt>
                <c:pt idx="23">
                  <c:v>-0.58460740041933912</c:v>
                </c:pt>
                <c:pt idx="24">
                  <c:v>-0.45070723926971146</c:v>
                </c:pt>
                <c:pt idx="25">
                  <c:v>-0.1900627464643902</c:v>
                </c:pt>
                <c:pt idx="26">
                  <c:v>-0.23248676104117855</c:v>
                </c:pt>
                <c:pt idx="27">
                  <c:v>-0.48454204116540567</c:v>
                </c:pt>
                <c:pt idx="28">
                  <c:v>-1.0648587423316851</c:v>
                </c:pt>
                <c:pt idx="29">
                  <c:v>-1.0972336531080167</c:v>
                </c:pt>
                <c:pt idx="30">
                  <c:v>-0.61090944436103667</c:v>
                </c:pt>
                <c:pt idx="31">
                  <c:v>-0.71136973438752515</c:v>
                </c:pt>
                <c:pt idx="32">
                  <c:v>-0.7890827854322261</c:v>
                </c:pt>
                <c:pt idx="33">
                  <c:v>-0.93112412561487912</c:v>
                </c:pt>
                <c:pt idx="34">
                  <c:v>-0.98875767533565617</c:v>
                </c:pt>
                <c:pt idx="35">
                  <c:v>-0.51633001271482626</c:v>
                </c:pt>
                <c:pt idx="36">
                  <c:v>4.9518288448981901E-2</c:v>
                </c:pt>
                <c:pt idx="37">
                  <c:v>0.71452650091132108</c:v>
                </c:pt>
                <c:pt idx="38">
                  <c:v>1.2958667276894351</c:v>
                </c:pt>
                <c:pt idx="39">
                  <c:v>1.3437273979051343</c:v>
                </c:pt>
                <c:pt idx="40">
                  <c:v>1.0346391191299222</c:v>
                </c:pt>
                <c:pt idx="41">
                  <c:v>0.52658714785707095</c:v>
                </c:pt>
                <c:pt idx="42">
                  <c:v>0.55576601093807321</c:v>
                </c:pt>
                <c:pt idx="43">
                  <c:v>0.69829111352068951</c:v>
                </c:pt>
                <c:pt idx="44">
                  <c:v>0.41320121176109298</c:v>
                </c:pt>
                <c:pt idx="45">
                  <c:v>0.58703328225806628</c:v>
                </c:pt>
                <c:pt idx="46">
                  <c:v>0.84471716683888887</c:v>
                </c:pt>
                <c:pt idx="47">
                  <c:v>1.035247144505153</c:v>
                </c:pt>
                <c:pt idx="48">
                  <c:v>0.81664183000453394</c:v>
                </c:pt>
                <c:pt idx="49">
                  <c:v>0.63954996895524929</c:v>
                </c:pt>
                <c:pt idx="50">
                  <c:v>0.44584850019284</c:v>
                </c:pt>
                <c:pt idx="51">
                  <c:v>0.70993891497494155</c:v>
                </c:pt>
                <c:pt idx="52">
                  <c:v>1.0890502398675244</c:v>
                </c:pt>
                <c:pt idx="53">
                  <c:v>1.5333054714171612</c:v>
                </c:pt>
                <c:pt idx="54">
                  <c:v>1.6974616032259255</c:v>
                </c:pt>
              </c:numCache>
            </c:numRef>
          </c:val>
        </c:ser>
        <c:ser>
          <c:idx val="1"/>
          <c:order val="1"/>
          <c:tx>
            <c:strRef>
              <c:f>'y            '!$C$1</c:f>
              <c:strCache>
                <c:ptCount val="1"/>
                <c:pt idx="0">
                  <c:v>eps_pif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'!$C$2:$C$59</c:f>
              <c:numCache>
                <c:formatCode>General</c:formatCode>
                <c:ptCount val="58"/>
                <c:pt idx="0">
                  <c:v>2.0260977367516255</c:v>
                </c:pt>
                <c:pt idx="1">
                  <c:v>1.4767701360437944</c:v>
                </c:pt>
                <c:pt idx="2">
                  <c:v>1.3738796667300415</c:v>
                </c:pt>
                <c:pt idx="3">
                  <c:v>0.46015780587301164</c:v>
                </c:pt>
                <c:pt idx="4">
                  <c:v>0.53094051693172628</c:v>
                </c:pt>
                <c:pt idx="5">
                  <c:v>0.48670690053615911</c:v>
                </c:pt>
                <c:pt idx="6">
                  <c:v>-0.4019297256631979</c:v>
                </c:pt>
                <c:pt idx="7">
                  <c:v>-0.16425846594773397</c:v>
                </c:pt>
                <c:pt idx="8">
                  <c:v>0.3304378630534176</c:v>
                </c:pt>
                <c:pt idx="9">
                  <c:v>0.76855728169956894</c:v>
                </c:pt>
                <c:pt idx="10">
                  <c:v>0.66129771068687937</c:v>
                </c:pt>
                <c:pt idx="11">
                  <c:v>1.2003005146472405</c:v>
                </c:pt>
                <c:pt idx="12">
                  <c:v>0.42492891032846997</c:v>
                </c:pt>
                <c:pt idx="13">
                  <c:v>0.71140633621794369</c:v>
                </c:pt>
                <c:pt idx="14">
                  <c:v>1.0970260741258673</c:v>
                </c:pt>
                <c:pt idx="15">
                  <c:v>-2.2897691367077866E-2</c:v>
                </c:pt>
                <c:pt idx="16">
                  <c:v>-4.7396378815959678E-2</c:v>
                </c:pt>
                <c:pt idx="17">
                  <c:v>-0.12850891611387957</c:v>
                </c:pt>
                <c:pt idx="18">
                  <c:v>-0.14169556459233901</c:v>
                </c:pt>
                <c:pt idx="19">
                  <c:v>-0.74659934681752682</c:v>
                </c:pt>
                <c:pt idx="20">
                  <c:v>0.10870804645604726</c:v>
                </c:pt>
                <c:pt idx="21">
                  <c:v>0.40354080629014843</c:v>
                </c:pt>
                <c:pt idx="22">
                  <c:v>-0.64929116022668487</c:v>
                </c:pt>
                <c:pt idx="23">
                  <c:v>-0.88239229708820144</c:v>
                </c:pt>
                <c:pt idx="24">
                  <c:v>0.49402219385241297</c:v>
                </c:pt>
                <c:pt idx="25">
                  <c:v>0.15250774525261576</c:v>
                </c:pt>
                <c:pt idx="26">
                  <c:v>-0.68529279008099353</c:v>
                </c:pt>
                <c:pt idx="27">
                  <c:v>-0.62718540128392397</c:v>
                </c:pt>
                <c:pt idx="28">
                  <c:v>-0.17294258596075079</c:v>
                </c:pt>
                <c:pt idx="29">
                  <c:v>0.23950197997029793</c:v>
                </c:pt>
                <c:pt idx="30">
                  <c:v>2.6007444186688378E-3</c:v>
                </c:pt>
                <c:pt idx="31">
                  <c:v>-0.24214226594230992</c:v>
                </c:pt>
                <c:pt idx="32">
                  <c:v>-0.797483993680974</c:v>
                </c:pt>
                <c:pt idx="33">
                  <c:v>-0.49835146173034639</c:v>
                </c:pt>
                <c:pt idx="34">
                  <c:v>-0.65505384262409239</c:v>
                </c:pt>
                <c:pt idx="35">
                  <c:v>-0.39011344867603875</c:v>
                </c:pt>
                <c:pt idx="36">
                  <c:v>1.7451628075519718</c:v>
                </c:pt>
                <c:pt idx="37">
                  <c:v>0.87558224100694004</c:v>
                </c:pt>
                <c:pt idx="38">
                  <c:v>0.21924620419232282</c:v>
                </c:pt>
                <c:pt idx="39">
                  <c:v>-0.53495426282103586</c:v>
                </c:pt>
                <c:pt idx="40">
                  <c:v>-0.54884361961977279</c:v>
                </c:pt>
                <c:pt idx="41">
                  <c:v>-1.0770020644358793</c:v>
                </c:pt>
                <c:pt idx="42">
                  <c:v>-0.57318161877248297</c:v>
                </c:pt>
                <c:pt idx="43">
                  <c:v>7.1938775927381349E-2</c:v>
                </c:pt>
                <c:pt idx="44">
                  <c:v>0.1339930230339314</c:v>
                </c:pt>
                <c:pt idx="45">
                  <c:v>-0.21257932451683464</c:v>
                </c:pt>
                <c:pt idx="46">
                  <c:v>-0.41740322144530861</c:v>
                </c:pt>
                <c:pt idx="47">
                  <c:v>-0.36790187681619146</c:v>
                </c:pt>
                <c:pt idx="48">
                  <c:v>-1.1180719407649515</c:v>
                </c:pt>
                <c:pt idx="49">
                  <c:v>-0.98080165578595579</c:v>
                </c:pt>
                <c:pt idx="50">
                  <c:v>0.13791429975184566</c:v>
                </c:pt>
                <c:pt idx="51">
                  <c:v>0.42984527763006358</c:v>
                </c:pt>
                <c:pt idx="52">
                  <c:v>-2.7449443250477212E-2</c:v>
                </c:pt>
                <c:pt idx="53">
                  <c:v>0.33248895884851404</c:v>
                </c:pt>
                <c:pt idx="54">
                  <c:v>0.70956455296063614</c:v>
                </c:pt>
              </c:numCache>
            </c:numRef>
          </c:val>
        </c:ser>
        <c:ser>
          <c:idx val="2"/>
          <c:order val="2"/>
          <c:tx>
            <c:strRef>
              <c:f>'y            '!$D$1</c:f>
              <c:strCache>
                <c:ptCount val="1"/>
                <c:pt idx="0">
                  <c:v>eps_pih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'!$D$2:$D$59</c:f>
              <c:numCache>
                <c:formatCode>General</c:formatCode>
                <c:ptCount val="58"/>
                <c:pt idx="0">
                  <c:v>0.53475305103298465</c:v>
                </c:pt>
                <c:pt idx="1">
                  <c:v>0.62244197323478634</c:v>
                </c:pt>
                <c:pt idx="2">
                  <c:v>0.48625852346733894</c:v>
                </c:pt>
                <c:pt idx="3">
                  <c:v>0.1978386098097244</c:v>
                </c:pt>
                <c:pt idx="4">
                  <c:v>-9.446395730575477E-2</c:v>
                </c:pt>
                <c:pt idx="5">
                  <c:v>-0.38233063304353498</c:v>
                </c:pt>
                <c:pt idx="6">
                  <c:v>-0.32847238912164367</c:v>
                </c:pt>
                <c:pt idx="7">
                  <c:v>-0.74325259604849547</c:v>
                </c:pt>
                <c:pt idx="8">
                  <c:v>-0.63417206485918187</c:v>
                </c:pt>
                <c:pt idx="9">
                  <c:v>-0.95922240594562624</c:v>
                </c:pt>
                <c:pt idx="10">
                  <c:v>-1.2368901559143286</c:v>
                </c:pt>
                <c:pt idx="11">
                  <c:v>-1.8087961518928033</c:v>
                </c:pt>
                <c:pt idx="12">
                  <c:v>-1.9347451421808854</c:v>
                </c:pt>
                <c:pt idx="13">
                  <c:v>-1.9188645927678134</c:v>
                </c:pt>
                <c:pt idx="14">
                  <c:v>-1.7261957915541295</c:v>
                </c:pt>
                <c:pt idx="15">
                  <c:v>-1.0969072333939758</c:v>
                </c:pt>
                <c:pt idx="16">
                  <c:v>-0.95307435902658955</c:v>
                </c:pt>
                <c:pt idx="17">
                  <c:v>-1.2874032466519969</c:v>
                </c:pt>
                <c:pt idx="18">
                  <c:v>-0.63519503207864725</c:v>
                </c:pt>
                <c:pt idx="19">
                  <c:v>-0.75147625279933816</c:v>
                </c:pt>
                <c:pt idx="20">
                  <c:v>-0.26848896825120505</c:v>
                </c:pt>
                <c:pt idx="21">
                  <c:v>-0.51622425813246386</c:v>
                </c:pt>
                <c:pt idx="22">
                  <c:v>-0.47209708499390174</c:v>
                </c:pt>
                <c:pt idx="23">
                  <c:v>-2.4002432081724367E-2</c:v>
                </c:pt>
                <c:pt idx="24">
                  <c:v>0.32274884257054548</c:v>
                </c:pt>
                <c:pt idx="25">
                  <c:v>0.21928775169695591</c:v>
                </c:pt>
                <c:pt idx="26">
                  <c:v>0.65029490916400512</c:v>
                </c:pt>
                <c:pt idx="27">
                  <c:v>1.1139187240694362</c:v>
                </c:pt>
                <c:pt idx="28">
                  <c:v>1.4247524629676844</c:v>
                </c:pt>
                <c:pt idx="29">
                  <c:v>1.9531194688837865</c:v>
                </c:pt>
                <c:pt idx="30">
                  <c:v>2.0596102909165195</c:v>
                </c:pt>
                <c:pt idx="31">
                  <c:v>1.7059554644512767</c:v>
                </c:pt>
                <c:pt idx="32">
                  <c:v>1.911614919902517</c:v>
                </c:pt>
                <c:pt idx="33">
                  <c:v>2.0932141326278622</c:v>
                </c:pt>
                <c:pt idx="34">
                  <c:v>1.2205984452387235</c:v>
                </c:pt>
                <c:pt idx="35">
                  <c:v>0.5801161158493876</c:v>
                </c:pt>
                <c:pt idx="36">
                  <c:v>0.25835087483071134</c:v>
                </c:pt>
                <c:pt idx="37">
                  <c:v>6.1353580836105842E-2</c:v>
                </c:pt>
                <c:pt idx="38">
                  <c:v>-0.52917042552284976</c:v>
                </c:pt>
                <c:pt idx="39">
                  <c:v>-0.3622679694141398</c:v>
                </c:pt>
                <c:pt idx="40">
                  <c:v>-0.19675167614656688</c:v>
                </c:pt>
                <c:pt idx="41">
                  <c:v>-5.5892549575967301E-2</c:v>
                </c:pt>
                <c:pt idx="42">
                  <c:v>0.28200296453019646</c:v>
                </c:pt>
                <c:pt idx="43">
                  <c:v>0.26327798446551487</c:v>
                </c:pt>
                <c:pt idx="44">
                  <c:v>1.1204477515626898</c:v>
                </c:pt>
                <c:pt idx="45">
                  <c:v>0.86246532629801798</c:v>
                </c:pt>
                <c:pt idx="46">
                  <c:v>0.60049276686450126</c:v>
                </c:pt>
                <c:pt idx="47">
                  <c:v>0.97065707207258733</c:v>
                </c:pt>
                <c:pt idx="48">
                  <c:v>1.7347674879473258</c:v>
                </c:pt>
                <c:pt idx="49">
                  <c:v>0.93840069148848659</c:v>
                </c:pt>
                <c:pt idx="50">
                  <c:v>0.88268937405027603</c:v>
                </c:pt>
                <c:pt idx="51">
                  <c:v>1.0344350050428359</c:v>
                </c:pt>
                <c:pt idx="52">
                  <c:v>1.0592728858353584</c:v>
                </c:pt>
                <c:pt idx="53">
                  <c:v>0.44017640712603612</c:v>
                </c:pt>
                <c:pt idx="54">
                  <c:v>0.47174292988897881</c:v>
                </c:pt>
              </c:numCache>
            </c:numRef>
          </c:val>
        </c:ser>
        <c:ser>
          <c:idx val="3"/>
          <c:order val="3"/>
          <c:tx>
            <c:strRef>
              <c:f>'y            '!$E$1</c:f>
              <c:strCache>
                <c:ptCount val="1"/>
                <c:pt idx="0">
                  <c:v>eps_risk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'!$E$2:$E$59</c:f>
              <c:numCache>
                <c:formatCode>General</c:formatCode>
                <c:ptCount val="58"/>
                <c:pt idx="0">
                  <c:v>9.0446883281245907E-2</c:v>
                </c:pt>
                <c:pt idx="1">
                  <c:v>4.803253949867934E-2</c:v>
                </c:pt>
                <c:pt idx="2">
                  <c:v>6.8486548914777276E-2</c:v>
                </c:pt>
                <c:pt idx="3">
                  <c:v>0.1353744598369615</c:v>
                </c:pt>
                <c:pt idx="4">
                  <c:v>1.7026575690110131E-2</c:v>
                </c:pt>
                <c:pt idx="5">
                  <c:v>-7.0716591617454531E-3</c:v>
                </c:pt>
                <c:pt idx="6">
                  <c:v>1.190286793062947E-2</c:v>
                </c:pt>
                <c:pt idx="7">
                  <c:v>-5.4276788525384045E-3</c:v>
                </c:pt>
                <c:pt idx="8">
                  <c:v>2.5710015908085367E-2</c:v>
                </c:pt>
                <c:pt idx="9">
                  <c:v>1.5615693981480789E-2</c:v>
                </c:pt>
                <c:pt idx="10">
                  <c:v>0.30122199349505008</c:v>
                </c:pt>
                <c:pt idx="11">
                  <c:v>-5.0102660410961758E-2</c:v>
                </c:pt>
                <c:pt idx="12">
                  <c:v>-7.1843816214577763E-2</c:v>
                </c:pt>
                <c:pt idx="13">
                  <c:v>-0.17320407749290972</c:v>
                </c:pt>
                <c:pt idx="14">
                  <c:v>-0.11701737842897354</c:v>
                </c:pt>
                <c:pt idx="15">
                  <c:v>-7.8225276212646189E-2</c:v>
                </c:pt>
                <c:pt idx="16">
                  <c:v>-0.11169747305690776</c:v>
                </c:pt>
                <c:pt idx="17">
                  <c:v>-2.3756426482947492E-2</c:v>
                </c:pt>
                <c:pt idx="18">
                  <c:v>-7.1980984415602384E-2</c:v>
                </c:pt>
                <c:pt idx="19">
                  <c:v>-0.13177454744414702</c:v>
                </c:pt>
                <c:pt idx="20">
                  <c:v>-9.4423641698250363E-2</c:v>
                </c:pt>
                <c:pt idx="21">
                  <c:v>-0.11291278894648453</c:v>
                </c:pt>
                <c:pt idx="22">
                  <c:v>-0.16301883716178989</c:v>
                </c:pt>
                <c:pt idx="23">
                  <c:v>-0.16962899733546571</c:v>
                </c:pt>
                <c:pt idx="24">
                  <c:v>-0.19243155755607233</c:v>
                </c:pt>
                <c:pt idx="25">
                  <c:v>-0.11723513987565046</c:v>
                </c:pt>
                <c:pt idx="26">
                  <c:v>-9.3250522793142498E-2</c:v>
                </c:pt>
                <c:pt idx="27">
                  <c:v>-0.11851451097648052</c:v>
                </c:pt>
                <c:pt idx="28">
                  <c:v>-0.12076226332711469</c:v>
                </c:pt>
                <c:pt idx="29">
                  <c:v>-0.12334627211317553</c:v>
                </c:pt>
                <c:pt idx="30">
                  <c:v>-2.0546377119942255E-2</c:v>
                </c:pt>
                <c:pt idx="31">
                  <c:v>-1.9309904604658482E-2</c:v>
                </c:pt>
                <c:pt idx="32">
                  <c:v>5.0024810748735903E-2</c:v>
                </c:pt>
                <c:pt idx="33">
                  <c:v>-3.2495460430340767E-2</c:v>
                </c:pt>
                <c:pt idx="34">
                  <c:v>-2.294957818845773E-2</c:v>
                </c:pt>
                <c:pt idx="35">
                  <c:v>0.1975586368025411</c:v>
                </c:pt>
                <c:pt idx="36">
                  <c:v>6.0624900145106506E-2</c:v>
                </c:pt>
                <c:pt idx="37">
                  <c:v>-9.4885847145968885E-2</c:v>
                </c:pt>
                <c:pt idx="38">
                  <c:v>-0.10521276941811006</c:v>
                </c:pt>
                <c:pt idx="39">
                  <c:v>-9.6234866092610782E-2</c:v>
                </c:pt>
                <c:pt idx="40">
                  <c:v>-7.0992513191111606E-2</c:v>
                </c:pt>
                <c:pt idx="41">
                  <c:v>-8.0912771511130716E-2</c:v>
                </c:pt>
                <c:pt idx="42">
                  <c:v>-9.9969188547667787E-2</c:v>
                </c:pt>
                <c:pt idx="43">
                  <c:v>-8.2354986819095269E-2</c:v>
                </c:pt>
                <c:pt idx="44">
                  <c:v>-5.7948738248565099E-2</c:v>
                </c:pt>
                <c:pt idx="45">
                  <c:v>-5.71302156802517E-2</c:v>
                </c:pt>
                <c:pt idx="46">
                  <c:v>-1.1365542249668986E-2</c:v>
                </c:pt>
                <c:pt idx="47">
                  <c:v>1.4887875945015474E-2</c:v>
                </c:pt>
                <c:pt idx="48">
                  <c:v>-2.4189953508449394E-2</c:v>
                </c:pt>
                <c:pt idx="49">
                  <c:v>-4.7813404046840022E-2</c:v>
                </c:pt>
                <c:pt idx="50">
                  <c:v>-7.7647309233174144E-2</c:v>
                </c:pt>
                <c:pt idx="51">
                  <c:v>-7.5966572261012957E-2</c:v>
                </c:pt>
                <c:pt idx="52">
                  <c:v>-1.7014650808595985E-2</c:v>
                </c:pt>
                <c:pt idx="53">
                  <c:v>-4.8983202973723414E-3</c:v>
                </c:pt>
                <c:pt idx="54">
                  <c:v>8.9572064765214739E-3</c:v>
                </c:pt>
              </c:numCache>
            </c:numRef>
          </c:val>
        </c:ser>
        <c:ser>
          <c:idx val="4"/>
          <c:order val="4"/>
          <c:tx>
            <c:strRef>
              <c:f>'y            '!$F$1</c:f>
              <c:strCache>
                <c:ptCount val="1"/>
                <c:pt idx="0">
                  <c:v>eps_i_shock</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'!$F$2:$F$59</c:f>
              <c:numCache>
                <c:formatCode>General</c:formatCode>
                <c:ptCount val="58"/>
                <c:pt idx="0">
                  <c:v>8.6431364535521887E-2</c:v>
                </c:pt>
                <c:pt idx="1">
                  <c:v>3.8415888343034527E-2</c:v>
                </c:pt>
                <c:pt idx="2">
                  <c:v>4.8698389134981937E-2</c:v>
                </c:pt>
                <c:pt idx="3">
                  <c:v>0.3122347150175438</c:v>
                </c:pt>
                <c:pt idx="4">
                  <c:v>0.16928346336900713</c:v>
                </c:pt>
                <c:pt idx="5">
                  <c:v>0.15431998715215528</c:v>
                </c:pt>
                <c:pt idx="6">
                  <c:v>0.13758554470621306</c:v>
                </c:pt>
                <c:pt idx="7">
                  <c:v>-0.13020428237491058</c:v>
                </c:pt>
                <c:pt idx="8">
                  <c:v>0.53844132493951702</c:v>
                </c:pt>
                <c:pt idx="9">
                  <c:v>0.4878910555062913</c:v>
                </c:pt>
                <c:pt idx="10">
                  <c:v>0.48712280918752282</c:v>
                </c:pt>
                <c:pt idx="11">
                  <c:v>0.27759980852905597</c:v>
                </c:pt>
                <c:pt idx="12">
                  <c:v>0.11872409068098033</c:v>
                </c:pt>
                <c:pt idx="13">
                  <c:v>-0.10686483312833511</c:v>
                </c:pt>
                <c:pt idx="14">
                  <c:v>-5.9835781290828033E-2</c:v>
                </c:pt>
                <c:pt idx="15">
                  <c:v>0.13311372742678151</c:v>
                </c:pt>
                <c:pt idx="16">
                  <c:v>-4.1774001025229615E-2</c:v>
                </c:pt>
                <c:pt idx="17">
                  <c:v>-3.9036455828451617E-2</c:v>
                </c:pt>
                <c:pt idx="18">
                  <c:v>0.10815581624412517</c:v>
                </c:pt>
                <c:pt idx="19">
                  <c:v>-8.4481658772328938E-2</c:v>
                </c:pt>
                <c:pt idx="20">
                  <c:v>-2.1904359829051832E-2</c:v>
                </c:pt>
                <c:pt idx="21">
                  <c:v>-6.3431309734888947E-2</c:v>
                </c:pt>
                <c:pt idx="22">
                  <c:v>9.6146011334206138E-2</c:v>
                </c:pt>
                <c:pt idx="23">
                  <c:v>-0.18610757788424967</c:v>
                </c:pt>
                <c:pt idx="24">
                  <c:v>-3.9435908102014888E-2</c:v>
                </c:pt>
                <c:pt idx="25">
                  <c:v>0.21845417431835704</c:v>
                </c:pt>
                <c:pt idx="26">
                  <c:v>-2.4251608299195343E-2</c:v>
                </c:pt>
                <c:pt idx="27">
                  <c:v>5.7460292841917227E-2</c:v>
                </c:pt>
                <c:pt idx="28">
                  <c:v>3.5150948247653774E-4</c:v>
                </c:pt>
                <c:pt idx="29">
                  <c:v>-0.16123567033484346</c:v>
                </c:pt>
                <c:pt idx="30">
                  <c:v>0.10607336709261143</c:v>
                </c:pt>
                <c:pt idx="31">
                  <c:v>9.563286956411482E-2</c:v>
                </c:pt>
                <c:pt idx="32">
                  <c:v>0.26969983711970247</c:v>
                </c:pt>
                <c:pt idx="33">
                  <c:v>0.33118454675685116</c:v>
                </c:pt>
                <c:pt idx="34">
                  <c:v>3.232510471346195E-2</c:v>
                </c:pt>
                <c:pt idx="35">
                  <c:v>-4.4796041779702811E-2</c:v>
                </c:pt>
                <c:pt idx="36">
                  <c:v>8.564834185574241E-2</c:v>
                </c:pt>
                <c:pt idx="37">
                  <c:v>1.4806005703882276E-2</c:v>
                </c:pt>
                <c:pt idx="38">
                  <c:v>-8.6182196484021131E-2</c:v>
                </c:pt>
                <c:pt idx="39">
                  <c:v>-0.1816029923474819</c:v>
                </c:pt>
                <c:pt idx="40">
                  <c:v>-0.1238212134888272</c:v>
                </c:pt>
                <c:pt idx="41">
                  <c:v>-0.24247124094232705</c:v>
                </c:pt>
                <c:pt idx="42">
                  <c:v>7.7778913890861806E-2</c:v>
                </c:pt>
                <c:pt idx="43">
                  <c:v>0.15289222396160776</c:v>
                </c:pt>
                <c:pt idx="44">
                  <c:v>-7.8744988798408327E-2</c:v>
                </c:pt>
                <c:pt idx="45">
                  <c:v>1.7176661770788873E-2</c:v>
                </c:pt>
                <c:pt idx="46">
                  <c:v>0.11496201124392209</c:v>
                </c:pt>
                <c:pt idx="47">
                  <c:v>0.25190797541851562</c:v>
                </c:pt>
                <c:pt idx="48">
                  <c:v>-8.5938307811373349E-2</c:v>
                </c:pt>
                <c:pt idx="49">
                  <c:v>-0.37125966148860778</c:v>
                </c:pt>
                <c:pt idx="50">
                  <c:v>-0.18802916561904237</c:v>
                </c:pt>
                <c:pt idx="51">
                  <c:v>-0.30126274779237888</c:v>
                </c:pt>
                <c:pt idx="52">
                  <c:v>0.19146604603445358</c:v>
                </c:pt>
                <c:pt idx="53">
                  <c:v>7.9758253649110128E-2</c:v>
                </c:pt>
                <c:pt idx="54">
                  <c:v>-7.088733296073764E-2</c:v>
                </c:pt>
              </c:numCache>
            </c:numRef>
          </c:val>
        </c:ser>
        <c:ser>
          <c:idx val="5"/>
          <c:order val="5"/>
          <c:tx>
            <c:strRef>
              <c:f>'y            '!$G$1</c:f>
              <c:strCache>
                <c:ptCount val="1"/>
                <c:pt idx="0">
                  <c:v>eps_y_star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'!$G$2:$G$59</c:f>
              <c:numCache>
                <c:formatCode>General</c:formatCode>
                <c:ptCount val="58"/>
                <c:pt idx="0">
                  <c:v>-3.6024684262164155</c:v>
                </c:pt>
                <c:pt idx="1">
                  <c:v>-3.050801484531048</c:v>
                </c:pt>
                <c:pt idx="2">
                  <c:v>-1.7098015365087116</c:v>
                </c:pt>
                <c:pt idx="3">
                  <c:v>-1.9071828730728937</c:v>
                </c:pt>
                <c:pt idx="4">
                  <c:v>-1.138790577747069</c:v>
                </c:pt>
                <c:pt idx="5">
                  <c:v>-3.6088736778845831E-2</c:v>
                </c:pt>
                <c:pt idx="6">
                  <c:v>-1.0773207244931267</c:v>
                </c:pt>
                <c:pt idx="7">
                  <c:v>-0.19629390485759413</c:v>
                </c:pt>
                <c:pt idx="8">
                  <c:v>1.0915628291823183</c:v>
                </c:pt>
                <c:pt idx="9">
                  <c:v>-0.88339742748125805</c:v>
                </c:pt>
                <c:pt idx="10">
                  <c:v>-1.2205113002666477</c:v>
                </c:pt>
                <c:pt idx="11">
                  <c:v>-0.87327883321417199</c:v>
                </c:pt>
                <c:pt idx="12">
                  <c:v>-0.82841567549301476</c:v>
                </c:pt>
                <c:pt idx="13">
                  <c:v>-0.42996498064317457</c:v>
                </c:pt>
                <c:pt idx="14">
                  <c:v>0.32306939361077353</c:v>
                </c:pt>
                <c:pt idx="15">
                  <c:v>0.45575517136442362</c:v>
                </c:pt>
                <c:pt idx="16">
                  <c:v>0.39688184823136574</c:v>
                </c:pt>
                <c:pt idx="17">
                  <c:v>0.43144052844383451</c:v>
                </c:pt>
                <c:pt idx="18">
                  <c:v>0.58937533557238719</c:v>
                </c:pt>
                <c:pt idx="19">
                  <c:v>0.54776447788148441</c:v>
                </c:pt>
                <c:pt idx="20">
                  <c:v>0.73651508160539736</c:v>
                </c:pt>
                <c:pt idx="21">
                  <c:v>0.91464414361922519</c:v>
                </c:pt>
                <c:pt idx="22">
                  <c:v>-0.74889043473132</c:v>
                </c:pt>
                <c:pt idx="23">
                  <c:v>-0.58223319558032982</c:v>
                </c:pt>
                <c:pt idx="24">
                  <c:v>0.13166255706719737</c:v>
                </c:pt>
                <c:pt idx="25">
                  <c:v>-0.20644042817249325</c:v>
                </c:pt>
                <c:pt idx="26">
                  <c:v>-0.52535436479413189</c:v>
                </c:pt>
                <c:pt idx="27">
                  <c:v>4.2615075454255191E-2</c:v>
                </c:pt>
                <c:pt idx="28">
                  <c:v>1.2099802630732217</c:v>
                </c:pt>
                <c:pt idx="29">
                  <c:v>0.64281083570499986</c:v>
                </c:pt>
                <c:pt idx="30">
                  <c:v>0.4065206737875382</c:v>
                </c:pt>
                <c:pt idx="31">
                  <c:v>0.55029838754779181</c:v>
                </c:pt>
                <c:pt idx="32">
                  <c:v>1.0909490244736371</c:v>
                </c:pt>
                <c:pt idx="33">
                  <c:v>-0.63436921003375568</c:v>
                </c:pt>
                <c:pt idx="34">
                  <c:v>-3.3151323170991938</c:v>
                </c:pt>
                <c:pt idx="35">
                  <c:v>-2.126327531907481</c:v>
                </c:pt>
                <c:pt idx="36">
                  <c:v>1.9151277482883695</c:v>
                </c:pt>
                <c:pt idx="37">
                  <c:v>2.632996315365574</c:v>
                </c:pt>
                <c:pt idx="38">
                  <c:v>1.074474687967236</c:v>
                </c:pt>
                <c:pt idx="39">
                  <c:v>1.0390480022921815</c:v>
                </c:pt>
                <c:pt idx="40">
                  <c:v>0.30870961345270276</c:v>
                </c:pt>
                <c:pt idx="41">
                  <c:v>4.0196746396550909E-2</c:v>
                </c:pt>
                <c:pt idx="42">
                  <c:v>0.26109245601166364</c:v>
                </c:pt>
                <c:pt idx="43">
                  <c:v>1.0255013022797324</c:v>
                </c:pt>
                <c:pt idx="44">
                  <c:v>0.83955099180620685</c:v>
                </c:pt>
                <c:pt idx="45">
                  <c:v>0.13900666364132797</c:v>
                </c:pt>
                <c:pt idx="46">
                  <c:v>-0.67517260633377552</c:v>
                </c:pt>
                <c:pt idx="47">
                  <c:v>0.55679321764177692</c:v>
                </c:pt>
                <c:pt idx="48">
                  <c:v>-0.45364739261605119</c:v>
                </c:pt>
                <c:pt idx="49">
                  <c:v>-1.589102496463374</c:v>
                </c:pt>
                <c:pt idx="50">
                  <c:v>-0.19316075752699491</c:v>
                </c:pt>
                <c:pt idx="51">
                  <c:v>0.83576057588768415</c:v>
                </c:pt>
                <c:pt idx="52">
                  <c:v>-0.35615887191287743</c:v>
                </c:pt>
                <c:pt idx="53">
                  <c:v>-0.23647322254572889</c:v>
                </c:pt>
                <c:pt idx="54">
                  <c:v>-2.31469383668928E-3</c:v>
                </c:pt>
              </c:numCache>
            </c:numRef>
          </c:val>
        </c:ser>
        <c:ser>
          <c:idx val="6"/>
          <c:order val="6"/>
          <c:tx>
            <c:strRef>
              <c:f>'y            '!$H$1</c:f>
              <c:strCache>
                <c:ptCount val="1"/>
                <c:pt idx="0">
                  <c:v>eps_i_star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'!$H$2:$H$59</c:f>
              <c:numCache>
                <c:formatCode>General</c:formatCode>
                <c:ptCount val="58"/>
                <c:pt idx="0">
                  <c:v>1.462223282770049</c:v>
                </c:pt>
                <c:pt idx="1">
                  <c:v>0.78859477345360585</c:v>
                </c:pt>
                <c:pt idx="2">
                  <c:v>-0.3982707104954431</c:v>
                </c:pt>
                <c:pt idx="3">
                  <c:v>-0.22342725360873081</c:v>
                </c:pt>
                <c:pt idx="4">
                  <c:v>1.6366727670033207E-2</c:v>
                </c:pt>
                <c:pt idx="5">
                  <c:v>-0.35534183279953047</c:v>
                </c:pt>
                <c:pt idx="6">
                  <c:v>-0.85399718748783293</c:v>
                </c:pt>
                <c:pt idx="7">
                  <c:v>-0.36681393666224787</c:v>
                </c:pt>
                <c:pt idx="8">
                  <c:v>-0.64155994779310643</c:v>
                </c:pt>
                <c:pt idx="9">
                  <c:v>-1.2825154166791826</c:v>
                </c:pt>
                <c:pt idx="10">
                  <c:v>-1.4672080708682393</c:v>
                </c:pt>
                <c:pt idx="11">
                  <c:v>-0.44967363633150803</c:v>
                </c:pt>
                <c:pt idx="12">
                  <c:v>-0.20617912273521524</c:v>
                </c:pt>
                <c:pt idx="13">
                  <c:v>-0.56909274835110379</c:v>
                </c:pt>
                <c:pt idx="14">
                  <c:v>-0.62950144966232391</c:v>
                </c:pt>
                <c:pt idx="15">
                  <c:v>-0.52199593795148724</c:v>
                </c:pt>
                <c:pt idx="16">
                  <c:v>-0.18600868986136992</c:v>
                </c:pt>
                <c:pt idx="17">
                  <c:v>0.21249038553492006</c:v>
                </c:pt>
                <c:pt idx="18">
                  <c:v>-0.56586453844488982</c:v>
                </c:pt>
                <c:pt idx="19">
                  <c:v>-1.8568792688396896E-2</c:v>
                </c:pt>
                <c:pt idx="20">
                  <c:v>-0.66034599611677003</c:v>
                </c:pt>
                <c:pt idx="21">
                  <c:v>3.2640579211984488E-2</c:v>
                </c:pt>
                <c:pt idx="22">
                  <c:v>-0.1694362710611165</c:v>
                </c:pt>
                <c:pt idx="23">
                  <c:v>0.27521980423479736</c:v>
                </c:pt>
                <c:pt idx="24">
                  <c:v>0.63971845818565509</c:v>
                </c:pt>
                <c:pt idx="25">
                  <c:v>0.61117533048508399</c:v>
                </c:pt>
                <c:pt idx="26">
                  <c:v>0.12405746103330885</c:v>
                </c:pt>
                <c:pt idx="27">
                  <c:v>0.63484666281961222</c:v>
                </c:pt>
                <c:pt idx="28">
                  <c:v>0.90414170514077763</c:v>
                </c:pt>
                <c:pt idx="29">
                  <c:v>1.3963849578193279</c:v>
                </c:pt>
                <c:pt idx="30">
                  <c:v>1.0071059957982187</c:v>
                </c:pt>
                <c:pt idx="31">
                  <c:v>0.98274232632964065</c:v>
                </c:pt>
                <c:pt idx="32">
                  <c:v>0.60239886015698485</c:v>
                </c:pt>
                <c:pt idx="33">
                  <c:v>-0.52276080562480787</c:v>
                </c:pt>
                <c:pt idx="34">
                  <c:v>-0.15955481595325266</c:v>
                </c:pt>
                <c:pt idx="35">
                  <c:v>-1.9765610012442952E-2</c:v>
                </c:pt>
                <c:pt idx="36">
                  <c:v>-0.31283322968826532</c:v>
                </c:pt>
                <c:pt idx="37">
                  <c:v>-0.31244346647610194</c:v>
                </c:pt>
                <c:pt idx="38">
                  <c:v>-9.0793339259335498E-2</c:v>
                </c:pt>
                <c:pt idx="39">
                  <c:v>-0.12250389318150201</c:v>
                </c:pt>
                <c:pt idx="40">
                  <c:v>-0.99456836274479199</c:v>
                </c:pt>
                <c:pt idx="41">
                  <c:v>-0.16092420043775454</c:v>
                </c:pt>
                <c:pt idx="42">
                  <c:v>0.21944800336864295</c:v>
                </c:pt>
                <c:pt idx="43">
                  <c:v>0.53629906580551989</c:v>
                </c:pt>
                <c:pt idx="44">
                  <c:v>0.35436993892460289</c:v>
                </c:pt>
                <c:pt idx="45">
                  <c:v>0.35126915975207662</c:v>
                </c:pt>
                <c:pt idx="46">
                  <c:v>0.78268149979061286</c:v>
                </c:pt>
                <c:pt idx="47">
                  <c:v>0.10782675887676403</c:v>
                </c:pt>
                <c:pt idx="48">
                  <c:v>-0.30564882494057916</c:v>
                </c:pt>
                <c:pt idx="49">
                  <c:v>0.10402882220926099</c:v>
                </c:pt>
                <c:pt idx="50">
                  <c:v>-8.9844659728575572E-3</c:v>
                </c:pt>
                <c:pt idx="51">
                  <c:v>0.72214933165941853</c:v>
                </c:pt>
                <c:pt idx="52">
                  <c:v>9.1231371862192046E-2</c:v>
                </c:pt>
                <c:pt idx="53">
                  <c:v>0.25615495633473712</c:v>
                </c:pt>
                <c:pt idx="54">
                  <c:v>-1.6367159512547389E-2</c:v>
                </c:pt>
              </c:numCache>
            </c:numRef>
          </c:val>
        </c:ser>
        <c:ser>
          <c:idx val="7"/>
          <c:order val="7"/>
          <c:tx>
            <c:strRef>
              <c:f>'y            '!$I$1</c:f>
              <c:strCache>
                <c:ptCount val="1"/>
                <c:pt idx="0">
                  <c:v>eps_pi_star</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'!$I$2:$I$59</c:f>
              <c:numCache>
                <c:formatCode>General</c:formatCode>
                <c:ptCount val="58"/>
                <c:pt idx="0">
                  <c:v>0.53977944896495089</c:v>
                </c:pt>
                <c:pt idx="1">
                  <c:v>0.1621163737016664</c:v>
                </c:pt>
                <c:pt idx="2">
                  <c:v>0.24569790453726265</c:v>
                </c:pt>
                <c:pt idx="3">
                  <c:v>0.18032884516858855</c:v>
                </c:pt>
                <c:pt idx="4">
                  <c:v>-6.6983667092288368E-2</c:v>
                </c:pt>
                <c:pt idx="5">
                  <c:v>0.20824398081960055</c:v>
                </c:pt>
                <c:pt idx="6">
                  <c:v>0.202351324511508</c:v>
                </c:pt>
                <c:pt idx="7">
                  <c:v>-0.3638647159192081</c:v>
                </c:pt>
                <c:pt idx="8">
                  <c:v>-1.7848264951207782E-2</c:v>
                </c:pt>
                <c:pt idx="9">
                  <c:v>0.28759898242562565</c:v>
                </c:pt>
                <c:pt idx="10">
                  <c:v>-1.982309854888667E-2</c:v>
                </c:pt>
                <c:pt idx="11">
                  <c:v>2.7626118386049593E-2</c:v>
                </c:pt>
                <c:pt idx="12">
                  <c:v>3.1521548166195179E-2</c:v>
                </c:pt>
                <c:pt idx="13">
                  <c:v>0.14994091039327556</c:v>
                </c:pt>
                <c:pt idx="14">
                  <c:v>0.14172521321193599</c:v>
                </c:pt>
                <c:pt idx="15">
                  <c:v>0.1886342492212946</c:v>
                </c:pt>
                <c:pt idx="16">
                  <c:v>-1.087713778633248E-2</c:v>
                </c:pt>
                <c:pt idx="17">
                  <c:v>-0.28057695356955537</c:v>
                </c:pt>
                <c:pt idx="18">
                  <c:v>0.29178266552220627</c:v>
                </c:pt>
                <c:pt idx="19">
                  <c:v>-8.7835431340086353E-2</c:v>
                </c:pt>
                <c:pt idx="20">
                  <c:v>-0.14446512523128618</c:v>
                </c:pt>
                <c:pt idx="21">
                  <c:v>-0.31000264937741129</c:v>
                </c:pt>
                <c:pt idx="22">
                  <c:v>-3.7519061114336991E-2</c:v>
                </c:pt>
                <c:pt idx="23">
                  <c:v>-8.5517870183087027E-2</c:v>
                </c:pt>
                <c:pt idx="24">
                  <c:v>2.9325722976067045E-3</c:v>
                </c:pt>
                <c:pt idx="25">
                  <c:v>9.6815675961848938E-2</c:v>
                </c:pt>
                <c:pt idx="26">
                  <c:v>0.11078653901794386</c:v>
                </c:pt>
                <c:pt idx="27">
                  <c:v>-0.17564750698867587</c:v>
                </c:pt>
                <c:pt idx="28">
                  <c:v>-0.30790913262470787</c:v>
                </c:pt>
                <c:pt idx="29">
                  <c:v>-0.18318053775976262</c:v>
                </c:pt>
                <c:pt idx="30">
                  <c:v>0.39962212260705227</c:v>
                </c:pt>
                <c:pt idx="31">
                  <c:v>8.8497469995039976E-2</c:v>
                </c:pt>
                <c:pt idx="32">
                  <c:v>0.37906375365245293</c:v>
                </c:pt>
                <c:pt idx="33">
                  <c:v>0.93769437402162215</c:v>
                </c:pt>
                <c:pt idx="34">
                  <c:v>0.21424030688437881</c:v>
                </c:pt>
                <c:pt idx="35">
                  <c:v>-5.6769892911320549E-2</c:v>
                </c:pt>
                <c:pt idx="36">
                  <c:v>-0.39643680134744619</c:v>
                </c:pt>
                <c:pt idx="37">
                  <c:v>0.1158142340309983</c:v>
                </c:pt>
                <c:pt idx="38">
                  <c:v>-6.1062779609195261E-2</c:v>
                </c:pt>
                <c:pt idx="39">
                  <c:v>-0.19113147456140064</c:v>
                </c:pt>
                <c:pt idx="40">
                  <c:v>-5.0678274005768881E-3</c:v>
                </c:pt>
                <c:pt idx="41">
                  <c:v>-0.56699286597304233</c:v>
                </c:pt>
                <c:pt idx="42">
                  <c:v>-0.17720477966455372</c:v>
                </c:pt>
                <c:pt idx="43">
                  <c:v>-0.14269607564691511</c:v>
                </c:pt>
                <c:pt idx="44">
                  <c:v>-0.2512131719295812</c:v>
                </c:pt>
                <c:pt idx="45">
                  <c:v>-9.6258123736972331E-2</c:v>
                </c:pt>
                <c:pt idx="46">
                  <c:v>-0.18109231173651685</c:v>
                </c:pt>
                <c:pt idx="47">
                  <c:v>-9.4544593166538002E-2</c:v>
                </c:pt>
                <c:pt idx="48">
                  <c:v>0.30263963746709521</c:v>
                </c:pt>
                <c:pt idx="49">
                  <c:v>-0.23413055321196163</c:v>
                </c:pt>
                <c:pt idx="50">
                  <c:v>-0.12716473430196273</c:v>
                </c:pt>
                <c:pt idx="51">
                  <c:v>-0.25393517708235708</c:v>
                </c:pt>
                <c:pt idx="52">
                  <c:v>0.13025049373427666</c:v>
                </c:pt>
                <c:pt idx="53">
                  <c:v>-6.1185986698970671E-2</c:v>
                </c:pt>
                <c:pt idx="54">
                  <c:v>-9.3614500177481297E-2</c:v>
                </c:pt>
              </c:numCache>
            </c:numRef>
          </c:val>
        </c:ser>
        <c:ser>
          <c:idx val="8"/>
          <c:order val="8"/>
          <c:tx>
            <c:strRef>
              <c:f>'y            '!$J$1</c:f>
              <c:strCache>
                <c:ptCount val="1"/>
                <c:pt idx="0">
                  <c:v>eps_g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'!$J$2:$J$59</c:f>
              <c:numCache>
                <c:formatCode>General</c:formatCode>
                <c:ptCount val="58"/>
                <c:pt idx="0">
                  <c:v>-0.12950155010651793</c:v>
                </c:pt>
                <c:pt idx="1">
                  <c:v>-0.11172609506358358</c:v>
                </c:pt>
                <c:pt idx="2">
                  <c:v>-0.15736987620284243</c:v>
                </c:pt>
                <c:pt idx="3">
                  <c:v>-0.18059764568946338</c:v>
                </c:pt>
                <c:pt idx="4">
                  <c:v>-0.20268209375724899</c:v>
                </c:pt>
                <c:pt idx="5">
                  <c:v>-0.27524697151564687</c:v>
                </c:pt>
                <c:pt idx="6">
                  <c:v>-0.14247703776462964</c:v>
                </c:pt>
                <c:pt idx="7">
                  <c:v>-0.51887823901918073</c:v>
                </c:pt>
                <c:pt idx="8">
                  <c:v>6.7558123896399813E-2</c:v>
                </c:pt>
                <c:pt idx="9">
                  <c:v>-0.2565810333938755</c:v>
                </c:pt>
                <c:pt idx="10">
                  <c:v>-0.27652469995299755</c:v>
                </c:pt>
                <c:pt idx="11">
                  <c:v>-0.25456272601903396</c:v>
                </c:pt>
                <c:pt idx="12">
                  <c:v>-0.14505661825540131</c:v>
                </c:pt>
                <c:pt idx="13">
                  <c:v>-0.21610701030682236</c:v>
                </c:pt>
                <c:pt idx="14">
                  <c:v>-5.2913114480639879E-2</c:v>
                </c:pt>
                <c:pt idx="15">
                  <c:v>-2.3973340409164611E-2</c:v>
                </c:pt>
                <c:pt idx="16">
                  <c:v>-0.23185519083917908</c:v>
                </c:pt>
                <c:pt idx="17">
                  <c:v>-0.25040066564227392</c:v>
                </c:pt>
                <c:pt idx="18">
                  <c:v>0.11997307757149728</c:v>
                </c:pt>
                <c:pt idx="19">
                  <c:v>-0.18458944229007729</c:v>
                </c:pt>
                <c:pt idx="20">
                  <c:v>-2.5376523582176264E-2</c:v>
                </c:pt>
                <c:pt idx="21">
                  <c:v>-0.12546425093310232</c:v>
                </c:pt>
                <c:pt idx="22">
                  <c:v>-3.0103779599864593E-2</c:v>
                </c:pt>
                <c:pt idx="23">
                  <c:v>-3.7606067822314772E-2</c:v>
                </c:pt>
                <c:pt idx="24">
                  <c:v>0.15049475120793937</c:v>
                </c:pt>
                <c:pt idx="25">
                  <c:v>0.31813449225079776</c:v>
                </c:pt>
                <c:pt idx="26">
                  <c:v>0.3203599021273949</c:v>
                </c:pt>
                <c:pt idx="27">
                  <c:v>0.25394847768317053</c:v>
                </c:pt>
                <c:pt idx="28">
                  <c:v>0.14955892534721138</c:v>
                </c:pt>
                <c:pt idx="29">
                  <c:v>0.32666793923470311</c:v>
                </c:pt>
                <c:pt idx="30">
                  <c:v>0.55509139260964657</c:v>
                </c:pt>
                <c:pt idx="31">
                  <c:v>0.1570561688048101</c:v>
                </c:pt>
                <c:pt idx="32">
                  <c:v>8.469304953241541E-2</c:v>
                </c:pt>
                <c:pt idx="33">
                  <c:v>5.374788044915816E-2</c:v>
                </c:pt>
                <c:pt idx="34">
                  <c:v>-4.4391673479808942E-2</c:v>
                </c:pt>
                <c:pt idx="35">
                  <c:v>-0.13350918904245829</c:v>
                </c:pt>
                <c:pt idx="36">
                  <c:v>4.7106507561427619E-2</c:v>
                </c:pt>
                <c:pt idx="37">
                  <c:v>-3.9626271386800728E-2</c:v>
                </c:pt>
                <c:pt idx="38">
                  <c:v>-4.441759263890184E-2</c:v>
                </c:pt>
                <c:pt idx="39">
                  <c:v>-0.12107360632308097</c:v>
                </c:pt>
                <c:pt idx="40">
                  <c:v>-6.6462451836541023E-2</c:v>
                </c:pt>
                <c:pt idx="41">
                  <c:v>-0.18051903836592523</c:v>
                </c:pt>
                <c:pt idx="42">
                  <c:v>0.1798476324509673</c:v>
                </c:pt>
                <c:pt idx="43">
                  <c:v>1.4617186814363498E-2</c:v>
                </c:pt>
                <c:pt idx="44">
                  <c:v>0.21326363230379292</c:v>
                </c:pt>
                <c:pt idx="45">
                  <c:v>0.22849590414437618</c:v>
                </c:pt>
                <c:pt idx="46">
                  <c:v>0.40721156671765601</c:v>
                </c:pt>
                <c:pt idx="47">
                  <c:v>0.11419165034477702</c:v>
                </c:pt>
                <c:pt idx="48">
                  <c:v>0.12933092748783775</c:v>
                </c:pt>
                <c:pt idx="49">
                  <c:v>-4.5809338939878347E-2</c:v>
                </c:pt>
                <c:pt idx="50">
                  <c:v>0.18346529461859801</c:v>
                </c:pt>
                <c:pt idx="51">
                  <c:v>-2.14153722271474E-2</c:v>
                </c:pt>
                <c:pt idx="52">
                  <c:v>0.29900421736947641</c:v>
                </c:pt>
                <c:pt idx="53">
                  <c:v>0.22475202654211743</c:v>
                </c:pt>
                <c:pt idx="54">
                  <c:v>0.40525738195365962</c:v>
                </c:pt>
              </c:numCache>
            </c:numRef>
          </c:val>
        </c:ser>
        <c:ser>
          <c:idx val="9"/>
          <c:order val="9"/>
          <c:tx>
            <c:strRef>
              <c:f>'y            '!$K$1</c:f>
              <c:strCache>
                <c:ptCount val="1"/>
                <c:pt idx="0">
                  <c:v>eps_b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'!$K$2:$K$59</c:f>
              <c:numCache>
                <c:formatCode>General</c:formatCode>
                <c:ptCount val="58"/>
                <c:pt idx="0">
                  <c:v>-7.1046228158110306E-2</c:v>
                </c:pt>
                <c:pt idx="1">
                  <c:v>-4.1299000050244311E-2</c:v>
                </c:pt>
                <c:pt idx="2">
                  <c:v>-2.3502423049619442E-2</c:v>
                </c:pt>
                <c:pt idx="3">
                  <c:v>1.3255983029159472E-2</c:v>
                </c:pt>
                <c:pt idx="4">
                  <c:v>-1.1288016102575644E-2</c:v>
                </c:pt>
                <c:pt idx="5">
                  <c:v>1.6060379684894571E-2</c:v>
                </c:pt>
                <c:pt idx="6">
                  <c:v>1.5257104293188845E-2</c:v>
                </c:pt>
                <c:pt idx="7">
                  <c:v>-8.6857035955656345E-2</c:v>
                </c:pt>
                <c:pt idx="8">
                  <c:v>8.3763708499147271E-2</c:v>
                </c:pt>
                <c:pt idx="9">
                  <c:v>3.6261856694674202E-2</c:v>
                </c:pt>
                <c:pt idx="10">
                  <c:v>-1.0013805324631867E-2</c:v>
                </c:pt>
                <c:pt idx="11">
                  <c:v>2.8547617877747587E-2</c:v>
                </c:pt>
                <c:pt idx="12">
                  <c:v>-1.3952595908437216E-2</c:v>
                </c:pt>
                <c:pt idx="13">
                  <c:v>1.7518405112987599E-2</c:v>
                </c:pt>
                <c:pt idx="14">
                  <c:v>-1.177280914427512E-2</c:v>
                </c:pt>
                <c:pt idx="15">
                  <c:v>3.3329365300412347E-3</c:v>
                </c:pt>
                <c:pt idx="16">
                  <c:v>-4.1044562203812487E-2</c:v>
                </c:pt>
                <c:pt idx="17">
                  <c:v>1.8438944800890276E-2</c:v>
                </c:pt>
                <c:pt idx="18">
                  <c:v>3.9691881974794271E-2</c:v>
                </c:pt>
                <c:pt idx="19">
                  <c:v>4.5793989022663628E-2</c:v>
                </c:pt>
                <c:pt idx="20">
                  <c:v>-1.082110305104598E-2</c:v>
                </c:pt>
                <c:pt idx="21">
                  <c:v>-3.5301435531258439E-2</c:v>
                </c:pt>
                <c:pt idx="22">
                  <c:v>6.8170855517134726E-2</c:v>
                </c:pt>
                <c:pt idx="23">
                  <c:v>5.339883318338564E-2</c:v>
                </c:pt>
                <c:pt idx="24">
                  <c:v>3.3810851692450114E-2</c:v>
                </c:pt>
                <c:pt idx="25">
                  <c:v>-2.7761068978007519E-2</c:v>
                </c:pt>
                <c:pt idx="26">
                  <c:v>3.7414165096682286E-3</c:v>
                </c:pt>
                <c:pt idx="27">
                  <c:v>-1.045959565755376E-2</c:v>
                </c:pt>
                <c:pt idx="28">
                  <c:v>5.4482118583239585E-3</c:v>
                </c:pt>
                <c:pt idx="29">
                  <c:v>1.6353677598964542E-2</c:v>
                </c:pt>
                <c:pt idx="30">
                  <c:v>-3.5278136277510939E-2</c:v>
                </c:pt>
                <c:pt idx="31">
                  <c:v>-1.2189044376703952E-2</c:v>
                </c:pt>
                <c:pt idx="32">
                  <c:v>1.0008119246002591E-2</c:v>
                </c:pt>
                <c:pt idx="33">
                  <c:v>-5.5827848969384267E-3</c:v>
                </c:pt>
                <c:pt idx="34">
                  <c:v>-2.4758749346260198E-2</c:v>
                </c:pt>
                <c:pt idx="35">
                  <c:v>0.12088675878729686</c:v>
                </c:pt>
                <c:pt idx="36">
                  <c:v>-0.10140713990759441</c:v>
                </c:pt>
                <c:pt idx="37">
                  <c:v>-6.0333807906380543E-2</c:v>
                </c:pt>
                <c:pt idx="38">
                  <c:v>5.3687952224155656E-2</c:v>
                </c:pt>
                <c:pt idx="39">
                  <c:v>4.6273552288202853E-3</c:v>
                </c:pt>
                <c:pt idx="40">
                  <c:v>1.3165791135279294E-2</c:v>
                </c:pt>
                <c:pt idx="41">
                  <c:v>-2.0229190441843809E-2</c:v>
                </c:pt>
                <c:pt idx="42">
                  <c:v>1.0447396169483973E-2</c:v>
                </c:pt>
                <c:pt idx="43">
                  <c:v>1.9450553596348397E-2</c:v>
                </c:pt>
                <c:pt idx="44">
                  <c:v>-6.3165670879702498E-2</c:v>
                </c:pt>
                <c:pt idx="45">
                  <c:v>8.2889124552815538E-2</c:v>
                </c:pt>
                <c:pt idx="46">
                  <c:v>-4.8352373266006568E-2</c:v>
                </c:pt>
                <c:pt idx="47">
                  <c:v>-3.6752396500384504E-3</c:v>
                </c:pt>
                <c:pt idx="48">
                  <c:v>2.5928681659076865E-2</c:v>
                </c:pt>
                <c:pt idx="49">
                  <c:v>-3.9268079345471239E-2</c:v>
                </c:pt>
                <c:pt idx="50">
                  <c:v>-3.9784484123355071E-2</c:v>
                </c:pt>
                <c:pt idx="51">
                  <c:v>6.1085899262325161E-2</c:v>
                </c:pt>
                <c:pt idx="52">
                  <c:v>6.5008395362904273E-2</c:v>
                </c:pt>
                <c:pt idx="53">
                  <c:v>3.5099407399209248E-2</c:v>
                </c:pt>
                <c:pt idx="54">
                  <c:v>-4.5903472695081771E-2</c:v>
                </c:pt>
              </c:numCache>
            </c:numRef>
          </c:val>
        </c:ser>
        <c:ser>
          <c:idx val="10"/>
          <c:order val="10"/>
          <c:tx>
            <c:strRef>
              <c:f>'y            '!$L$1</c:f>
              <c:strCache>
                <c:ptCount val="1"/>
                <c:pt idx="0">
                  <c:v>eps_tauc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'!$L$2:$L$59</c:f>
              <c:numCache>
                <c:formatCode>General</c:formatCode>
                <c:ptCount val="58"/>
                <c:pt idx="0">
                  <c:v>6.9749568712423838E-3</c:v>
                </c:pt>
                <c:pt idx="1">
                  <c:v>1.6174471133317426E-2</c:v>
                </c:pt>
                <c:pt idx="2">
                  <c:v>3.7754192111283495E-2</c:v>
                </c:pt>
                <c:pt idx="3">
                  <c:v>5.9725498902110805E-2</c:v>
                </c:pt>
                <c:pt idx="4">
                  <c:v>0.11629261869274996</c:v>
                </c:pt>
                <c:pt idx="5">
                  <c:v>7.8589696340743045E-2</c:v>
                </c:pt>
                <c:pt idx="6">
                  <c:v>0.10298161781398396</c:v>
                </c:pt>
                <c:pt idx="7">
                  <c:v>0.15081642017267283</c:v>
                </c:pt>
                <c:pt idx="8">
                  <c:v>6.6754479632625138E-2</c:v>
                </c:pt>
                <c:pt idx="9">
                  <c:v>9.3478603862858695E-2</c:v>
                </c:pt>
                <c:pt idx="10">
                  <c:v>9.8098909371106352E-2</c:v>
                </c:pt>
                <c:pt idx="11">
                  <c:v>5.853974817852102E-2</c:v>
                </c:pt>
                <c:pt idx="12">
                  <c:v>5.8064593302598833E-2</c:v>
                </c:pt>
                <c:pt idx="13">
                  <c:v>4.1593412381972582E-2</c:v>
                </c:pt>
                <c:pt idx="14">
                  <c:v>3.9593179105233828E-2</c:v>
                </c:pt>
                <c:pt idx="15">
                  <c:v>4.5687192445962969E-3</c:v>
                </c:pt>
                <c:pt idx="16">
                  <c:v>7.2938783447271845E-3</c:v>
                </c:pt>
                <c:pt idx="17">
                  <c:v>-5.0101247291249491E-3</c:v>
                </c:pt>
                <c:pt idx="18">
                  <c:v>-4.2078681336676506E-2</c:v>
                </c:pt>
                <c:pt idx="19">
                  <c:v>-5.7332128698790653E-2</c:v>
                </c:pt>
                <c:pt idx="20">
                  <c:v>-3.8990930828950929E-2</c:v>
                </c:pt>
                <c:pt idx="21">
                  <c:v>-4.9020851907571078E-2</c:v>
                </c:pt>
                <c:pt idx="22">
                  <c:v>-2.4583260327696768E-2</c:v>
                </c:pt>
                <c:pt idx="23">
                  <c:v>-6.3718792280504227E-2</c:v>
                </c:pt>
                <c:pt idx="24">
                  <c:v>-4.2284633567705461E-2</c:v>
                </c:pt>
                <c:pt idx="25">
                  <c:v>-9.0341041992208548E-2</c:v>
                </c:pt>
                <c:pt idx="26">
                  <c:v>-8.1708906424088998E-2</c:v>
                </c:pt>
                <c:pt idx="27">
                  <c:v>-7.8712564021111778E-2</c:v>
                </c:pt>
                <c:pt idx="28">
                  <c:v>-1.1051530500554761E-2</c:v>
                </c:pt>
                <c:pt idx="29">
                  <c:v>-3.1085725538484266E-2</c:v>
                </c:pt>
                <c:pt idx="30">
                  <c:v>-9.0331125277266208E-2</c:v>
                </c:pt>
                <c:pt idx="31">
                  <c:v>-6.5401406981247828E-2</c:v>
                </c:pt>
                <c:pt idx="32">
                  <c:v>-6.1147626667982187E-2</c:v>
                </c:pt>
                <c:pt idx="33">
                  <c:v>-6.1633384213917182E-2</c:v>
                </c:pt>
                <c:pt idx="34">
                  <c:v>-1.1597768955477185E-2</c:v>
                </c:pt>
                <c:pt idx="35">
                  <c:v>-4.5490737197571067E-2</c:v>
                </c:pt>
                <c:pt idx="36">
                  <c:v>-6.0358441628953353E-2</c:v>
                </c:pt>
                <c:pt idx="37">
                  <c:v>-0.11123967154591186</c:v>
                </c:pt>
                <c:pt idx="38">
                  <c:v>-8.7476592526146493E-2</c:v>
                </c:pt>
                <c:pt idx="39">
                  <c:v>-7.4525345126833703E-2</c:v>
                </c:pt>
                <c:pt idx="40">
                  <c:v>-3.5050890212255457E-2</c:v>
                </c:pt>
                <c:pt idx="41">
                  <c:v>-8.5881686091843421E-3</c:v>
                </c:pt>
                <c:pt idx="42">
                  <c:v>-2.8901940921137952E-2</c:v>
                </c:pt>
                <c:pt idx="43">
                  <c:v>-8.0714536777458004E-2</c:v>
                </c:pt>
                <c:pt idx="44">
                  <c:v>-2.5019119806221554E-2</c:v>
                </c:pt>
                <c:pt idx="45">
                  <c:v>-7.3887957167734108E-2</c:v>
                </c:pt>
                <c:pt idx="46">
                  <c:v>-8.3990914258360749E-2</c:v>
                </c:pt>
                <c:pt idx="47">
                  <c:v>-0.10522543455885822</c:v>
                </c:pt>
                <c:pt idx="48">
                  <c:v>-8.3521652510551783E-2</c:v>
                </c:pt>
                <c:pt idx="49">
                  <c:v>-4.0807317228365475E-2</c:v>
                </c:pt>
                <c:pt idx="50">
                  <c:v>-1.1075046785724192E-3</c:v>
                </c:pt>
                <c:pt idx="51">
                  <c:v>-4.607060406290206E-2</c:v>
                </c:pt>
                <c:pt idx="52">
                  <c:v>-6.2220408906033628E-2</c:v>
                </c:pt>
                <c:pt idx="53">
                  <c:v>-8.2457000777514833E-2</c:v>
                </c:pt>
                <c:pt idx="54">
                  <c:v>-5.2463883559996809E-2</c:v>
                </c:pt>
              </c:numCache>
            </c:numRef>
          </c:val>
        </c:ser>
        <c:ser>
          <c:idx val="11"/>
          <c:order val="11"/>
          <c:tx>
            <c:strRef>
              <c:f>'y            '!$M$1</c:f>
              <c:strCache>
                <c:ptCount val="1"/>
                <c:pt idx="0">
                  <c:v>eps_taul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'!$M$2:$M$59</c:f>
              <c:numCache>
                <c:formatCode>General</c:formatCode>
                <c:ptCount val="58"/>
                <c:pt idx="0">
                  <c:v>0.40553552942858601</c:v>
                </c:pt>
                <c:pt idx="1">
                  <c:v>0.61034607379198957</c:v>
                </c:pt>
                <c:pt idx="2">
                  <c:v>0.41348452511451622</c:v>
                </c:pt>
                <c:pt idx="3">
                  <c:v>0.35273731154301802</c:v>
                </c:pt>
                <c:pt idx="4">
                  <c:v>0.14618313754778339</c:v>
                </c:pt>
                <c:pt idx="5">
                  <c:v>-5.2658868709505376E-2</c:v>
                </c:pt>
                <c:pt idx="6">
                  <c:v>6.1361629579763377E-3</c:v>
                </c:pt>
                <c:pt idx="7">
                  <c:v>-0.37174390882183062</c:v>
                </c:pt>
                <c:pt idx="8">
                  <c:v>-0.49907949083680025</c:v>
                </c:pt>
                <c:pt idx="9">
                  <c:v>-0.39382430470621255</c:v>
                </c:pt>
                <c:pt idx="10">
                  <c:v>-0.59028938117220731</c:v>
                </c:pt>
                <c:pt idx="11">
                  <c:v>-1.0098908102755073</c:v>
                </c:pt>
                <c:pt idx="12">
                  <c:v>-0.715046491595145</c:v>
                </c:pt>
                <c:pt idx="13">
                  <c:v>-0.51136034833825705</c:v>
                </c:pt>
                <c:pt idx="14">
                  <c:v>-0.3157201832433818</c:v>
                </c:pt>
                <c:pt idx="15">
                  <c:v>9.113246276805731E-2</c:v>
                </c:pt>
                <c:pt idx="16">
                  <c:v>-0.66541478330594284</c:v>
                </c:pt>
                <c:pt idx="17">
                  <c:v>-0.54996298816469191</c:v>
                </c:pt>
                <c:pt idx="18">
                  <c:v>0.1404459472692946</c:v>
                </c:pt>
                <c:pt idx="19">
                  <c:v>-0.31473646415165063</c:v>
                </c:pt>
                <c:pt idx="20">
                  <c:v>0.15096070932741262</c:v>
                </c:pt>
                <c:pt idx="21">
                  <c:v>-8.565899610261285E-2</c:v>
                </c:pt>
                <c:pt idx="22">
                  <c:v>3.0950390719595405E-2</c:v>
                </c:pt>
                <c:pt idx="23">
                  <c:v>6.2099466796889977E-2</c:v>
                </c:pt>
                <c:pt idx="24">
                  <c:v>0.17707257817065022</c:v>
                </c:pt>
                <c:pt idx="25">
                  <c:v>0.62294259420453135</c:v>
                </c:pt>
                <c:pt idx="26">
                  <c:v>0.9410729006256231</c:v>
                </c:pt>
                <c:pt idx="27">
                  <c:v>1.4214040102338843</c:v>
                </c:pt>
                <c:pt idx="28">
                  <c:v>1.445930874862343</c:v>
                </c:pt>
                <c:pt idx="29">
                  <c:v>1.4572676304778729</c:v>
                </c:pt>
                <c:pt idx="30">
                  <c:v>1.3842643136420165</c:v>
                </c:pt>
                <c:pt idx="31">
                  <c:v>1.5241887820995537</c:v>
                </c:pt>
                <c:pt idx="32">
                  <c:v>1.256009981522455</c:v>
                </c:pt>
                <c:pt idx="33">
                  <c:v>1.4851376428233312</c:v>
                </c:pt>
                <c:pt idx="34">
                  <c:v>0.63555200618187657</c:v>
                </c:pt>
                <c:pt idx="35">
                  <c:v>-0.18334135662640133</c:v>
                </c:pt>
                <c:pt idx="36">
                  <c:v>-0.48805419991156429</c:v>
                </c:pt>
                <c:pt idx="37">
                  <c:v>-0.65837344082759675</c:v>
                </c:pt>
                <c:pt idx="38">
                  <c:v>-0.83498419952244041</c:v>
                </c:pt>
                <c:pt idx="39">
                  <c:v>-0.37288528173432645</c:v>
                </c:pt>
                <c:pt idx="40">
                  <c:v>-0.22462027765376502</c:v>
                </c:pt>
                <c:pt idx="41">
                  <c:v>-3.7755885124948138E-2</c:v>
                </c:pt>
                <c:pt idx="42">
                  <c:v>3.9565729961728607E-2</c:v>
                </c:pt>
                <c:pt idx="43">
                  <c:v>-8.4670852679182562E-2</c:v>
                </c:pt>
                <c:pt idx="44">
                  <c:v>0.41039844270439579</c:v>
                </c:pt>
                <c:pt idx="45">
                  <c:v>0.5222530330432702</c:v>
                </c:pt>
                <c:pt idx="46">
                  <c:v>0.2918803231161371</c:v>
                </c:pt>
                <c:pt idx="47">
                  <c:v>0.25082836311962414</c:v>
                </c:pt>
                <c:pt idx="48">
                  <c:v>6.7394146510947439E-2</c:v>
                </c:pt>
                <c:pt idx="49">
                  <c:v>0.22037023118784702</c:v>
                </c:pt>
                <c:pt idx="50">
                  <c:v>0.47567406402208767</c:v>
                </c:pt>
                <c:pt idx="51">
                  <c:v>-0.25278880622639821</c:v>
                </c:pt>
                <c:pt idx="52">
                  <c:v>-0.24355087470362319</c:v>
                </c:pt>
                <c:pt idx="53">
                  <c:v>-7.8483460391008786E-2</c:v>
                </c:pt>
                <c:pt idx="54">
                  <c:v>1.6118095882194164E-2</c:v>
                </c:pt>
              </c:numCache>
            </c:numRef>
          </c:val>
        </c:ser>
        <c:ser>
          <c:idx val="12"/>
          <c:order val="12"/>
          <c:tx>
            <c:strRef>
              <c:f>'y            '!$N$1</c:f>
              <c:strCache>
                <c:ptCount val="1"/>
                <c:pt idx="0">
                  <c:v>eps_nti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'!$N$2:$N$59</c:f>
              <c:numCache>
                <c:formatCode>General</c:formatCode>
                <c:ptCount val="58"/>
                <c:pt idx="0">
                  <c:v>-7.1866131487135609E-4</c:v>
                </c:pt>
                <c:pt idx="1">
                  <c:v>3.893852595406822E-4</c:v>
                </c:pt>
                <c:pt idx="2">
                  <c:v>1.2440011171216802E-2</c:v>
                </c:pt>
                <c:pt idx="3">
                  <c:v>2.3436541527618823E-3</c:v>
                </c:pt>
                <c:pt idx="4">
                  <c:v>2.3835907489099858E-3</c:v>
                </c:pt>
                <c:pt idx="5">
                  <c:v>3.1408668562338165E-3</c:v>
                </c:pt>
                <c:pt idx="6">
                  <c:v>9.9808226703764699E-3</c:v>
                </c:pt>
                <c:pt idx="7">
                  <c:v>1.4394734042501873E-2</c:v>
                </c:pt>
                <c:pt idx="8">
                  <c:v>-5.4902389371000448E-4</c:v>
                </c:pt>
                <c:pt idx="9">
                  <c:v>5.9158511821153174E-3</c:v>
                </c:pt>
                <c:pt idx="10">
                  <c:v>6.9521829670768955E-3</c:v>
                </c:pt>
                <c:pt idx="11">
                  <c:v>1.1438157451658635E-2</c:v>
                </c:pt>
                <c:pt idx="12">
                  <c:v>5.4035995541457486E-3</c:v>
                </c:pt>
                <c:pt idx="13">
                  <c:v>6.5936215923476805E-3</c:v>
                </c:pt>
                <c:pt idx="14">
                  <c:v>1.1777541038041203E-2</c:v>
                </c:pt>
                <c:pt idx="15">
                  <c:v>6.1850044113439199E-3</c:v>
                </c:pt>
                <c:pt idx="16">
                  <c:v>4.6859701718955388E-3</c:v>
                </c:pt>
                <c:pt idx="17">
                  <c:v>7.755854528491795E-3</c:v>
                </c:pt>
                <c:pt idx="18">
                  <c:v>4.956094751017992E-3</c:v>
                </c:pt>
                <c:pt idx="19">
                  <c:v>1.0466129306295809E-2</c:v>
                </c:pt>
                <c:pt idx="20">
                  <c:v>-1.0178023001998389E-3</c:v>
                </c:pt>
                <c:pt idx="21">
                  <c:v>5.4149955378398592E-3</c:v>
                </c:pt>
                <c:pt idx="22">
                  <c:v>1.055972692352504E-2</c:v>
                </c:pt>
                <c:pt idx="23">
                  <c:v>3.7190194934401534E-3</c:v>
                </c:pt>
                <c:pt idx="24">
                  <c:v>-6.1669495027115604E-3</c:v>
                </c:pt>
                <c:pt idx="25">
                  <c:v>-1.1221564536773861E-2</c:v>
                </c:pt>
                <c:pt idx="26">
                  <c:v>6.2177303647901316E-3</c:v>
                </c:pt>
                <c:pt idx="27">
                  <c:v>-2.5305046303342104E-3</c:v>
                </c:pt>
                <c:pt idx="28">
                  <c:v>-1.3705542141408681E-2</c:v>
                </c:pt>
                <c:pt idx="29">
                  <c:v>-3.7745643164861552E-3</c:v>
                </c:pt>
                <c:pt idx="30">
                  <c:v>-4.84028675157628E-4</c:v>
                </c:pt>
                <c:pt idx="31">
                  <c:v>-1.2547167811696033E-2</c:v>
                </c:pt>
                <c:pt idx="32">
                  <c:v>-6.6287095909242678E-3</c:v>
                </c:pt>
                <c:pt idx="33">
                  <c:v>-6.8128281569110067E-4</c:v>
                </c:pt>
                <c:pt idx="34">
                  <c:v>3.0670555322059607E-3</c:v>
                </c:pt>
                <c:pt idx="35">
                  <c:v>2.6723808898191127E-3</c:v>
                </c:pt>
                <c:pt idx="36">
                  <c:v>-1.2781058301463177E-2</c:v>
                </c:pt>
                <c:pt idx="37">
                  <c:v>-4.0493230483659715E-3</c:v>
                </c:pt>
                <c:pt idx="38">
                  <c:v>5.7090957022415557E-3</c:v>
                </c:pt>
                <c:pt idx="39">
                  <c:v>-2.4060820823179532E-3</c:v>
                </c:pt>
                <c:pt idx="40">
                  <c:v>-2.262874786855685E-3</c:v>
                </c:pt>
                <c:pt idx="41">
                  <c:v>2.5677789140156554E-4</c:v>
                </c:pt>
                <c:pt idx="42">
                  <c:v>1.1945083737211122E-3</c:v>
                </c:pt>
                <c:pt idx="43">
                  <c:v>-6.2356387047782505E-3</c:v>
                </c:pt>
                <c:pt idx="44">
                  <c:v>-2.045911086937888E-2</c:v>
                </c:pt>
                <c:pt idx="45">
                  <c:v>-7.3104806969809992E-3</c:v>
                </c:pt>
                <c:pt idx="46">
                  <c:v>4.6492039463534827E-3</c:v>
                </c:pt>
                <c:pt idx="47">
                  <c:v>-5.5849808584305851E-4</c:v>
                </c:pt>
                <c:pt idx="48">
                  <c:v>-3.0792197351379256E-2</c:v>
                </c:pt>
                <c:pt idx="49">
                  <c:v>5.526298976850209E-3</c:v>
                </c:pt>
                <c:pt idx="50">
                  <c:v>1.4512211039723839E-2</c:v>
                </c:pt>
                <c:pt idx="51">
                  <c:v>-1.0846895488295372E-2</c:v>
                </c:pt>
                <c:pt idx="52">
                  <c:v>-2.6661317469925606E-2</c:v>
                </c:pt>
                <c:pt idx="53">
                  <c:v>-1.1688261852330593E-4</c:v>
                </c:pt>
                <c:pt idx="54">
                  <c:v>-2.5281365346572189E-3</c:v>
                </c:pt>
              </c:numCache>
            </c:numRef>
          </c:val>
        </c:ser>
        <c:ser>
          <c:idx val="13"/>
          <c:order val="13"/>
          <c:tx>
            <c:strRef>
              <c:f>'y            '!$Q$1</c:f>
              <c:strCache>
                <c:ptCount val="1"/>
                <c:pt idx="0">
                  <c:v>eps_tot    </c:v>
                </c:pt>
              </c:strCache>
            </c:strRef>
          </c:tx>
          <c:invertIfNegative val="0"/>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'!$Q$2:$Q$59</c:f>
              <c:numCache>
                <c:formatCode>General</c:formatCode>
                <c:ptCount val="58"/>
                <c:pt idx="0">
                  <c:v>2.9755635185970912</c:v>
                </c:pt>
                <c:pt idx="1">
                  <c:v>1.9300158856125114</c:v>
                </c:pt>
                <c:pt idx="2">
                  <c:v>1.009470073332178</c:v>
                </c:pt>
                <c:pt idx="3">
                  <c:v>1.7257355995959711</c:v>
                </c:pt>
                <c:pt idx="4">
                  <c:v>0.98247330489599038</c:v>
                </c:pt>
                <c:pt idx="5">
                  <c:v>0.22560555321860326</c:v>
                </c:pt>
                <c:pt idx="6">
                  <c:v>1.8092704244798818</c:v>
                </c:pt>
                <c:pt idx="7">
                  <c:v>0.52571778617271436</c:v>
                </c:pt>
                <c:pt idx="8">
                  <c:v>-0.95139017830664629</c:v>
                </c:pt>
                <c:pt idx="9">
                  <c:v>7.7549076509365378E-2</c:v>
                </c:pt>
                <c:pt idx="10">
                  <c:v>0.51471836800523818</c:v>
                </c:pt>
                <c:pt idx="11">
                  <c:v>-0.37298136312592589</c:v>
                </c:pt>
                <c:pt idx="12">
                  <c:v>0.54378885739031957</c:v>
                </c:pt>
                <c:pt idx="13">
                  <c:v>0.33437100681587822</c:v>
                </c:pt>
                <c:pt idx="14">
                  <c:v>-1.0400572823450682</c:v>
                </c:pt>
                <c:pt idx="15">
                  <c:v>-0.44154803790059344</c:v>
                </c:pt>
                <c:pt idx="16">
                  <c:v>-0.31164199893382716</c:v>
                </c:pt>
                <c:pt idx="17">
                  <c:v>-0.29323250836010001</c:v>
                </c:pt>
                <c:pt idx="18">
                  <c:v>-0.23393924458440277</c:v>
                </c:pt>
                <c:pt idx="19">
                  <c:v>0.15739269371794024</c:v>
                </c:pt>
                <c:pt idx="20">
                  <c:v>-0.40214531303443751</c:v>
                </c:pt>
                <c:pt idx="21">
                  <c:v>-1.1014018256720481</c:v>
                </c:pt>
                <c:pt idx="22">
                  <c:v>1.1965998554271318</c:v>
                </c:pt>
                <c:pt idx="23">
                  <c:v>1.3758153294061048</c:v>
                </c:pt>
                <c:pt idx="24">
                  <c:v>-0.97332733326488496</c:v>
                </c:pt>
                <c:pt idx="25">
                  <c:v>-9.6822012893578724E-2</c:v>
                </c:pt>
                <c:pt idx="26">
                  <c:v>1.2319293011452139</c:v>
                </c:pt>
                <c:pt idx="27">
                  <c:v>0.62064058250806164</c:v>
                </c:pt>
                <c:pt idx="28">
                  <c:v>-1.2563431556461708</c:v>
                </c:pt>
                <c:pt idx="29">
                  <c:v>-1.1546404064577231</c:v>
                </c:pt>
                <c:pt idx="30">
                  <c:v>-0.52111450563358619</c:v>
                </c:pt>
                <c:pt idx="31">
                  <c:v>-0.65901129201061381</c:v>
                </c:pt>
                <c:pt idx="32">
                  <c:v>-0.78738172702282538</c:v>
                </c:pt>
                <c:pt idx="33">
                  <c:v>0.49396137841915855</c:v>
                </c:pt>
                <c:pt idx="34">
                  <c:v>3.9919716900957916</c:v>
                </c:pt>
                <c:pt idx="35">
                  <c:v>2.9420425455863648</c:v>
                </c:pt>
                <c:pt idx="36">
                  <c:v>-2.5292662028011881</c:v>
                </c:pt>
                <c:pt idx="37">
                  <c:v>-3.2572305503941186</c:v>
                </c:pt>
                <c:pt idx="38">
                  <c:v>-1.1449878561520954</c:v>
                </c:pt>
                <c:pt idx="39">
                  <c:v>-0.57223779172066125</c:v>
                </c:pt>
                <c:pt idx="40">
                  <c:v>0.49867872397994972</c:v>
                </c:pt>
                <c:pt idx="41">
                  <c:v>0.93473069477405224</c:v>
                </c:pt>
                <c:pt idx="42">
                  <c:v>-6.1148802329067609E-2</c:v>
                </c:pt>
                <c:pt idx="43">
                  <c:v>-1.2751631566268582</c:v>
                </c:pt>
                <c:pt idx="44">
                  <c:v>-1.4173197057517184</c:v>
                </c:pt>
                <c:pt idx="45">
                  <c:v>0.24570131501071413</c:v>
                </c:pt>
                <c:pt idx="46">
                  <c:v>1.136432251577715</c:v>
                </c:pt>
                <c:pt idx="47">
                  <c:v>5.2202995591626555E-2</c:v>
                </c:pt>
                <c:pt idx="48">
                  <c:v>1.4215203520810193</c:v>
                </c:pt>
                <c:pt idx="49">
                  <c:v>2.3980361123700105</c:v>
                </c:pt>
                <c:pt idx="50">
                  <c:v>-0.22316534427031121</c:v>
                </c:pt>
                <c:pt idx="51">
                  <c:v>-1.2786624543901508</c:v>
                </c:pt>
                <c:pt idx="52">
                  <c:v>0.53242277993640774</c:v>
                </c:pt>
                <c:pt idx="53">
                  <c:v>5.344171586040003E-2</c:v>
                </c:pt>
                <c:pt idx="54">
                  <c:v>-0.66973827109454787</c:v>
                </c:pt>
              </c:numCache>
            </c:numRef>
          </c:val>
        </c:ser>
        <c:dLbls>
          <c:showLegendKey val="0"/>
          <c:showVal val="0"/>
          <c:showCatName val="0"/>
          <c:showSerName val="0"/>
          <c:showPercent val="0"/>
          <c:showBubbleSize val="0"/>
        </c:dLbls>
        <c:gapWidth val="75"/>
        <c:overlap val="100"/>
        <c:axId val="133862144"/>
        <c:axId val="133863680"/>
      </c:barChart>
      <c:lineChart>
        <c:grouping val="standard"/>
        <c:varyColors val="0"/>
        <c:ser>
          <c:idx val="14"/>
          <c:order val="14"/>
          <c:tx>
            <c:strRef>
              <c:f>'y            '!$S$1</c:f>
              <c:strCache>
                <c:ptCount val="1"/>
                <c:pt idx="0">
                  <c:v>data</c:v>
                </c:pt>
              </c:strCache>
            </c:strRef>
          </c:tx>
          <c:spPr>
            <a:ln w="38100">
              <a:solidFill>
                <a:schemeClr val="tx1"/>
              </a:solidFill>
            </a:ln>
          </c:spPr>
          <c:marker>
            <c:symbol val="none"/>
          </c:marker>
          <c:cat>
            <c:numRef>
              <c:f>'y            '!$A$2:$A$59</c:f>
              <c:numCache>
                <c:formatCode>"Jul-Sep"\ yyyy</c:formatCode>
                <c:ptCount val="58"/>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'!$S$2:$S$59</c:f>
              <c:numCache>
                <c:formatCode>General</c:formatCode>
                <c:ptCount val="58"/>
                <c:pt idx="0">
                  <c:v>1.3201474842582896</c:v>
                </c:pt>
                <c:pt idx="1">
                  <c:v>0.85257941732117559</c:v>
                </c:pt>
                <c:pt idx="2">
                  <c:v>-0.24819359458814416</c:v>
                </c:pt>
                <c:pt idx="3">
                  <c:v>-0.59042363449720925</c:v>
                </c:pt>
                <c:pt idx="4">
                  <c:v>-1.4015086464062971</c:v>
                </c:pt>
                <c:pt idx="5">
                  <c:v>-1.5832274483149811</c:v>
                </c:pt>
                <c:pt idx="6">
                  <c:v>-2.0332408062242173</c:v>
                </c:pt>
                <c:pt idx="7">
                  <c:v>-3.9688223961341977</c:v>
                </c:pt>
                <c:pt idx="8">
                  <c:v>-1.6285708990433654</c:v>
                </c:pt>
                <c:pt idx="9">
                  <c:v>-2.9589697539524074</c:v>
                </c:pt>
                <c:pt idx="10">
                  <c:v>-3.7048489608615114</c:v>
                </c:pt>
                <c:pt idx="11">
                  <c:v>-3.9480268387694091</c:v>
                </c:pt>
                <c:pt idx="12">
                  <c:v>-3.3111504066788298</c:v>
                </c:pt>
                <c:pt idx="13">
                  <c:v>-3.1977734295883398</c:v>
                </c:pt>
                <c:pt idx="14">
                  <c:v>-2.9497044294982007</c:v>
                </c:pt>
                <c:pt idx="15">
                  <c:v>-2.0680378004070636</c:v>
                </c:pt>
                <c:pt idx="16">
                  <c:v>-3.1451019393163646</c:v>
                </c:pt>
                <c:pt idx="17">
                  <c:v>-3.0178909412246036</c:v>
                </c:pt>
                <c:pt idx="18">
                  <c:v>-0.92286673313295564</c:v>
                </c:pt>
                <c:pt idx="19">
                  <c:v>-2.1513486300423601</c:v>
                </c:pt>
                <c:pt idx="20">
                  <c:v>-1.447691874951786</c:v>
                </c:pt>
                <c:pt idx="21">
                  <c:v>-1.8844374588592949</c:v>
                </c:pt>
                <c:pt idx="22">
                  <c:v>-1.7583172547681103</c:v>
                </c:pt>
                <c:pt idx="23">
                  <c:v>-0.98630142367631157</c:v>
                </c:pt>
                <c:pt idx="24">
                  <c:v>0.11155905441732208</c:v>
                </c:pt>
                <c:pt idx="25">
                  <c:v>1.3674820885075138</c:v>
                </c:pt>
                <c:pt idx="26">
                  <c:v>1.6190708055988017</c:v>
                </c:pt>
                <c:pt idx="27">
                  <c:v>2.5253231336884827</c:v>
                </c:pt>
                <c:pt idx="28">
                  <c:v>2.0759374537800932</c:v>
                </c:pt>
                <c:pt idx="29">
                  <c:v>3.1662917158717701</c:v>
                </c:pt>
                <c:pt idx="30">
                  <c:v>4.5362551459626275</c:v>
                </c:pt>
                <c:pt idx="31">
                  <c:v>3.2817415950525737</c:v>
                </c:pt>
                <c:pt idx="32">
                  <c:v>3.117312426143283</c:v>
                </c:pt>
                <c:pt idx="33">
                  <c:v>2.6176404432341736</c:v>
                </c:pt>
                <c:pt idx="34">
                  <c:v>0.79024533532433416</c:v>
                </c:pt>
                <c:pt idx="35">
                  <c:v>0.24635172541542505</c:v>
                </c:pt>
                <c:pt idx="36">
                  <c:v>0.18458207450673558</c:v>
                </c:pt>
                <c:pt idx="37">
                  <c:v>-0.19444554540254666</c:v>
                </c:pt>
                <c:pt idx="38">
                  <c:v>-0.40235640531159345</c:v>
                </c:pt>
                <c:pt idx="39">
                  <c:v>-0.30737915522098469</c:v>
                </c:pt>
                <c:pt idx="40">
                  <c:v>-0.47230721113025365</c:v>
                </c:pt>
                <c:pt idx="41">
                  <c:v>-0.98487067903845826</c:v>
                </c:pt>
                <c:pt idx="42">
                  <c:v>0.63489517505161075</c:v>
                </c:pt>
                <c:pt idx="43">
                  <c:v>1.0619136641424189</c:v>
                </c:pt>
                <c:pt idx="44">
                  <c:v>1.5259735352335948</c:v>
                </c:pt>
                <c:pt idx="45">
                  <c:v>2.5467028163253227</c:v>
                </c:pt>
                <c:pt idx="46">
                  <c:v>2.7260148874157482</c:v>
                </c:pt>
                <c:pt idx="47">
                  <c:v>2.7456229495066768</c:v>
                </c:pt>
                <c:pt idx="48">
                  <c:v>2.361859604597599</c:v>
                </c:pt>
                <c:pt idx="49">
                  <c:v>0.92467564368820987</c:v>
                </c:pt>
                <c:pt idx="50">
                  <c:v>1.2509803877791248</c:v>
                </c:pt>
                <c:pt idx="51">
                  <c:v>1.524213573870608</c:v>
                </c:pt>
                <c:pt idx="52">
                  <c:v>2.6984944239615318</c:v>
                </c:pt>
                <c:pt idx="53">
                  <c:v>2.4671788680524829</c:v>
                </c:pt>
                <c:pt idx="54">
                  <c:v>2.3325573521433807</c:v>
                </c:pt>
              </c:numCache>
            </c:numRef>
          </c:val>
          <c:smooth val="0"/>
        </c:ser>
        <c:dLbls>
          <c:showLegendKey val="0"/>
          <c:showVal val="0"/>
          <c:showCatName val="0"/>
          <c:showSerName val="0"/>
          <c:showPercent val="0"/>
          <c:showBubbleSize val="0"/>
        </c:dLbls>
        <c:marker val="1"/>
        <c:smooth val="0"/>
        <c:axId val="133862144"/>
        <c:axId val="133863680"/>
      </c:lineChart>
      <c:dateAx>
        <c:axId val="133862144"/>
        <c:scaling>
          <c:orientation val="minMax"/>
        </c:scaling>
        <c:delete val="0"/>
        <c:axPos val="b"/>
        <c:numFmt formatCode="&quot;Abr-Jun&quot;\ yyyy" sourceLinked="1"/>
        <c:majorTickMark val="none"/>
        <c:minorTickMark val="none"/>
        <c:tickLblPos val="low"/>
        <c:txPr>
          <a:bodyPr rot="-5400000" vert="horz"/>
          <a:lstStyle/>
          <a:p>
            <a:pPr>
              <a:defRPr/>
            </a:pPr>
            <a:endParaRPr lang="es-MX"/>
          </a:p>
        </c:txPr>
        <c:crossAx val="133863680"/>
        <c:crosses val="autoZero"/>
        <c:auto val="1"/>
        <c:lblOffset val="100"/>
        <c:baseTimeUnit val="months"/>
        <c:majorUnit val="12"/>
        <c:majorTimeUnit val="months"/>
        <c:minorUnit val="12"/>
        <c:minorTimeUnit val="months"/>
      </c:dateAx>
      <c:valAx>
        <c:axId val="133863680"/>
        <c:scaling>
          <c:orientation val="minMax"/>
        </c:scaling>
        <c:delete val="0"/>
        <c:axPos val="l"/>
        <c:numFmt formatCode="General" sourceLinked="1"/>
        <c:majorTickMark val="none"/>
        <c:minorTickMark val="none"/>
        <c:tickLblPos val="nextTo"/>
        <c:spPr>
          <a:ln w="6350">
            <a:noFill/>
          </a:ln>
        </c:spPr>
        <c:crossAx val="133862144"/>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5"/>
          <c:order val="1"/>
          <c:tx>
            <c:strRef>
              <c:f>'y            '!$S$1</c:f>
              <c:strCache>
                <c:ptCount val="1"/>
                <c:pt idx="0">
                  <c:v>data</c:v>
                </c:pt>
              </c:strCache>
            </c:strRef>
          </c:tx>
          <c:spPr>
            <a:ln>
              <a:solidFill>
                <a:schemeClr val="tx1"/>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'!$S$2:$S$56</c:f>
              <c:numCache>
                <c:formatCode>General</c:formatCode>
                <c:ptCount val="55"/>
                <c:pt idx="0">
                  <c:v>1.3201474842582896</c:v>
                </c:pt>
                <c:pt idx="1">
                  <c:v>0.85257941732117559</c:v>
                </c:pt>
                <c:pt idx="2">
                  <c:v>-0.24819359458814416</c:v>
                </c:pt>
                <c:pt idx="3">
                  <c:v>-0.59042363449720925</c:v>
                </c:pt>
                <c:pt idx="4">
                  <c:v>-1.4015086464062971</c:v>
                </c:pt>
                <c:pt idx="5">
                  <c:v>-1.5832274483149811</c:v>
                </c:pt>
                <c:pt idx="6">
                  <c:v>-2.0332408062242173</c:v>
                </c:pt>
                <c:pt idx="7">
                  <c:v>-3.9688223961341977</c:v>
                </c:pt>
                <c:pt idx="8">
                  <c:v>-1.6285708990433654</c:v>
                </c:pt>
                <c:pt idx="9">
                  <c:v>-2.9589697539524074</c:v>
                </c:pt>
                <c:pt idx="10">
                  <c:v>-3.7048489608615114</c:v>
                </c:pt>
                <c:pt idx="11">
                  <c:v>-3.9480268387694091</c:v>
                </c:pt>
                <c:pt idx="12">
                  <c:v>-3.3111504066788298</c:v>
                </c:pt>
                <c:pt idx="13">
                  <c:v>-3.1977734295883398</c:v>
                </c:pt>
                <c:pt idx="14">
                  <c:v>-2.9497044294982007</c:v>
                </c:pt>
                <c:pt idx="15">
                  <c:v>-2.0680378004070636</c:v>
                </c:pt>
                <c:pt idx="16">
                  <c:v>-3.1451019393163646</c:v>
                </c:pt>
                <c:pt idx="17">
                  <c:v>-3.0178909412246036</c:v>
                </c:pt>
                <c:pt idx="18">
                  <c:v>-0.92286673313295564</c:v>
                </c:pt>
                <c:pt idx="19">
                  <c:v>-2.1513486300423601</c:v>
                </c:pt>
                <c:pt idx="20">
                  <c:v>-1.447691874951786</c:v>
                </c:pt>
                <c:pt idx="21">
                  <c:v>-1.8844374588592949</c:v>
                </c:pt>
                <c:pt idx="22">
                  <c:v>-1.7583172547681103</c:v>
                </c:pt>
                <c:pt idx="23">
                  <c:v>-0.98630142367631157</c:v>
                </c:pt>
                <c:pt idx="24">
                  <c:v>0.11155905441732208</c:v>
                </c:pt>
                <c:pt idx="25">
                  <c:v>1.3674820885075138</c:v>
                </c:pt>
                <c:pt idx="26">
                  <c:v>1.6190708055988017</c:v>
                </c:pt>
                <c:pt idx="27">
                  <c:v>2.5253231336884827</c:v>
                </c:pt>
                <c:pt idx="28">
                  <c:v>2.0759374537800932</c:v>
                </c:pt>
                <c:pt idx="29">
                  <c:v>3.1662917158717701</c:v>
                </c:pt>
                <c:pt idx="30">
                  <c:v>4.5362551459626275</c:v>
                </c:pt>
                <c:pt idx="31">
                  <c:v>3.2817415950525737</c:v>
                </c:pt>
                <c:pt idx="32">
                  <c:v>3.117312426143283</c:v>
                </c:pt>
                <c:pt idx="33">
                  <c:v>2.6176404432341736</c:v>
                </c:pt>
                <c:pt idx="34">
                  <c:v>0.79024533532433416</c:v>
                </c:pt>
                <c:pt idx="35">
                  <c:v>0.24635172541542505</c:v>
                </c:pt>
                <c:pt idx="36">
                  <c:v>0.18458207450673558</c:v>
                </c:pt>
                <c:pt idx="37">
                  <c:v>-0.19444554540254666</c:v>
                </c:pt>
                <c:pt idx="38">
                  <c:v>-0.40235640531159345</c:v>
                </c:pt>
                <c:pt idx="39">
                  <c:v>-0.30737915522098469</c:v>
                </c:pt>
                <c:pt idx="40">
                  <c:v>-0.47230721113025365</c:v>
                </c:pt>
                <c:pt idx="41">
                  <c:v>-0.98487067903845826</c:v>
                </c:pt>
                <c:pt idx="42">
                  <c:v>0.63489517505161075</c:v>
                </c:pt>
                <c:pt idx="43">
                  <c:v>1.0619136641424189</c:v>
                </c:pt>
                <c:pt idx="44">
                  <c:v>1.5259735352335948</c:v>
                </c:pt>
                <c:pt idx="45">
                  <c:v>2.5467028163253227</c:v>
                </c:pt>
                <c:pt idx="46">
                  <c:v>2.7260148874157482</c:v>
                </c:pt>
                <c:pt idx="47">
                  <c:v>2.7456229495066768</c:v>
                </c:pt>
                <c:pt idx="48">
                  <c:v>2.361859604597599</c:v>
                </c:pt>
                <c:pt idx="49">
                  <c:v>0.92467564368820987</c:v>
                </c:pt>
                <c:pt idx="50">
                  <c:v>1.2509803877791248</c:v>
                </c:pt>
                <c:pt idx="51">
                  <c:v>1.524213573870608</c:v>
                </c:pt>
                <c:pt idx="52">
                  <c:v>2.6984944239615318</c:v>
                </c:pt>
                <c:pt idx="53">
                  <c:v>2.4671788680524829</c:v>
                </c:pt>
                <c:pt idx="54">
                  <c:v>2.3325573521433807</c:v>
                </c:pt>
              </c:numCache>
            </c:numRef>
          </c:val>
          <c:smooth val="0"/>
        </c:ser>
        <c:ser>
          <c:idx val="2"/>
          <c:order val="2"/>
          <c:tx>
            <c:strRef>
              <c:f>'y            '!$AD$1</c:f>
              <c:strCache>
                <c:ptCount val="1"/>
                <c:pt idx="0">
                  <c:v>data_i</c:v>
                </c:pt>
              </c:strCache>
            </c:strRef>
          </c:tx>
          <c:spPr>
            <a:ln>
              <a:solidFill>
                <a:schemeClr val="accent4"/>
              </a:solidFill>
            </a:ln>
          </c:spPr>
          <c:marker>
            <c:symbol val="none"/>
          </c:marker>
          <c:val>
            <c:numRef>
              <c:f>'y            '!$AD$2:$AD$56</c:f>
              <c:numCache>
                <c:formatCode>General</c:formatCode>
                <c:ptCount val="55"/>
                <c:pt idx="0">
                  <c:v>3.9865247111454547</c:v>
                </c:pt>
                <c:pt idx="1">
                  <c:v>5.7274580441638872</c:v>
                </c:pt>
                <c:pt idx="2">
                  <c:v>5.021724711145545</c:v>
                </c:pt>
                <c:pt idx="3">
                  <c:v>4.6898580441454856</c:v>
                </c:pt>
                <c:pt idx="4">
                  <c:v>4.543191377145491</c:v>
                </c:pt>
                <c:pt idx="5">
                  <c:v>3.7546362841458949</c:v>
                </c:pt>
                <c:pt idx="6">
                  <c:v>2.4165247111452333</c:v>
                </c:pt>
                <c:pt idx="7">
                  <c:v>1.2565247111444786</c:v>
                </c:pt>
                <c:pt idx="8">
                  <c:v>-0.62347528885473036</c:v>
                </c:pt>
                <c:pt idx="9">
                  <c:v>-1.2901419558544784</c:v>
                </c:pt>
                <c:pt idx="10">
                  <c:v>-1.3968086228545773</c:v>
                </c:pt>
                <c:pt idx="11">
                  <c:v>-0.61014195585333642</c:v>
                </c:pt>
                <c:pt idx="12">
                  <c:v>0.41652471114514567</c:v>
                </c:pt>
                <c:pt idx="13">
                  <c:v>0.81985804414516705</c:v>
                </c:pt>
                <c:pt idx="14">
                  <c:v>0.86319137714469862</c:v>
                </c:pt>
                <c:pt idx="15">
                  <c:v>0.72319137714560688</c:v>
                </c:pt>
                <c:pt idx="16">
                  <c:v>0.35652471114521189</c:v>
                </c:pt>
                <c:pt idx="17">
                  <c:v>0.31319137714654466</c:v>
                </c:pt>
                <c:pt idx="18">
                  <c:v>0.34985804414611221</c:v>
                </c:pt>
                <c:pt idx="19">
                  <c:v>-0.17014195585496358</c:v>
                </c:pt>
                <c:pt idx="20">
                  <c:v>-0.20014195585483519</c:v>
                </c:pt>
                <c:pt idx="21">
                  <c:v>-0.32347528885273658</c:v>
                </c:pt>
                <c:pt idx="22">
                  <c:v>-0.86014195585439102</c:v>
                </c:pt>
                <c:pt idx="23">
                  <c:v>-0.65014195585345802</c:v>
                </c:pt>
                <c:pt idx="24">
                  <c:v>-0.406808622851627</c:v>
                </c:pt>
                <c:pt idx="25">
                  <c:v>6.6524711144704707E-2</c:v>
                </c:pt>
                <c:pt idx="26">
                  <c:v>0.65652471114587518</c:v>
                </c:pt>
                <c:pt idx="27">
                  <c:v>1.1898580441443021</c:v>
                </c:pt>
                <c:pt idx="28">
                  <c:v>1.8898580441461932</c:v>
                </c:pt>
                <c:pt idx="29">
                  <c:v>2.6031913771460635</c:v>
                </c:pt>
                <c:pt idx="30">
                  <c:v>2.686524711145212</c:v>
                </c:pt>
                <c:pt idx="31">
                  <c:v>2.9431913771445024</c:v>
                </c:pt>
                <c:pt idx="32">
                  <c:v>3.0931913771452968</c:v>
                </c:pt>
                <c:pt idx="33">
                  <c:v>3.3779230441454025</c:v>
                </c:pt>
                <c:pt idx="34">
                  <c:v>3.1929373771447533</c:v>
                </c:pt>
                <c:pt idx="35">
                  <c:v>2.0002797111455517</c:v>
                </c:pt>
                <c:pt idx="36">
                  <c:v>-0.5964066228541125</c:v>
                </c:pt>
                <c:pt idx="37">
                  <c:v>-2.2328599558547122</c:v>
                </c:pt>
                <c:pt idx="38">
                  <c:v>-2.8737326228543596</c:v>
                </c:pt>
                <c:pt idx="39">
                  <c:v>-3.2281302888548495</c:v>
                </c:pt>
                <c:pt idx="40">
                  <c:v>-3.3937329558546372</c:v>
                </c:pt>
                <c:pt idx="41">
                  <c:v>-3.5390122888536304</c:v>
                </c:pt>
                <c:pt idx="42">
                  <c:v>-3.5463016228554327</c:v>
                </c:pt>
                <c:pt idx="43">
                  <c:v>-3.4325876228545722</c:v>
                </c:pt>
                <c:pt idx="44">
                  <c:v>-2.7366726228543841</c:v>
                </c:pt>
                <c:pt idx="45">
                  <c:v>-2.0934369558538526</c:v>
                </c:pt>
                <c:pt idx="46">
                  <c:v>-1.9007659558550045</c:v>
                </c:pt>
                <c:pt idx="47">
                  <c:v>-3.4325876228545393</c:v>
                </c:pt>
                <c:pt idx="48">
                  <c:v>-2.7366726228545017</c:v>
                </c:pt>
                <c:pt idx="49">
                  <c:v>-2.0934369558548238</c:v>
                </c:pt>
                <c:pt idx="50">
                  <c:v>-1.9007659558545591</c:v>
                </c:pt>
                <c:pt idx="51">
                  <c:v>-2.6208289558539972</c:v>
                </c:pt>
                <c:pt idx="52">
                  <c:v>-3.4052832888546125</c:v>
                </c:pt>
                <c:pt idx="53">
                  <c:v>-3.3263076228545545</c:v>
                </c:pt>
                <c:pt idx="54">
                  <c:v>-3.3178446228545533</c:v>
                </c:pt>
              </c:numCache>
            </c:numRef>
          </c:val>
          <c:smooth val="0"/>
        </c:ser>
        <c:dLbls>
          <c:showLegendKey val="0"/>
          <c:showVal val="0"/>
          <c:showCatName val="0"/>
          <c:showSerName val="0"/>
          <c:showPercent val="0"/>
          <c:showBubbleSize val="0"/>
        </c:dLbls>
        <c:marker val="1"/>
        <c:smooth val="0"/>
        <c:axId val="147199488"/>
        <c:axId val="147201024"/>
      </c:lineChart>
      <c:lineChart>
        <c:grouping val="standard"/>
        <c:varyColors val="0"/>
        <c:ser>
          <c:idx val="0"/>
          <c:order val="0"/>
          <c:tx>
            <c:strRef>
              <c:f>'y            '!$F$1</c:f>
              <c:strCache>
                <c:ptCount val="1"/>
                <c:pt idx="0">
                  <c:v>eps_i_shock</c:v>
                </c:pt>
              </c:strCache>
            </c:strRef>
          </c:tx>
          <c:spPr>
            <a:ln>
              <a:solidFill>
                <a:srgbClr val="FF0000"/>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'!$F$2:$F$56</c:f>
              <c:numCache>
                <c:formatCode>General</c:formatCode>
                <c:ptCount val="55"/>
                <c:pt idx="0">
                  <c:v>8.6431364535521887E-2</c:v>
                </c:pt>
                <c:pt idx="1">
                  <c:v>3.8415888343034527E-2</c:v>
                </c:pt>
                <c:pt idx="2">
                  <c:v>4.8698389134981937E-2</c:v>
                </c:pt>
                <c:pt idx="3">
                  <c:v>0.3122347150175438</c:v>
                </c:pt>
                <c:pt idx="4">
                  <c:v>0.16928346336900713</c:v>
                </c:pt>
                <c:pt idx="5">
                  <c:v>0.15431998715215528</c:v>
                </c:pt>
                <c:pt idx="6">
                  <c:v>0.13758554470621306</c:v>
                </c:pt>
                <c:pt idx="7">
                  <c:v>-0.13020428237491058</c:v>
                </c:pt>
                <c:pt idx="8">
                  <c:v>0.53844132493951702</c:v>
                </c:pt>
                <c:pt idx="9">
                  <c:v>0.4878910555062913</c:v>
                </c:pt>
                <c:pt idx="10">
                  <c:v>0.48712280918752282</c:v>
                </c:pt>
                <c:pt idx="11">
                  <c:v>0.27759980852905597</c:v>
                </c:pt>
                <c:pt idx="12">
                  <c:v>0.11872409068098033</c:v>
                </c:pt>
                <c:pt idx="13">
                  <c:v>-0.10686483312833511</c:v>
                </c:pt>
                <c:pt idx="14">
                  <c:v>-5.9835781290828033E-2</c:v>
                </c:pt>
                <c:pt idx="15">
                  <c:v>0.13311372742678151</c:v>
                </c:pt>
                <c:pt idx="16">
                  <c:v>-4.1774001025229615E-2</c:v>
                </c:pt>
                <c:pt idx="17">
                  <c:v>-3.9036455828451617E-2</c:v>
                </c:pt>
                <c:pt idx="18">
                  <c:v>0.10815581624412517</c:v>
                </c:pt>
                <c:pt idx="19">
                  <c:v>-8.4481658772328938E-2</c:v>
                </c:pt>
                <c:pt idx="20">
                  <c:v>-2.1904359829051832E-2</c:v>
                </c:pt>
                <c:pt idx="21">
                  <c:v>-6.3431309734888947E-2</c:v>
                </c:pt>
                <c:pt idx="22">
                  <c:v>9.6146011334206138E-2</c:v>
                </c:pt>
                <c:pt idx="23">
                  <c:v>-0.18610757788424967</c:v>
                </c:pt>
                <c:pt idx="24">
                  <c:v>-3.9435908102014888E-2</c:v>
                </c:pt>
                <c:pt idx="25">
                  <c:v>0.21845417431835704</c:v>
                </c:pt>
                <c:pt idx="26">
                  <c:v>-2.4251608299195343E-2</c:v>
                </c:pt>
                <c:pt idx="27">
                  <c:v>5.7460292841917227E-2</c:v>
                </c:pt>
                <c:pt idx="28">
                  <c:v>3.5150948247653774E-4</c:v>
                </c:pt>
                <c:pt idx="29">
                  <c:v>-0.16123567033484346</c:v>
                </c:pt>
                <c:pt idx="30">
                  <c:v>0.10607336709261143</c:v>
                </c:pt>
                <c:pt idx="31">
                  <c:v>9.563286956411482E-2</c:v>
                </c:pt>
                <c:pt idx="32">
                  <c:v>0.26969983711970247</c:v>
                </c:pt>
                <c:pt idx="33">
                  <c:v>0.33118454675685116</c:v>
                </c:pt>
                <c:pt idx="34">
                  <c:v>3.232510471346195E-2</c:v>
                </c:pt>
                <c:pt idx="35">
                  <c:v>-4.4796041779702811E-2</c:v>
                </c:pt>
                <c:pt idx="36">
                  <c:v>8.564834185574241E-2</c:v>
                </c:pt>
                <c:pt idx="37">
                  <c:v>1.4806005703882276E-2</c:v>
                </c:pt>
                <c:pt idx="38">
                  <c:v>-8.6182196484021131E-2</c:v>
                </c:pt>
                <c:pt idx="39">
                  <c:v>-0.1816029923474819</c:v>
                </c:pt>
                <c:pt idx="40">
                  <c:v>-0.1238212134888272</c:v>
                </c:pt>
                <c:pt idx="41">
                  <c:v>-0.24247124094232705</c:v>
                </c:pt>
                <c:pt idx="42">
                  <c:v>7.7778913890861806E-2</c:v>
                </c:pt>
                <c:pt idx="43">
                  <c:v>0.15289222396160776</c:v>
                </c:pt>
                <c:pt idx="44">
                  <c:v>-7.8744988798408327E-2</c:v>
                </c:pt>
                <c:pt idx="45">
                  <c:v>1.7176661770788873E-2</c:v>
                </c:pt>
                <c:pt idx="46">
                  <c:v>0.11496201124392209</c:v>
                </c:pt>
                <c:pt idx="47">
                  <c:v>0.25190797541851562</c:v>
                </c:pt>
                <c:pt idx="48">
                  <c:v>-8.5938307811373349E-2</c:v>
                </c:pt>
                <c:pt idx="49">
                  <c:v>-0.37125966148860778</c:v>
                </c:pt>
                <c:pt idx="50">
                  <c:v>-0.18802916561904237</c:v>
                </c:pt>
                <c:pt idx="51">
                  <c:v>-0.30126274779237888</c:v>
                </c:pt>
                <c:pt idx="52">
                  <c:v>0.19146604603445358</c:v>
                </c:pt>
                <c:pt idx="53">
                  <c:v>7.9758253649110128E-2</c:v>
                </c:pt>
                <c:pt idx="54">
                  <c:v>-7.088733296073764E-2</c:v>
                </c:pt>
              </c:numCache>
            </c:numRef>
          </c:val>
          <c:smooth val="0"/>
        </c:ser>
        <c:dLbls>
          <c:showLegendKey val="0"/>
          <c:showVal val="0"/>
          <c:showCatName val="0"/>
          <c:showSerName val="0"/>
          <c:showPercent val="0"/>
          <c:showBubbleSize val="0"/>
        </c:dLbls>
        <c:marker val="1"/>
        <c:smooth val="0"/>
        <c:axId val="147220736"/>
        <c:axId val="147219200"/>
      </c:lineChart>
      <c:dateAx>
        <c:axId val="147199488"/>
        <c:scaling>
          <c:orientation val="minMax"/>
        </c:scaling>
        <c:delete val="0"/>
        <c:axPos val="b"/>
        <c:numFmt formatCode="&quot;Abr-Jun&quot;\ yyyy" sourceLinked="1"/>
        <c:majorTickMark val="none"/>
        <c:minorTickMark val="none"/>
        <c:tickLblPos val="nextTo"/>
        <c:txPr>
          <a:bodyPr rot="-5400000" vert="horz"/>
          <a:lstStyle/>
          <a:p>
            <a:pPr>
              <a:defRPr/>
            </a:pPr>
            <a:endParaRPr lang="es-MX"/>
          </a:p>
        </c:txPr>
        <c:crossAx val="147201024"/>
        <c:crosses val="autoZero"/>
        <c:auto val="1"/>
        <c:lblOffset val="100"/>
        <c:baseTimeUnit val="months"/>
        <c:majorUnit val="12"/>
        <c:majorTimeUnit val="months"/>
        <c:minorUnit val="12"/>
        <c:minorTimeUnit val="months"/>
      </c:dateAx>
      <c:valAx>
        <c:axId val="147201024"/>
        <c:scaling>
          <c:orientation val="minMax"/>
        </c:scaling>
        <c:delete val="0"/>
        <c:axPos val="l"/>
        <c:numFmt formatCode="General" sourceLinked="1"/>
        <c:majorTickMark val="none"/>
        <c:minorTickMark val="none"/>
        <c:tickLblPos val="nextTo"/>
        <c:spPr>
          <a:ln w="6350">
            <a:noFill/>
          </a:ln>
        </c:spPr>
        <c:crossAx val="147199488"/>
        <c:crosses val="autoZero"/>
        <c:crossBetween val="between"/>
      </c:valAx>
      <c:valAx>
        <c:axId val="147219200"/>
        <c:scaling>
          <c:orientation val="minMax"/>
          <c:max val="0.8"/>
        </c:scaling>
        <c:delete val="0"/>
        <c:axPos val="r"/>
        <c:numFmt formatCode="General" sourceLinked="1"/>
        <c:majorTickMark val="out"/>
        <c:minorTickMark val="none"/>
        <c:tickLblPos val="nextTo"/>
        <c:crossAx val="147220736"/>
        <c:crosses val="max"/>
        <c:crossBetween val="between"/>
      </c:valAx>
      <c:dateAx>
        <c:axId val="147220736"/>
        <c:scaling>
          <c:orientation val="minMax"/>
        </c:scaling>
        <c:delete val="1"/>
        <c:axPos val="b"/>
        <c:numFmt formatCode="&quot;Abr-Jun&quot;\ yyyy" sourceLinked="1"/>
        <c:majorTickMark val="out"/>
        <c:minorTickMark val="none"/>
        <c:tickLblPos val="nextTo"/>
        <c:crossAx val="147219200"/>
        <c:crosses val="autoZero"/>
        <c:auto val="1"/>
        <c:lblOffset val="100"/>
        <c:baseTimeUnit val="months"/>
      </c:dateAx>
    </c:plotArea>
    <c:legend>
      <c:legendPos val="b"/>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5"/>
          <c:order val="1"/>
          <c:tx>
            <c:strRef>
              <c:f>'y            '!$S$1</c:f>
              <c:strCache>
                <c:ptCount val="1"/>
                <c:pt idx="0">
                  <c:v>data</c:v>
                </c:pt>
              </c:strCache>
            </c:strRef>
          </c:tx>
          <c:spPr>
            <a:ln>
              <a:solidFill>
                <a:schemeClr val="tx1"/>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'!$S$2:$S$56</c:f>
              <c:numCache>
                <c:formatCode>General</c:formatCode>
                <c:ptCount val="55"/>
                <c:pt idx="0">
                  <c:v>1.3201474842582896</c:v>
                </c:pt>
                <c:pt idx="1">
                  <c:v>0.85257941732117559</c:v>
                </c:pt>
                <c:pt idx="2">
                  <c:v>-0.24819359458814416</c:v>
                </c:pt>
                <c:pt idx="3">
                  <c:v>-0.59042363449720925</c:v>
                </c:pt>
                <c:pt idx="4">
                  <c:v>-1.4015086464062971</c:v>
                </c:pt>
                <c:pt idx="5">
                  <c:v>-1.5832274483149811</c:v>
                </c:pt>
                <c:pt idx="6">
                  <c:v>-2.0332408062242173</c:v>
                </c:pt>
                <c:pt idx="7">
                  <c:v>-3.9688223961341977</c:v>
                </c:pt>
                <c:pt idx="8">
                  <c:v>-1.6285708990433654</c:v>
                </c:pt>
                <c:pt idx="9">
                  <c:v>-2.9589697539524074</c:v>
                </c:pt>
                <c:pt idx="10">
                  <c:v>-3.7048489608615114</c:v>
                </c:pt>
                <c:pt idx="11">
                  <c:v>-3.9480268387694091</c:v>
                </c:pt>
                <c:pt idx="12">
                  <c:v>-3.3111504066788298</c:v>
                </c:pt>
                <c:pt idx="13">
                  <c:v>-3.1977734295883398</c:v>
                </c:pt>
                <c:pt idx="14">
                  <c:v>-2.9497044294982007</c:v>
                </c:pt>
                <c:pt idx="15">
                  <c:v>-2.0680378004070636</c:v>
                </c:pt>
                <c:pt idx="16">
                  <c:v>-3.1451019393163646</c:v>
                </c:pt>
                <c:pt idx="17">
                  <c:v>-3.0178909412246036</c:v>
                </c:pt>
                <c:pt idx="18">
                  <c:v>-0.92286673313295564</c:v>
                </c:pt>
                <c:pt idx="19">
                  <c:v>-2.1513486300423601</c:v>
                </c:pt>
                <c:pt idx="20">
                  <c:v>-1.447691874951786</c:v>
                </c:pt>
                <c:pt idx="21">
                  <c:v>-1.8844374588592949</c:v>
                </c:pt>
                <c:pt idx="22">
                  <c:v>-1.7583172547681103</c:v>
                </c:pt>
                <c:pt idx="23">
                  <c:v>-0.98630142367631157</c:v>
                </c:pt>
                <c:pt idx="24">
                  <c:v>0.11155905441732208</c:v>
                </c:pt>
                <c:pt idx="25">
                  <c:v>1.3674820885075138</c:v>
                </c:pt>
                <c:pt idx="26">
                  <c:v>1.6190708055988017</c:v>
                </c:pt>
                <c:pt idx="27">
                  <c:v>2.5253231336884827</c:v>
                </c:pt>
                <c:pt idx="28">
                  <c:v>2.0759374537800932</c:v>
                </c:pt>
                <c:pt idx="29">
                  <c:v>3.1662917158717701</c:v>
                </c:pt>
                <c:pt idx="30">
                  <c:v>4.5362551459626275</c:v>
                </c:pt>
                <c:pt idx="31">
                  <c:v>3.2817415950525737</c:v>
                </c:pt>
                <c:pt idx="32">
                  <c:v>3.117312426143283</c:v>
                </c:pt>
                <c:pt idx="33">
                  <c:v>2.6176404432341736</c:v>
                </c:pt>
                <c:pt idx="34">
                  <c:v>0.79024533532433416</c:v>
                </c:pt>
                <c:pt idx="35">
                  <c:v>0.24635172541542505</c:v>
                </c:pt>
                <c:pt idx="36">
                  <c:v>0.18458207450673558</c:v>
                </c:pt>
                <c:pt idx="37">
                  <c:v>-0.19444554540254666</c:v>
                </c:pt>
                <c:pt idx="38">
                  <c:v>-0.40235640531159345</c:v>
                </c:pt>
                <c:pt idx="39">
                  <c:v>-0.30737915522098469</c:v>
                </c:pt>
                <c:pt idx="40">
                  <c:v>-0.47230721113025365</c:v>
                </c:pt>
                <c:pt idx="41">
                  <c:v>-0.98487067903845826</c:v>
                </c:pt>
                <c:pt idx="42">
                  <c:v>0.63489517505161075</c:v>
                </c:pt>
                <c:pt idx="43">
                  <c:v>1.0619136641424189</c:v>
                </c:pt>
                <c:pt idx="44">
                  <c:v>1.5259735352335948</c:v>
                </c:pt>
                <c:pt idx="45">
                  <c:v>2.5467028163253227</c:v>
                </c:pt>
                <c:pt idx="46">
                  <c:v>2.7260148874157482</c:v>
                </c:pt>
                <c:pt idx="47">
                  <c:v>2.7456229495066768</c:v>
                </c:pt>
                <c:pt idx="48">
                  <c:v>2.361859604597599</c:v>
                </c:pt>
                <c:pt idx="49">
                  <c:v>0.92467564368820987</c:v>
                </c:pt>
                <c:pt idx="50">
                  <c:v>1.2509803877791248</c:v>
                </c:pt>
                <c:pt idx="51">
                  <c:v>1.524213573870608</c:v>
                </c:pt>
                <c:pt idx="52">
                  <c:v>2.6984944239615318</c:v>
                </c:pt>
                <c:pt idx="53">
                  <c:v>2.4671788680524829</c:v>
                </c:pt>
                <c:pt idx="54">
                  <c:v>2.3325573521433807</c:v>
                </c:pt>
              </c:numCache>
            </c:numRef>
          </c:val>
          <c:smooth val="0"/>
        </c:ser>
        <c:ser>
          <c:idx val="0"/>
          <c:order val="2"/>
          <c:tx>
            <c:strRef>
              <c:f>'y            '!$AB$1</c:f>
              <c:strCache>
                <c:ptCount val="1"/>
                <c:pt idx="0">
                  <c:v>data_g_y</c:v>
                </c:pt>
              </c:strCache>
            </c:strRef>
          </c:tx>
          <c:spPr>
            <a:ln>
              <a:solidFill>
                <a:schemeClr val="accent4"/>
              </a:solidFill>
            </a:ln>
          </c:spPr>
          <c:marker>
            <c:symbol val="none"/>
          </c:marker>
          <c:val>
            <c:numRef>
              <c:f>'y            '!$AB$2:$AB$56</c:f>
              <c:numCache>
                <c:formatCode>General</c:formatCode>
                <c:ptCount val="55"/>
                <c:pt idx="0">
                  <c:v>-0.65821405600000005</c:v>
                </c:pt>
                <c:pt idx="1">
                  <c:v>-0.90594178797110869</c:v>
                </c:pt>
                <c:pt idx="2">
                  <c:v>1.8613714999921149E-2</c:v>
                </c:pt>
                <c:pt idx="3">
                  <c:v>-0.15881191300002634</c:v>
                </c:pt>
                <c:pt idx="4">
                  <c:v>-5.9114859000030676E-2</c:v>
                </c:pt>
                <c:pt idx="5">
                  <c:v>-0.69383452900036835</c:v>
                </c:pt>
                <c:pt idx="6">
                  <c:v>0.26029793000016171</c:v>
                </c:pt>
                <c:pt idx="7">
                  <c:v>-0.91894999799926569</c:v>
                </c:pt>
                <c:pt idx="8">
                  <c:v>0.62485775400017074</c:v>
                </c:pt>
                <c:pt idx="9">
                  <c:v>-0.4495332029999981</c:v>
                </c:pt>
                <c:pt idx="10">
                  <c:v>-0.18945588199998156</c:v>
                </c:pt>
                <c:pt idx="11">
                  <c:v>-3.1325801001050479E-2</c:v>
                </c:pt>
                <c:pt idx="12">
                  <c:v>-0.24953198299971241</c:v>
                </c:pt>
                <c:pt idx="13">
                  <c:v>-0.64908606299973315</c:v>
                </c:pt>
                <c:pt idx="14">
                  <c:v>0.19998503900061793</c:v>
                </c:pt>
                <c:pt idx="15">
                  <c:v>-0.2914444130001187</c:v>
                </c:pt>
                <c:pt idx="16">
                  <c:v>-0.39389156799994307</c:v>
                </c:pt>
                <c:pt idx="17">
                  <c:v>-0.35618582900095991</c:v>
                </c:pt>
                <c:pt idx="18">
                  <c:v>0.2371263819995581</c:v>
                </c:pt>
                <c:pt idx="19">
                  <c:v>-0.33427609699949146</c:v>
                </c:pt>
                <c:pt idx="20">
                  <c:v>-0.15244547499973454</c:v>
                </c:pt>
                <c:pt idx="21">
                  <c:v>-8.9901297001255973E-2</c:v>
                </c:pt>
                <c:pt idx="22">
                  <c:v>0.65130358999964633</c:v>
                </c:pt>
                <c:pt idx="23">
                  <c:v>-0.26814742700088157</c:v>
                </c:pt>
                <c:pt idx="24">
                  <c:v>-0.14934169400240255</c:v>
                </c:pt>
                <c:pt idx="25">
                  <c:v>5.4319501000911791E-2</c:v>
                </c:pt>
                <c:pt idx="26">
                  <c:v>0.62312351499977725</c:v>
                </c:pt>
                <c:pt idx="27">
                  <c:v>-0.28433472199888149</c:v>
                </c:pt>
                <c:pt idx="28">
                  <c:v>-0.22797324200058455</c:v>
                </c:pt>
                <c:pt idx="29">
                  <c:v>0.20574008999928745</c:v>
                </c:pt>
                <c:pt idx="30">
                  <c:v>0.75996499400022033</c:v>
                </c:pt>
                <c:pt idx="31">
                  <c:v>-3.2365770999080334E-2</c:v>
                </c:pt>
                <c:pt idx="32">
                  <c:v>-0.29387556099976597</c:v>
                </c:pt>
                <c:pt idx="33">
                  <c:v>-0.18754199099993762</c:v>
                </c:pt>
                <c:pt idx="34">
                  <c:v>0.65077443600074836</c:v>
                </c:pt>
                <c:pt idx="35">
                  <c:v>6.6414994999954569E-2</c:v>
                </c:pt>
                <c:pt idx="36">
                  <c:v>0.3948755129996408</c:v>
                </c:pt>
                <c:pt idx="37">
                  <c:v>0.44956828800015858</c:v>
                </c:pt>
                <c:pt idx="38">
                  <c:v>0.7725414569998299</c:v>
                </c:pt>
                <c:pt idx="39">
                  <c:v>-0.23251456699965467</c:v>
                </c:pt>
                <c:pt idx="40">
                  <c:v>0.14755251300010763</c:v>
                </c:pt>
                <c:pt idx="41">
                  <c:v>-0.35503209300078209</c:v>
                </c:pt>
                <c:pt idx="42">
                  <c:v>0.3243328400006813</c:v>
                </c:pt>
                <c:pt idx="43">
                  <c:v>-1.0066469119999242</c:v>
                </c:pt>
                <c:pt idx="44">
                  <c:v>6.2191102999688996E-2</c:v>
                </c:pt>
                <c:pt idx="45">
                  <c:v>-0.14110638000067038</c:v>
                </c:pt>
                <c:pt idx="46">
                  <c:v>0.89074615300038695</c:v>
                </c:pt>
                <c:pt idx="47">
                  <c:v>-0.64381820600000128</c:v>
                </c:pt>
                <c:pt idx="48">
                  <c:v>-3.2887678000035003E-2</c:v>
                </c:pt>
                <c:pt idx="49">
                  <c:v>8.5241895000279233E-2</c:v>
                </c:pt>
                <c:pt idx="50">
                  <c:v>1.2115338170000256</c:v>
                </c:pt>
                <c:pt idx="51">
                  <c:v>-0.3414766120005337</c:v>
                </c:pt>
                <c:pt idx="52">
                  <c:v>0.38450227800007486</c:v>
                </c:pt>
                <c:pt idx="53">
                  <c:v>0.20696357499998716</c:v>
                </c:pt>
                <c:pt idx="54">
                  <c:v>1.4964362370000097</c:v>
                </c:pt>
              </c:numCache>
            </c:numRef>
          </c:val>
          <c:smooth val="0"/>
        </c:ser>
        <c:dLbls>
          <c:showLegendKey val="0"/>
          <c:showVal val="0"/>
          <c:showCatName val="0"/>
          <c:showSerName val="0"/>
          <c:showPercent val="0"/>
          <c:showBubbleSize val="0"/>
        </c:dLbls>
        <c:marker val="1"/>
        <c:smooth val="0"/>
        <c:axId val="133916160"/>
        <c:axId val="133917696"/>
      </c:lineChart>
      <c:lineChart>
        <c:grouping val="standard"/>
        <c:varyColors val="0"/>
        <c:ser>
          <c:idx val="1"/>
          <c:order val="0"/>
          <c:tx>
            <c:strRef>
              <c:f>'y            '!$J$1</c:f>
              <c:strCache>
                <c:ptCount val="1"/>
                <c:pt idx="0">
                  <c:v>eps_g      </c:v>
                </c:pt>
              </c:strCache>
            </c:strRef>
          </c:tx>
          <c:spPr>
            <a:ln>
              <a:solidFill>
                <a:srgbClr val="FF0000"/>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'!$J$2:$J$56</c:f>
              <c:numCache>
                <c:formatCode>General</c:formatCode>
                <c:ptCount val="55"/>
                <c:pt idx="0">
                  <c:v>-0.12950155010651793</c:v>
                </c:pt>
                <c:pt idx="1">
                  <c:v>-0.11172609506358358</c:v>
                </c:pt>
                <c:pt idx="2">
                  <c:v>-0.15736987620284243</c:v>
                </c:pt>
                <c:pt idx="3">
                  <c:v>-0.18059764568946338</c:v>
                </c:pt>
                <c:pt idx="4">
                  <c:v>-0.20268209375724899</c:v>
                </c:pt>
                <c:pt idx="5">
                  <c:v>-0.27524697151564687</c:v>
                </c:pt>
                <c:pt idx="6">
                  <c:v>-0.14247703776462964</c:v>
                </c:pt>
                <c:pt idx="7">
                  <c:v>-0.51887823901918073</c:v>
                </c:pt>
                <c:pt idx="8">
                  <c:v>6.7558123896399813E-2</c:v>
                </c:pt>
                <c:pt idx="9">
                  <c:v>-0.2565810333938755</c:v>
                </c:pt>
                <c:pt idx="10">
                  <c:v>-0.27652469995299755</c:v>
                </c:pt>
                <c:pt idx="11">
                  <c:v>-0.25456272601903396</c:v>
                </c:pt>
                <c:pt idx="12">
                  <c:v>-0.14505661825540131</c:v>
                </c:pt>
                <c:pt idx="13">
                  <c:v>-0.21610701030682236</c:v>
                </c:pt>
                <c:pt idx="14">
                  <c:v>-5.2913114480639879E-2</c:v>
                </c:pt>
                <c:pt idx="15">
                  <c:v>-2.3973340409164611E-2</c:v>
                </c:pt>
                <c:pt idx="16">
                  <c:v>-0.23185519083917908</c:v>
                </c:pt>
                <c:pt idx="17">
                  <c:v>-0.25040066564227392</c:v>
                </c:pt>
                <c:pt idx="18">
                  <c:v>0.11997307757149728</c:v>
                </c:pt>
                <c:pt idx="19">
                  <c:v>-0.18458944229007729</c:v>
                </c:pt>
                <c:pt idx="20">
                  <c:v>-2.5376523582176264E-2</c:v>
                </c:pt>
                <c:pt idx="21">
                  <c:v>-0.12546425093310232</c:v>
                </c:pt>
                <c:pt idx="22">
                  <c:v>-3.0103779599864593E-2</c:v>
                </c:pt>
                <c:pt idx="23">
                  <c:v>-3.7606067822314772E-2</c:v>
                </c:pt>
                <c:pt idx="24">
                  <c:v>0.15049475120793937</c:v>
                </c:pt>
                <c:pt idx="25">
                  <c:v>0.31813449225079776</c:v>
                </c:pt>
                <c:pt idx="26">
                  <c:v>0.3203599021273949</c:v>
                </c:pt>
                <c:pt idx="27">
                  <c:v>0.25394847768317053</c:v>
                </c:pt>
                <c:pt idx="28">
                  <c:v>0.14955892534721138</c:v>
                </c:pt>
                <c:pt idx="29">
                  <c:v>0.32666793923470311</c:v>
                </c:pt>
                <c:pt idx="30">
                  <c:v>0.55509139260964657</c:v>
                </c:pt>
                <c:pt idx="31">
                  <c:v>0.1570561688048101</c:v>
                </c:pt>
                <c:pt idx="32">
                  <c:v>8.469304953241541E-2</c:v>
                </c:pt>
                <c:pt idx="33">
                  <c:v>5.374788044915816E-2</c:v>
                </c:pt>
                <c:pt idx="34">
                  <c:v>-4.4391673479808942E-2</c:v>
                </c:pt>
                <c:pt idx="35">
                  <c:v>-0.13350918904245829</c:v>
                </c:pt>
                <c:pt idx="36">
                  <c:v>4.7106507561427619E-2</c:v>
                </c:pt>
                <c:pt idx="37">
                  <c:v>-3.9626271386800728E-2</c:v>
                </c:pt>
                <c:pt idx="38">
                  <c:v>-4.441759263890184E-2</c:v>
                </c:pt>
                <c:pt idx="39">
                  <c:v>-0.12107360632308097</c:v>
                </c:pt>
                <c:pt idx="40">
                  <c:v>-6.6462451836541023E-2</c:v>
                </c:pt>
                <c:pt idx="41">
                  <c:v>-0.18051903836592523</c:v>
                </c:pt>
                <c:pt idx="42">
                  <c:v>0.1798476324509673</c:v>
                </c:pt>
                <c:pt idx="43">
                  <c:v>1.4617186814363498E-2</c:v>
                </c:pt>
                <c:pt idx="44">
                  <c:v>0.21326363230379292</c:v>
                </c:pt>
                <c:pt idx="45">
                  <c:v>0.22849590414437618</c:v>
                </c:pt>
                <c:pt idx="46">
                  <c:v>0.40721156671765601</c:v>
                </c:pt>
                <c:pt idx="47">
                  <c:v>0.11419165034477702</c:v>
                </c:pt>
                <c:pt idx="48">
                  <c:v>0.12933092748783775</c:v>
                </c:pt>
                <c:pt idx="49">
                  <c:v>-4.5809338939878347E-2</c:v>
                </c:pt>
                <c:pt idx="50">
                  <c:v>0.18346529461859801</c:v>
                </c:pt>
                <c:pt idx="51">
                  <c:v>-2.14153722271474E-2</c:v>
                </c:pt>
                <c:pt idx="52">
                  <c:v>0.29900421736947641</c:v>
                </c:pt>
                <c:pt idx="53">
                  <c:v>0.22475202654211743</c:v>
                </c:pt>
                <c:pt idx="54">
                  <c:v>0.40525738195365962</c:v>
                </c:pt>
              </c:numCache>
            </c:numRef>
          </c:val>
          <c:smooth val="0"/>
        </c:ser>
        <c:dLbls>
          <c:showLegendKey val="0"/>
          <c:showVal val="0"/>
          <c:showCatName val="0"/>
          <c:showSerName val="0"/>
          <c:showPercent val="0"/>
          <c:showBubbleSize val="0"/>
        </c:dLbls>
        <c:marker val="1"/>
        <c:smooth val="0"/>
        <c:axId val="133925120"/>
        <c:axId val="133923584"/>
      </c:lineChart>
      <c:dateAx>
        <c:axId val="133916160"/>
        <c:scaling>
          <c:orientation val="minMax"/>
        </c:scaling>
        <c:delete val="0"/>
        <c:axPos val="b"/>
        <c:numFmt formatCode="&quot;Abr-Jun&quot;\ yyyy" sourceLinked="1"/>
        <c:majorTickMark val="none"/>
        <c:minorTickMark val="none"/>
        <c:tickLblPos val="nextTo"/>
        <c:txPr>
          <a:bodyPr rot="-5400000" vert="horz"/>
          <a:lstStyle/>
          <a:p>
            <a:pPr>
              <a:defRPr/>
            </a:pPr>
            <a:endParaRPr lang="es-MX"/>
          </a:p>
        </c:txPr>
        <c:crossAx val="133917696"/>
        <c:crosses val="autoZero"/>
        <c:auto val="1"/>
        <c:lblOffset val="100"/>
        <c:baseTimeUnit val="months"/>
        <c:majorUnit val="12"/>
        <c:majorTimeUnit val="months"/>
        <c:minorUnit val="12"/>
        <c:minorTimeUnit val="months"/>
      </c:dateAx>
      <c:valAx>
        <c:axId val="133917696"/>
        <c:scaling>
          <c:orientation val="minMax"/>
        </c:scaling>
        <c:delete val="0"/>
        <c:axPos val="l"/>
        <c:numFmt formatCode="General" sourceLinked="1"/>
        <c:majorTickMark val="none"/>
        <c:minorTickMark val="none"/>
        <c:tickLblPos val="nextTo"/>
        <c:spPr>
          <a:ln w="6350">
            <a:noFill/>
          </a:ln>
        </c:spPr>
        <c:crossAx val="133916160"/>
        <c:crosses val="autoZero"/>
        <c:crossBetween val="between"/>
      </c:valAx>
      <c:valAx>
        <c:axId val="133923584"/>
        <c:scaling>
          <c:orientation val="minMax"/>
          <c:max val="0.60000000000000009"/>
        </c:scaling>
        <c:delete val="0"/>
        <c:axPos val="r"/>
        <c:numFmt formatCode="General" sourceLinked="1"/>
        <c:majorTickMark val="out"/>
        <c:minorTickMark val="none"/>
        <c:tickLblPos val="nextTo"/>
        <c:crossAx val="133925120"/>
        <c:crosses val="max"/>
        <c:crossBetween val="between"/>
      </c:valAx>
      <c:dateAx>
        <c:axId val="133925120"/>
        <c:scaling>
          <c:orientation val="minMax"/>
        </c:scaling>
        <c:delete val="1"/>
        <c:axPos val="b"/>
        <c:numFmt formatCode="&quot;Abr-Jun&quot;\ yyyy" sourceLinked="1"/>
        <c:majorTickMark val="out"/>
        <c:minorTickMark val="none"/>
        <c:tickLblPos val="nextTo"/>
        <c:crossAx val="133923584"/>
        <c:crosses val="autoZero"/>
        <c:auto val="1"/>
        <c:lblOffset val="100"/>
        <c:baseTimeUnit val="months"/>
      </c:dateAx>
    </c:plotArea>
    <c:legend>
      <c:legendPos val="b"/>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5"/>
          <c:order val="1"/>
          <c:tx>
            <c:strRef>
              <c:f>'y            '!$S$1</c:f>
              <c:strCache>
                <c:ptCount val="1"/>
                <c:pt idx="0">
                  <c:v>data</c:v>
                </c:pt>
              </c:strCache>
            </c:strRef>
          </c:tx>
          <c:spPr>
            <a:ln>
              <a:solidFill>
                <a:schemeClr val="tx1"/>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'!$S$2:$S$56</c:f>
              <c:numCache>
                <c:formatCode>General</c:formatCode>
                <c:ptCount val="55"/>
                <c:pt idx="0">
                  <c:v>1.3201474842582896</c:v>
                </c:pt>
                <c:pt idx="1">
                  <c:v>0.85257941732117559</c:v>
                </c:pt>
                <c:pt idx="2">
                  <c:v>-0.24819359458814416</c:v>
                </c:pt>
                <c:pt idx="3">
                  <c:v>-0.59042363449720925</c:v>
                </c:pt>
                <c:pt idx="4">
                  <c:v>-1.4015086464062971</c:v>
                </c:pt>
                <c:pt idx="5">
                  <c:v>-1.5832274483149811</c:v>
                </c:pt>
                <c:pt idx="6">
                  <c:v>-2.0332408062242173</c:v>
                </c:pt>
                <c:pt idx="7">
                  <c:v>-3.9688223961341977</c:v>
                </c:pt>
                <c:pt idx="8">
                  <c:v>-1.6285708990433654</c:v>
                </c:pt>
                <c:pt idx="9">
                  <c:v>-2.9589697539524074</c:v>
                </c:pt>
                <c:pt idx="10">
                  <c:v>-3.7048489608615114</c:v>
                </c:pt>
                <c:pt idx="11">
                  <c:v>-3.9480268387694091</c:v>
                </c:pt>
                <c:pt idx="12">
                  <c:v>-3.3111504066788298</c:v>
                </c:pt>
                <c:pt idx="13">
                  <c:v>-3.1977734295883398</c:v>
                </c:pt>
                <c:pt idx="14">
                  <c:v>-2.9497044294982007</c:v>
                </c:pt>
                <c:pt idx="15">
                  <c:v>-2.0680378004070636</c:v>
                </c:pt>
                <c:pt idx="16">
                  <c:v>-3.1451019393163646</c:v>
                </c:pt>
                <c:pt idx="17">
                  <c:v>-3.0178909412246036</c:v>
                </c:pt>
                <c:pt idx="18">
                  <c:v>-0.92286673313295564</c:v>
                </c:pt>
                <c:pt idx="19">
                  <c:v>-2.1513486300423601</c:v>
                </c:pt>
                <c:pt idx="20">
                  <c:v>-1.447691874951786</c:v>
                </c:pt>
                <c:pt idx="21">
                  <c:v>-1.8844374588592949</c:v>
                </c:pt>
                <c:pt idx="22">
                  <c:v>-1.7583172547681103</c:v>
                </c:pt>
                <c:pt idx="23">
                  <c:v>-0.98630142367631157</c:v>
                </c:pt>
                <c:pt idx="24">
                  <c:v>0.11155905441732208</c:v>
                </c:pt>
                <c:pt idx="25">
                  <c:v>1.3674820885075138</c:v>
                </c:pt>
                <c:pt idx="26">
                  <c:v>1.6190708055988017</c:v>
                </c:pt>
                <c:pt idx="27">
                  <c:v>2.5253231336884827</c:v>
                </c:pt>
                <c:pt idx="28">
                  <c:v>2.0759374537800932</c:v>
                </c:pt>
                <c:pt idx="29">
                  <c:v>3.1662917158717701</c:v>
                </c:pt>
                <c:pt idx="30">
                  <c:v>4.5362551459626275</c:v>
                </c:pt>
                <c:pt idx="31">
                  <c:v>3.2817415950525737</c:v>
                </c:pt>
                <c:pt idx="32">
                  <c:v>3.117312426143283</c:v>
                </c:pt>
                <c:pt idx="33">
                  <c:v>2.6176404432341736</c:v>
                </c:pt>
                <c:pt idx="34">
                  <c:v>0.79024533532433416</c:v>
                </c:pt>
                <c:pt idx="35">
                  <c:v>0.24635172541542505</c:v>
                </c:pt>
                <c:pt idx="36">
                  <c:v>0.18458207450673558</c:v>
                </c:pt>
                <c:pt idx="37">
                  <c:v>-0.19444554540254666</c:v>
                </c:pt>
                <c:pt idx="38">
                  <c:v>-0.40235640531159345</c:v>
                </c:pt>
                <c:pt idx="39">
                  <c:v>-0.30737915522098469</c:v>
                </c:pt>
                <c:pt idx="40">
                  <c:v>-0.47230721113025365</c:v>
                </c:pt>
                <c:pt idx="41">
                  <c:v>-0.98487067903845826</c:v>
                </c:pt>
                <c:pt idx="42">
                  <c:v>0.63489517505161075</c:v>
                </c:pt>
                <c:pt idx="43">
                  <c:v>1.0619136641424189</c:v>
                </c:pt>
                <c:pt idx="44">
                  <c:v>1.5259735352335948</c:v>
                </c:pt>
                <c:pt idx="45">
                  <c:v>2.5467028163253227</c:v>
                </c:pt>
                <c:pt idx="46">
                  <c:v>2.7260148874157482</c:v>
                </c:pt>
                <c:pt idx="47">
                  <c:v>2.7456229495066768</c:v>
                </c:pt>
                <c:pt idx="48">
                  <c:v>2.361859604597599</c:v>
                </c:pt>
                <c:pt idx="49">
                  <c:v>0.92467564368820987</c:v>
                </c:pt>
                <c:pt idx="50">
                  <c:v>1.2509803877791248</c:v>
                </c:pt>
                <c:pt idx="51">
                  <c:v>1.524213573870608</c:v>
                </c:pt>
                <c:pt idx="52">
                  <c:v>2.6984944239615318</c:v>
                </c:pt>
                <c:pt idx="53">
                  <c:v>2.4671788680524829</c:v>
                </c:pt>
                <c:pt idx="54">
                  <c:v>2.3325573521433807</c:v>
                </c:pt>
              </c:numCache>
            </c:numRef>
          </c:val>
          <c:smooth val="0"/>
        </c:ser>
        <c:ser>
          <c:idx val="0"/>
          <c:order val="2"/>
          <c:tx>
            <c:strRef>
              <c:f>'y            '!$Z$1</c:f>
              <c:strCache>
                <c:ptCount val="1"/>
                <c:pt idx="0">
                  <c:v>data_taucc_y</c:v>
                </c:pt>
              </c:strCache>
            </c:strRef>
          </c:tx>
          <c:spPr>
            <a:ln>
              <a:solidFill>
                <a:schemeClr val="accent4"/>
              </a:solidFill>
            </a:ln>
          </c:spPr>
          <c:marker>
            <c:symbol val="none"/>
          </c:marker>
          <c:val>
            <c:numRef>
              <c:f>'y            '!$Z$2:$Z$56</c:f>
              <c:numCache>
                <c:formatCode>General</c:formatCode>
                <c:ptCount val="55"/>
                <c:pt idx="0">
                  <c:v>-0.50115872798181837</c:v>
                </c:pt>
                <c:pt idx="1">
                  <c:v>-0.20401596198203886</c:v>
                </c:pt>
                <c:pt idx="2">
                  <c:v>-0.16589343698187697</c:v>
                </c:pt>
                <c:pt idx="3">
                  <c:v>-4.5244619981839734E-2</c:v>
                </c:pt>
                <c:pt idx="4">
                  <c:v>-0.3230216759818354</c:v>
                </c:pt>
                <c:pt idx="5">
                  <c:v>-3.005649098210629E-2</c:v>
                </c:pt>
                <c:pt idx="6">
                  <c:v>-0.24306821998168393</c:v>
                </c:pt>
                <c:pt idx="7">
                  <c:v>-0.146426874981123</c:v>
                </c:pt>
                <c:pt idx="8">
                  <c:v>-0.28468857398168079</c:v>
                </c:pt>
                <c:pt idx="9">
                  <c:v>-5.0678699981858977E-2</c:v>
                </c:pt>
                <c:pt idx="10">
                  <c:v>-0.26100718498181996</c:v>
                </c:pt>
                <c:pt idx="11">
                  <c:v>9.5018035017372493E-2</c:v>
                </c:pt>
                <c:pt idx="12">
                  <c:v>-0.2863708749816084</c:v>
                </c:pt>
                <c:pt idx="13">
                  <c:v>4.2429840018409562E-2</c:v>
                </c:pt>
                <c:pt idx="14">
                  <c:v>-0.12464465898130139</c:v>
                </c:pt>
                <c:pt idx="15">
                  <c:v>0.14163783801807717</c:v>
                </c:pt>
                <c:pt idx="16">
                  <c:v>-0.20964222198171112</c:v>
                </c:pt>
                <c:pt idx="17">
                  <c:v>4.769988901747102E-2</c:v>
                </c:pt>
                <c:pt idx="18">
                  <c:v>-0.18582220098226321</c:v>
                </c:pt>
                <c:pt idx="19">
                  <c:v>0.14471703101836236</c:v>
                </c:pt>
                <c:pt idx="20">
                  <c:v>-0.13807300198153744</c:v>
                </c:pt>
                <c:pt idx="21">
                  <c:v>8.1607032017060349E-2</c:v>
                </c:pt>
                <c:pt idx="22">
                  <c:v>-3.6752242982042591E-2</c:v>
                </c:pt>
                <c:pt idx="23">
                  <c:v>0.30784092201749202</c:v>
                </c:pt>
                <c:pt idx="24">
                  <c:v>-0.1841774649837577</c:v>
                </c:pt>
                <c:pt idx="25">
                  <c:v>0.29444642801870913</c:v>
                </c:pt>
                <c:pt idx="26">
                  <c:v>0.12569040001787801</c:v>
                </c:pt>
                <c:pt idx="27">
                  <c:v>0.41115448401899068</c:v>
                </c:pt>
                <c:pt idx="28">
                  <c:v>-0.16782785498226338</c:v>
                </c:pt>
                <c:pt idx="29">
                  <c:v>0.21941089601776892</c:v>
                </c:pt>
                <c:pt idx="30">
                  <c:v>-9.9744631981727783E-2</c:v>
                </c:pt>
                <c:pt idx="31">
                  <c:v>0.40128238201880051</c:v>
                </c:pt>
                <c:pt idx="32">
                  <c:v>-0.12899472698168202</c:v>
                </c:pt>
                <c:pt idx="33">
                  <c:v>0.22963883501824384</c:v>
                </c:pt>
                <c:pt idx="34">
                  <c:v>6.7148804018731245E-2</c:v>
                </c:pt>
                <c:pt idx="35">
                  <c:v>0.27564729801811705</c:v>
                </c:pt>
                <c:pt idx="36">
                  <c:v>-0.23905923598209045</c:v>
                </c:pt>
                <c:pt idx="37">
                  <c:v>0.19670639001833409</c:v>
                </c:pt>
                <c:pt idx="38">
                  <c:v>-0.16437106898192611</c:v>
                </c:pt>
                <c:pt idx="39">
                  <c:v>0.28082108101835651</c:v>
                </c:pt>
                <c:pt idx="40">
                  <c:v>-0.19176795498171717</c:v>
                </c:pt>
                <c:pt idx="41">
                  <c:v>0.28611296801758573</c:v>
                </c:pt>
                <c:pt idx="42">
                  <c:v>-5.4131882981215101E-2</c:v>
                </c:pt>
                <c:pt idx="43">
                  <c:v>0.36574204401823701</c:v>
                </c:pt>
                <c:pt idx="44">
                  <c:v>-6.7667014981990292E-2</c:v>
                </c:pt>
                <c:pt idx="45">
                  <c:v>0.30496261601771379</c:v>
                </c:pt>
                <c:pt idx="46">
                  <c:v>-3.5714789814976083E-3</c:v>
                </c:pt>
                <c:pt idx="47">
                  <c:v>0.3157372360181418</c:v>
                </c:pt>
                <c:pt idx="48">
                  <c:v>-0.12058644798183865</c:v>
                </c:pt>
                <c:pt idx="49">
                  <c:v>0.27421748301838933</c:v>
                </c:pt>
                <c:pt idx="50">
                  <c:v>-8.1076520981799405E-2</c:v>
                </c:pt>
                <c:pt idx="51">
                  <c:v>0.16506328201784326</c:v>
                </c:pt>
                <c:pt idx="52">
                  <c:v>-0.26383976998176151</c:v>
                </c:pt>
                <c:pt idx="53">
                  <c:v>0.17999022901818196</c:v>
                </c:pt>
                <c:pt idx="54">
                  <c:v>-0.25134171898181384</c:v>
                </c:pt>
              </c:numCache>
            </c:numRef>
          </c:val>
          <c:smooth val="0"/>
        </c:ser>
        <c:dLbls>
          <c:showLegendKey val="0"/>
          <c:showVal val="0"/>
          <c:showCatName val="0"/>
          <c:showSerName val="0"/>
          <c:showPercent val="0"/>
          <c:showBubbleSize val="0"/>
        </c:dLbls>
        <c:marker val="1"/>
        <c:smooth val="0"/>
        <c:axId val="133965312"/>
        <c:axId val="133966848"/>
      </c:lineChart>
      <c:lineChart>
        <c:grouping val="standard"/>
        <c:varyColors val="0"/>
        <c:ser>
          <c:idx val="2"/>
          <c:order val="0"/>
          <c:tx>
            <c:strRef>
              <c:f>'y            '!$L$1</c:f>
              <c:strCache>
                <c:ptCount val="1"/>
                <c:pt idx="0">
                  <c:v>eps_tauc   </c:v>
                </c:pt>
              </c:strCache>
            </c:strRef>
          </c:tx>
          <c:spPr>
            <a:ln>
              <a:solidFill>
                <a:srgbClr val="FF0000"/>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'!$L$2:$L$56</c:f>
              <c:numCache>
                <c:formatCode>General</c:formatCode>
                <c:ptCount val="55"/>
                <c:pt idx="0">
                  <c:v>6.9749568712423838E-3</c:v>
                </c:pt>
                <c:pt idx="1">
                  <c:v>1.6174471133317426E-2</c:v>
                </c:pt>
                <c:pt idx="2">
                  <c:v>3.7754192111283495E-2</c:v>
                </c:pt>
                <c:pt idx="3">
                  <c:v>5.9725498902110805E-2</c:v>
                </c:pt>
                <c:pt idx="4">
                  <c:v>0.11629261869274996</c:v>
                </c:pt>
                <c:pt idx="5">
                  <c:v>7.8589696340743045E-2</c:v>
                </c:pt>
                <c:pt idx="6">
                  <c:v>0.10298161781398396</c:v>
                </c:pt>
                <c:pt idx="7">
                  <c:v>0.15081642017267283</c:v>
                </c:pt>
                <c:pt idx="8">
                  <c:v>6.6754479632625138E-2</c:v>
                </c:pt>
                <c:pt idx="9">
                  <c:v>9.3478603862858695E-2</c:v>
                </c:pt>
                <c:pt idx="10">
                  <c:v>9.8098909371106352E-2</c:v>
                </c:pt>
                <c:pt idx="11">
                  <c:v>5.853974817852102E-2</c:v>
                </c:pt>
                <c:pt idx="12">
                  <c:v>5.8064593302598833E-2</c:v>
                </c:pt>
                <c:pt idx="13">
                  <c:v>4.1593412381972582E-2</c:v>
                </c:pt>
                <c:pt idx="14">
                  <c:v>3.9593179105233828E-2</c:v>
                </c:pt>
                <c:pt idx="15">
                  <c:v>4.5687192445962969E-3</c:v>
                </c:pt>
                <c:pt idx="16">
                  <c:v>7.2938783447271845E-3</c:v>
                </c:pt>
                <c:pt idx="17">
                  <c:v>-5.0101247291249491E-3</c:v>
                </c:pt>
                <c:pt idx="18">
                  <c:v>-4.2078681336676506E-2</c:v>
                </c:pt>
                <c:pt idx="19">
                  <c:v>-5.7332128698790653E-2</c:v>
                </c:pt>
                <c:pt idx="20">
                  <c:v>-3.8990930828950929E-2</c:v>
                </c:pt>
                <c:pt idx="21">
                  <c:v>-4.9020851907571078E-2</c:v>
                </c:pt>
                <c:pt idx="22">
                  <c:v>-2.4583260327696768E-2</c:v>
                </c:pt>
                <c:pt idx="23">
                  <c:v>-6.3718792280504227E-2</c:v>
                </c:pt>
                <c:pt idx="24">
                  <c:v>-4.2284633567705461E-2</c:v>
                </c:pt>
                <c:pt idx="25">
                  <c:v>-9.0341041992208548E-2</c:v>
                </c:pt>
                <c:pt idx="26">
                  <c:v>-8.1708906424088998E-2</c:v>
                </c:pt>
                <c:pt idx="27">
                  <c:v>-7.8712564021111778E-2</c:v>
                </c:pt>
                <c:pt idx="28">
                  <c:v>-1.1051530500554761E-2</c:v>
                </c:pt>
                <c:pt idx="29">
                  <c:v>-3.1085725538484266E-2</c:v>
                </c:pt>
                <c:pt idx="30">
                  <c:v>-9.0331125277266208E-2</c:v>
                </c:pt>
                <c:pt idx="31">
                  <c:v>-6.5401406981247828E-2</c:v>
                </c:pt>
                <c:pt idx="32">
                  <c:v>-6.1147626667982187E-2</c:v>
                </c:pt>
                <c:pt idx="33">
                  <c:v>-6.1633384213917182E-2</c:v>
                </c:pt>
                <c:pt idx="34">
                  <c:v>-1.1597768955477185E-2</c:v>
                </c:pt>
                <c:pt idx="35">
                  <c:v>-4.5490737197571067E-2</c:v>
                </c:pt>
                <c:pt idx="36">
                  <c:v>-6.0358441628953353E-2</c:v>
                </c:pt>
                <c:pt idx="37">
                  <c:v>-0.11123967154591186</c:v>
                </c:pt>
                <c:pt idx="38">
                  <c:v>-8.7476592526146493E-2</c:v>
                </c:pt>
                <c:pt idx="39">
                  <c:v>-7.4525345126833703E-2</c:v>
                </c:pt>
                <c:pt idx="40">
                  <c:v>-3.5050890212255457E-2</c:v>
                </c:pt>
                <c:pt idx="41">
                  <c:v>-8.5881686091843421E-3</c:v>
                </c:pt>
                <c:pt idx="42">
                  <c:v>-2.8901940921137952E-2</c:v>
                </c:pt>
                <c:pt idx="43">
                  <c:v>-8.0714536777458004E-2</c:v>
                </c:pt>
                <c:pt idx="44">
                  <c:v>-2.5019119806221554E-2</c:v>
                </c:pt>
                <c:pt idx="45">
                  <c:v>-7.3887957167734108E-2</c:v>
                </c:pt>
                <c:pt idx="46">
                  <c:v>-8.3990914258360749E-2</c:v>
                </c:pt>
                <c:pt idx="47">
                  <c:v>-0.10522543455885822</c:v>
                </c:pt>
                <c:pt idx="48">
                  <c:v>-8.3521652510551783E-2</c:v>
                </c:pt>
                <c:pt idx="49">
                  <c:v>-4.0807317228365475E-2</c:v>
                </c:pt>
                <c:pt idx="50">
                  <c:v>-1.1075046785724192E-3</c:v>
                </c:pt>
                <c:pt idx="51">
                  <c:v>-4.607060406290206E-2</c:v>
                </c:pt>
                <c:pt idx="52">
                  <c:v>-6.2220408906033628E-2</c:v>
                </c:pt>
                <c:pt idx="53">
                  <c:v>-8.2457000777514833E-2</c:v>
                </c:pt>
                <c:pt idx="54">
                  <c:v>-5.2463883559996809E-2</c:v>
                </c:pt>
              </c:numCache>
            </c:numRef>
          </c:val>
          <c:smooth val="0"/>
        </c:ser>
        <c:dLbls>
          <c:showLegendKey val="0"/>
          <c:showVal val="0"/>
          <c:showCatName val="0"/>
          <c:showSerName val="0"/>
          <c:showPercent val="0"/>
          <c:showBubbleSize val="0"/>
        </c:dLbls>
        <c:marker val="1"/>
        <c:smooth val="0"/>
        <c:axId val="133982464"/>
        <c:axId val="133980928"/>
      </c:lineChart>
      <c:dateAx>
        <c:axId val="133965312"/>
        <c:scaling>
          <c:orientation val="minMax"/>
        </c:scaling>
        <c:delete val="0"/>
        <c:axPos val="b"/>
        <c:numFmt formatCode="&quot;Abr-Jun&quot;\ yyyy" sourceLinked="1"/>
        <c:majorTickMark val="none"/>
        <c:minorTickMark val="none"/>
        <c:tickLblPos val="nextTo"/>
        <c:txPr>
          <a:bodyPr rot="-5400000" vert="horz"/>
          <a:lstStyle/>
          <a:p>
            <a:pPr>
              <a:defRPr/>
            </a:pPr>
            <a:endParaRPr lang="es-MX"/>
          </a:p>
        </c:txPr>
        <c:crossAx val="133966848"/>
        <c:crosses val="autoZero"/>
        <c:auto val="1"/>
        <c:lblOffset val="100"/>
        <c:baseTimeUnit val="months"/>
        <c:majorUnit val="12"/>
        <c:majorTimeUnit val="months"/>
        <c:minorUnit val="12"/>
        <c:minorTimeUnit val="months"/>
      </c:dateAx>
      <c:valAx>
        <c:axId val="133966848"/>
        <c:scaling>
          <c:orientation val="minMax"/>
        </c:scaling>
        <c:delete val="0"/>
        <c:axPos val="l"/>
        <c:numFmt formatCode="General" sourceLinked="1"/>
        <c:majorTickMark val="none"/>
        <c:minorTickMark val="none"/>
        <c:tickLblPos val="nextTo"/>
        <c:spPr>
          <a:ln w="6350">
            <a:noFill/>
          </a:ln>
        </c:spPr>
        <c:crossAx val="133965312"/>
        <c:crosses val="autoZero"/>
        <c:crossBetween val="between"/>
      </c:valAx>
      <c:valAx>
        <c:axId val="133980928"/>
        <c:scaling>
          <c:orientation val="minMax"/>
          <c:min val="-0.2"/>
        </c:scaling>
        <c:delete val="0"/>
        <c:axPos val="r"/>
        <c:numFmt formatCode="General" sourceLinked="1"/>
        <c:majorTickMark val="out"/>
        <c:minorTickMark val="none"/>
        <c:tickLblPos val="nextTo"/>
        <c:crossAx val="133982464"/>
        <c:crosses val="max"/>
        <c:crossBetween val="between"/>
      </c:valAx>
      <c:dateAx>
        <c:axId val="133982464"/>
        <c:scaling>
          <c:orientation val="minMax"/>
        </c:scaling>
        <c:delete val="1"/>
        <c:axPos val="b"/>
        <c:numFmt formatCode="&quot;Abr-Jun&quot;\ yyyy" sourceLinked="1"/>
        <c:majorTickMark val="out"/>
        <c:minorTickMark val="none"/>
        <c:tickLblPos val="nextTo"/>
        <c:crossAx val="133980928"/>
        <c:crosses val="autoZero"/>
        <c:auto val="1"/>
        <c:lblOffset val="100"/>
        <c:baseTimeUnit val="months"/>
      </c:dateAx>
    </c:plotArea>
    <c:legend>
      <c:legendPos val="b"/>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0"/>
          <c:tx>
            <c:strRef>
              <c:f>'y            '!$M$1</c:f>
              <c:strCache>
                <c:ptCount val="1"/>
                <c:pt idx="0">
                  <c:v>eps_taul   </c:v>
                </c:pt>
              </c:strCache>
            </c:strRef>
          </c:tx>
          <c:spPr>
            <a:ln>
              <a:solidFill>
                <a:srgbClr val="FF0000"/>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'!$M$2:$M$56</c:f>
              <c:numCache>
                <c:formatCode>General</c:formatCode>
                <c:ptCount val="55"/>
                <c:pt idx="0">
                  <c:v>0.40553552942858601</c:v>
                </c:pt>
                <c:pt idx="1">
                  <c:v>0.61034607379198957</c:v>
                </c:pt>
                <c:pt idx="2">
                  <c:v>0.41348452511451622</c:v>
                </c:pt>
                <c:pt idx="3">
                  <c:v>0.35273731154301802</c:v>
                </c:pt>
                <c:pt idx="4">
                  <c:v>0.14618313754778339</c:v>
                </c:pt>
                <c:pt idx="5">
                  <c:v>-5.2658868709505376E-2</c:v>
                </c:pt>
                <c:pt idx="6">
                  <c:v>6.1361629579763377E-3</c:v>
                </c:pt>
                <c:pt idx="7">
                  <c:v>-0.37174390882183062</c:v>
                </c:pt>
                <c:pt idx="8">
                  <c:v>-0.49907949083680025</c:v>
                </c:pt>
                <c:pt idx="9">
                  <c:v>-0.39382430470621255</c:v>
                </c:pt>
                <c:pt idx="10">
                  <c:v>-0.59028938117220731</c:v>
                </c:pt>
                <c:pt idx="11">
                  <c:v>-1.0098908102755073</c:v>
                </c:pt>
                <c:pt idx="12">
                  <c:v>-0.715046491595145</c:v>
                </c:pt>
                <c:pt idx="13">
                  <c:v>-0.51136034833825705</c:v>
                </c:pt>
                <c:pt idx="14">
                  <c:v>-0.3157201832433818</c:v>
                </c:pt>
                <c:pt idx="15">
                  <c:v>9.113246276805731E-2</c:v>
                </c:pt>
                <c:pt idx="16">
                  <c:v>-0.66541478330594284</c:v>
                </c:pt>
                <c:pt idx="17">
                  <c:v>-0.54996298816469191</c:v>
                </c:pt>
                <c:pt idx="18">
                  <c:v>0.1404459472692946</c:v>
                </c:pt>
                <c:pt idx="19">
                  <c:v>-0.31473646415165063</c:v>
                </c:pt>
                <c:pt idx="20">
                  <c:v>0.15096070932741262</c:v>
                </c:pt>
                <c:pt idx="21">
                  <c:v>-8.565899610261285E-2</c:v>
                </c:pt>
                <c:pt idx="22">
                  <c:v>3.0950390719595405E-2</c:v>
                </c:pt>
                <c:pt idx="23">
                  <c:v>6.2099466796889977E-2</c:v>
                </c:pt>
                <c:pt idx="24">
                  <c:v>0.17707257817065022</c:v>
                </c:pt>
                <c:pt idx="25">
                  <c:v>0.62294259420453135</c:v>
                </c:pt>
                <c:pt idx="26">
                  <c:v>0.9410729006256231</c:v>
                </c:pt>
                <c:pt idx="27">
                  <c:v>1.4214040102338843</c:v>
                </c:pt>
                <c:pt idx="28">
                  <c:v>1.445930874862343</c:v>
                </c:pt>
                <c:pt idx="29">
                  <c:v>1.4572676304778729</c:v>
                </c:pt>
                <c:pt idx="30">
                  <c:v>1.3842643136420165</c:v>
                </c:pt>
                <c:pt idx="31">
                  <c:v>1.5241887820995537</c:v>
                </c:pt>
                <c:pt idx="32">
                  <c:v>1.256009981522455</c:v>
                </c:pt>
                <c:pt idx="33">
                  <c:v>1.4851376428233312</c:v>
                </c:pt>
                <c:pt idx="34">
                  <c:v>0.63555200618187657</c:v>
                </c:pt>
                <c:pt idx="35">
                  <c:v>-0.18334135662640133</c:v>
                </c:pt>
                <c:pt idx="36">
                  <c:v>-0.48805419991156429</c:v>
                </c:pt>
                <c:pt idx="37">
                  <c:v>-0.65837344082759675</c:v>
                </c:pt>
                <c:pt idx="38">
                  <c:v>-0.83498419952244041</c:v>
                </c:pt>
                <c:pt idx="39">
                  <c:v>-0.37288528173432645</c:v>
                </c:pt>
                <c:pt idx="40">
                  <c:v>-0.22462027765376502</c:v>
                </c:pt>
                <c:pt idx="41">
                  <c:v>-3.7755885124948138E-2</c:v>
                </c:pt>
                <c:pt idx="42">
                  <c:v>3.9565729961728607E-2</c:v>
                </c:pt>
                <c:pt idx="43">
                  <c:v>-8.4670852679182562E-2</c:v>
                </c:pt>
                <c:pt idx="44">
                  <c:v>0.41039844270439579</c:v>
                </c:pt>
                <c:pt idx="45">
                  <c:v>0.5222530330432702</c:v>
                </c:pt>
                <c:pt idx="46">
                  <c:v>0.2918803231161371</c:v>
                </c:pt>
                <c:pt idx="47">
                  <c:v>0.25082836311962414</c:v>
                </c:pt>
                <c:pt idx="48">
                  <c:v>6.7394146510947439E-2</c:v>
                </c:pt>
                <c:pt idx="49">
                  <c:v>0.22037023118784702</c:v>
                </c:pt>
                <c:pt idx="50">
                  <c:v>0.47567406402208767</c:v>
                </c:pt>
                <c:pt idx="51">
                  <c:v>-0.25278880622639821</c:v>
                </c:pt>
                <c:pt idx="52">
                  <c:v>-0.24355087470362319</c:v>
                </c:pt>
                <c:pt idx="53">
                  <c:v>-7.8483460391008786E-2</c:v>
                </c:pt>
                <c:pt idx="54">
                  <c:v>1.6118095882194164E-2</c:v>
                </c:pt>
              </c:numCache>
            </c:numRef>
          </c:val>
          <c:smooth val="0"/>
        </c:ser>
        <c:ser>
          <c:idx val="5"/>
          <c:order val="1"/>
          <c:tx>
            <c:strRef>
              <c:f>'y            '!$S$1</c:f>
              <c:strCache>
                <c:ptCount val="1"/>
                <c:pt idx="0">
                  <c:v>data</c:v>
                </c:pt>
              </c:strCache>
            </c:strRef>
          </c:tx>
          <c:spPr>
            <a:ln>
              <a:solidFill>
                <a:schemeClr val="tx1"/>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'!$S$2:$S$56</c:f>
              <c:numCache>
                <c:formatCode>General</c:formatCode>
                <c:ptCount val="55"/>
                <c:pt idx="0">
                  <c:v>1.3201474842582896</c:v>
                </c:pt>
                <c:pt idx="1">
                  <c:v>0.85257941732117559</c:v>
                </c:pt>
                <c:pt idx="2">
                  <c:v>-0.24819359458814416</c:v>
                </c:pt>
                <c:pt idx="3">
                  <c:v>-0.59042363449720925</c:v>
                </c:pt>
                <c:pt idx="4">
                  <c:v>-1.4015086464062971</c:v>
                </c:pt>
                <c:pt idx="5">
                  <c:v>-1.5832274483149811</c:v>
                </c:pt>
                <c:pt idx="6">
                  <c:v>-2.0332408062242173</c:v>
                </c:pt>
                <c:pt idx="7">
                  <c:v>-3.9688223961341977</c:v>
                </c:pt>
                <c:pt idx="8">
                  <c:v>-1.6285708990433654</c:v>
                </c:pt>
                <c:pt idx="9">
                  <c:v>-2.9589697539524074</c:v>
                </c:pt>
                <c:pt idx="10">
                  <c:v>-3.7048489608615114</c:v>
                </c:pt>
                <c:pt idx="11">
                  <c:v>-3.9480268387694091</c:v>
                </c:pt>
                <c:pt idx="12">
                  <c:v>-3.3111504066788298</c:v>
                </c:pt>
                <c:pt idx="13">
                  <c:v>-3.1977734295883398</c:v>
                </c:pt>
                <c:pt idx="14">
                  <c:v>-2.9497044294982007</c:v>
                </c:pt>
                <c:pt idx="15">
                  <c:v>-2.0680378004070636</c:v>
                </c:pt>
                <c:pt idx="16">
                  <c:v>-3.1451019393163646</c:v>
                </c:pt>
                <c:pt idx="17">
                  <c:v>-3.0178909412246036</c:v>
                </c:pt>
                <c:pt idx="18">
                  <c:v>-0.92286673313295564</c:v>
                </c:pt>
                <c:pt idx="19">
                  <c:v>-2.1513486300423601</c:v>
                </c:pt>
                <c:pt idx="20">
                  <c:v>-1.447691874951786</c:v>
                </c:pt>
                <c:pt idx="21">
                  <c:v>-1.8844374588592949</c:v>
                </c:pt>
                <c:pt idx="22">
                  <c:v>-1.7583172547681103</c:v>
                </c:pt>
                <c:pt idx="23">
                  <c:v>-0.98630142367631157</c:v>
                </c:pt>
                <c:pt idx="24">
                  <c:v>0.11155905441732208</c:v>
                </c:pt>
                <c:pt idx="25">
                  <c:v>1.3674820885075138</c:v>
                </c:pt>
                <c:pt idx="26">
                  <c:v>1.6190708055988017</c:v>
                </c:pt>
                <c:pt idx="27">
                  <c:v>2.5253231336884827</c:v>
                </c:pt>
                <c:pt idx="28">
                  <c:v>2.0759374537800932</c:v>
                </c:pt>
                <c:pt idx="29">
                  <c:v>3.1662917158717701</c:v>
                </c:pt>
                <c:pt idx="30">
                  <c:v>4.5362551459626275</c:v>
                </c:pt>
                <c:pt idx="31">
                  <c:v>3.2817415950525737</c:v>
                </c:pt>
                <c:pt idx="32">
                  <c:v>3.117312426143283</c:v>
                </c:pt>
                <c:pt idx="33">
                  <c:v>2.6176404432341736</c:v>
                </c:pt>
                <c:pt idx="34">
                  <c:v>0.79024533532433416</c:v>
                </c:pt>
                <c:pt idx="35">
                  <c:v>0.24635172541542505</c:v>
                </c:pt>
                <c:pt idx="36">
                  <c:v>0.18458207450673558</c:v>
                </c:pt>
                <c:pt idx="37">
                  <c:v>-0.19444554540254666</c:v>
                </c:pt>
                <c:pt idx="38">
                  <c:v>-0.40235640531159345</c:v>
                </c:pt>
                <c:pt idx="39">
                  <c:v>-0.30737915522098469</c:v>
                </c:pt>
                <c:pt idx="40">
                  <c:v>-0.47230721113025365</c:v>
                </c:pt>
                <c:pt idx="41">
                  <c:v>-0.98487067903845826</c:v>
                </c:pt>
                <c:pt idx="42">
                  <c:v>0.63489517505161075</c:v>
                </c:pt>
                <c:pt idx="43">
                  <c:v>1.0619136641424189</c:v>
                </c:pt>
                <c:pt idx="44">
                  <c:v>1.5259735352335948</c:v>
                </c:pt>
                <c:pt idx="45">
                  <c:v>2.5467028163253227</c:v>
                </c:pt>
                <c:pt idx="46">
                  <c:v>2.7260148874157482</c:v>
                </c:pt>
                <c:pt idx="47">
                  <c:v>2.7456229495066768</c:v>
                </c:pt>
                <c:pt idx="48">
                  <c:v>2.361859604597599</c:v>
                </c:pt>
                <c:pt idx="49">
                  <c:v>0.92467564368820987</c:v>
                </c:pt>
                <c:pt idx="50">
                  <c:v>1.2509803877791248</c:v>
                </c:pt>
                <c:pt idx="51">
                  <c:v>1.524213573870608</c:v>
                </c:pt>
                <c:pt idx="52">
                  <c:v>2.6984944239615318</c:v>
                </c:pt>
                <c:pt idx="53">
                  <c:v>2.4671788680524829</c:v>
                </c:pt>
                <c:pt idx="54">
                  <c:v>2.3325573521433807</c:v>
                </c:pt>
              </c:numCache>
            </c:numRef>
          </c:val>
          <c:smooth val="0"/>
        </c:ser>
        <c:ser>
          <c:idx val="0"/>
          <c:order val="2"/>
          <c:tx>
            <c:strRef>
              <c:f>'y            '!$X$1</c:f>
              <c:strCache>
                <c:ptCount val="1"/>
                <c:pt idx="0">
                  <c:v>data_taulwn_y</c:v>
                </c:pt>
              </c:strCache>
            </c:strRef>
          </c:tx>
          <c:spPr>
            <a:ln>
              <a:solidFill>
                <a:schemeClr val="accent4"/>
              </a:solidFill>
            </a:ln>
          </c:spPr>
          <c:marker>
            <c:symbol val="none"/>
          </c:marker>
          <c:val>
            <c:numRef>
              <c:f>'y            '!$X$2:$X$56</c:f>
              <c:numCache>
                <c:formatCode>General</c:formatCode>
                <c:ptCount val="55"/>
                <c:pt idx="0">
                  <c:v>-7.0347991000000012E-2</c:v>
                </c:pt>
                <c:pt idx="1">
                  <c:v>-0.53628881404761652</c:v>
                </c:pt>
                <c:pt idx="2">
                  <c:v>-0.78509653099987275</c:v>
                </c:pt>
                <c:pt idx="3">
                  <c:v>-0.27720192099995611</c:v>
                </c:pt>
                <c:pt idx="4">
                  <c:v>0.32175729900004568</c:v>
                </c:pt>
                <c:pt idx="5">
                  <c:v>-0.34557702399936907</c:v>
                </c:pt>
                <c:pt idx="6">
                  <c:v>-0.48156285300029322</c:v>
                </c:pt>
                <c:pt idx="7">
                  <c:v>-0.36746503000144315</c:v>
                </c:pt>
                <c:pt idx="8">
                  <c:v>0.17293123599973192</c:v>
                </c:pt>
                <c:pt idx="9">
                  <c:v>-0.32595443699991655</c:v>
                </c:pt>
                <c:pt idx="10">
                  <c:v>-0.37345821100001975</c:v>
                </c:pt>
                <c:pt idx="11">
                  <c:v>-0.29163764699837902</c:v>
                </c:pt>
                <c:pt idx="12">
                  <c:v>0.19035275799950124</c:v>
                </c:pt>
                <c:pt idx="13">
                  <c:v>-0.23280539300047165</c:v>
                </c:pt>
                <c:pt idx="14">
                  <c:v>-0.39847447400097002</c:v>
                </c:pt>
                <c:pt idx="15">
                  <c:v>-0.25010343999979068</c:v>
                </c:pt>
                <c:pt idx="16">
                  <c:v>0.72377217099980495</c:v>
                </c:pt>
                <c:pt idx="17">
                  <c:v>-0.16721961299829857</c:v>
                </c:pt>
                <c:pt idx="18">
                  <c:v>-0.38919193699906585</c:v>
                </c:pt>
                <c:pt idx="19">
                  <c:v>-0.21498033400066435</c:v>
                </c:pt>
                <c:pt idx="20">
                  <c:v>0.76972586299939372</c:v>
                </c:pt>
                <c:pt idx="21">
                  <c:v>-0.13638110799744241</c:v>
                </c:pt>
                <c:pt idx="22">
                  <c:v>-0.34866807399954763</c:v>
                </c:pt>
                <c:pt idx="23">
                  <c:v>-0.1138638339985836</c:v>
                </c:pt>
                <c:pt idx="24">
                  <c:v>0.85682089000423289</c:v>
                </c:pt>
                <c:pt idx="25">
                  <c:v>-9.8541650010627313E-3</c:v>
                </c:pt>
                <c:pt idx="26">
                  <c:v>-0.27493788199937441</c:v>
                </c:pt>
                <c:pt idx="27">
                  <c:v>-1.4466427001805116E-2</c:v>
                </c:pt>
                <c:pt idx="28">
                  <c:v>0.7150974880009926</c:v>
                </c:pt>
                <c:pt idx="29">
                  <c:v>0.12037250000103716</c:v>
                </c:pt>
                <c:pt idx="30">
                  <c:v>-0.27435351000038533</c:v>
                </c:pt>
                <c:pt idx="31">
                  <c:v>-5.1438505001422552E-2</c:v>
                </c:pt>
                <c:pt idx="32">
                  <c:v>0.64957308399981084</c:v>
                </c:pt>
                <c:pt idx="33">
                  <c:v>-0.17291671300005151</c:v>
                </c:pt>
                <c:pt idx="34">
                  <c:v>-0.38913516400090686</c:v>
                </c:pt>
                <c:pt idx="35">
                  <c:v>-0.10078978199981836</c:v>
                </c:pt>
                <c:pt idx="36">
                  <c:v>0.93058284900054655</c:v>
                </c:pt>
                <c:pt idx="37">
                  <c:v>4.5944879999646471E-2</c:v>
                </c:pt>
                <c:pt idx="38">
                  <c:v>-0.40443294499996751</c:v>
                </c:pt>
                <c:pt idx="39">
                  <c:v>-6.0628390003325539E-3</c:v>
                </c:pt>
                <c:pt idx="40">
                  <c:v>0.24874694199984676</c:v>
                </c:pt>
                <c:pt idx="41">
                  <c:v>-0.17184937199852879</c:v>
                </c:pt>
                <c:pt idx="42">
                  <c:v>-0.49801190000125839</c:v>
                </c:pt>
                <c:pt idx="43">
                  <c:v>-0.12705944400007213</c:v>
                </c:pt>
                <c:pt idx="44">
                  <c:v>1.1552260770004585</c:v>
                </c:pt>
                <c:pt idx="45">
                  <c:v>-0.36177502399887279</c:v>
                </c:pt>
                <c:pt idx="46">
                  <c:v>-0.44410353200056574</c:v>
                </c:pt>
                <c:pt idx="47">
                  <c:v>-0.11269731400002381</c:v>
                </c:pt>
                <c:pt idx="48">
                  <c:v>2.2501887200000605</c:v>
                </c:pt>
                <c:pt idx="49">
                  <c:v>-0.35555897900031264</c:v>
                </c:pt>
                <c:pt idx="50">
                  <c:v>-0.42585815500003976</c:v>
                </c:pt>
                <c:pt idx="51">
                  <c:v>0.17347322300067258</c:v>
                </c:pt>
                <c:pt idx="52">
                  <c:v>1.7141528259998815</c:v>
                </c:pt>
                <c:pt idx="53">
                  <c:v>-0.27507346499999485</c:v>
                </c:pt>
                <c:pt idx="54">
                  <c:v>-0.46206502300001029</c:v>
                </c:pt>
              </c:numCache>
            </c:numRef>
          </c:val>
          <c:smooth val="0"/>
        </c:ser>
        <c:dLbls>
          <c:showLegendKey val="0"/>
          <c:showVal val="0"/>
          <c:showCatName val="0"/>
          <c:showSerName val="0"/>
          <c:showPercent val="0"/>
          <c:showBubbleSize val="0"/>
        </c:dLbls>
        <c:marker val="1"/>
        <c:smooth val="0"/>
        <c:axId val="134005120"/>
        <c:axId val="134006656"/>
      </c:lineChart>
      <c:dateAx>
        <c:axId val="134005120"/>
        <c:scaling>
          <c:orientation val="minMax"/>
        </c:scaling>
        <c:delete val="0"/>
        <c:axPos val="b"/>
        <c:numFmt formatCode="&quot;Abr-Jun&quot;\ yyyy" sourceLinked="1"/>
        <c:majorTickMark val="none"/>
        <c:minorTickMark val="none"/>
        <c:tickLblPos val="nextTo"/>
        <c:txPr>
          <a:bodyPr rot="-5400000" vert="horz"/>
          <a:lstStyle/>
          <a:p>
            <a:pPr>
              <a:defRPr/>
            </a:pPr>
            <a:endParaRPr lang="es-MX"/>
          </a:p>
        </c:txPr>
        <c:crossAx val="134006656"/>
        <c:crosses val="autoZero"/>
        <c:auto val="1"/>
        <c:lblOffset val="100"/>
        <c:baseTimeUnit val="months"/>
        <c:majorUnit val="12"/>
        <c:majorTimeUnit val="months"/>
        <c:minorUnit val="12"/>
        <c:minorTimeUnit val="months"/>
      </c:dateAx>
      <c:valAx>
        <c:axId val="134006656"/>
        <c:scaling>
          <c:orientation val="minMax"/>
        </c:scaling>
        <c:delete val="0"/>
        <c:axPos val="l"/>
        <c:numFmt formatCode="General" sourceLinked="1"/>
        <c:majorTickMark val="none"/>
        <c:minorTickMark val="none"/>
        <c:tickLblPos val="nextTo"/>
        <c:spPr>
          <a:ln w="6350">
            <a:noFill/>
          </a:ln>
        </c:spPr>
        <c:crossAx val="134005120"/>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4"/>
          <c:order val="0"/>
          <c:tx>
            <c:strRef>
              <c:f>'y            '!$Q$1</c:f>
              <c:strCache>
                <c:ptCount val="1"/>
                <c:pt idx="0">
                  <c:v>eps_tot    </c:v>
                </c:pt>
              </c:strCache>
            </c:strRef>
          </c:tx>
          <c:spPr>
            <a:ln>
              <a:solidFill>
                <a:srgbClr val="FF0000"/>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'!$Q$2:$Q$56</c:f>
              <c:numCache>
                <c:formatCode>General</c:formatCode>
                <c:ptCount val="55"/>
                <c:pt idx="0">
                  <c:v>2.9755635185970912</c:v>
                </c:pt>
                <c:pt idx="1">
                  <c:v>1.9300158856125114</c:v>
                </c:pt>
                <c:pt idx="2">
                  <c:v>1.009470073332178</c:v>
                </c:pt>
                <c:pt idx="3">
                  <c:v>1.7257355995959711</c:v>
                </c:pt>
                <c:pt idx="4">
                  <c:v>0.98247330489599038</c:v>
                </c:pt>
                <c:pt idx="5">
                  <c:v>0.22560555321860326</c:v>
                </c:pt>
                <c:pt idx="6">
                  <c:v>1.8092704244798818</c:v>
                </c:pt>
                <c:pt idx="7">
                  <c:v>0.52571778617271436</c:v>
                </c:pt>
                <c:pt idx="8">
                  <c:v>-0.95139017830664629</c:v>
                </c:pt>
                <c:pt idx="9">
                  <c:v>7.7549076509365378E-2</c:v>
                </c:pt>
                <c:pt idx="10">
                  <c:v>0.51471836800523818</c:v>
                </c:pt>
                <c:pt idx="11">
                  <c:v>-0.37298136312592589</c:v>
                </c:pt>
                <c:pt idx="12">
                  <c:v>0.54378885739031957</c:v>
                </c:pt>
                <c:pt idx="13">
                  <c:v>0.33437100681587822</c:v>
                </c:pt>
                <c:pt idx="14">
                  <c:v>-1.0400572823450682</c:v>
                </c:pt>
                <c:pt idx="15">
                  <c:v>-0.44154803790059344</c:v>
                </c:pt>
                <c:pt idx="16">
                  <c:v>-0.31164199893382716</c:v>
                </c:pt>
                <c:pt idx="17">
                  <c:v>-0.29323250836010001</c:v>
                </c:pt>
                <c:pt idx="18">
                  <c:v>-0.23393924458440277</c:v>
                </c:pt>
                <c:pt idx="19">
                  <c:v>0.15739269371794024</c:v>
                </c:pt>
                <c:pt idx="20">
                  <c:v>-0.40214531303443751</c:v>
                </c:pt>
                <c:pt idx="21">
                  <c:v>-1.1014018256720481</c:v>
                </c:pt>
                <c:pt idx="22">
                  <c:v>1.1965998554271318</c:v>
                </c:pt>
                <c:pt idx="23">
                  <c:v>1.3758153294061048</c:v>
                </c:pt>
                <c:pt idx="24">
                  <c:v>-0.97332733326488496</c:v>
                </c:pt>
                <c:pt idx="25">
                  <c:v>-9.6822012893578724E-2</c:v>
                </c:pt>
                <c:pt idx="26">
                  <c:v>1.2319293011452139</c:v>
                </c:pt>
                <c:pt idx="27">
                  <c:v>0.62064058250806164</c:v>
                </c:pt>
                <c:pt idx="28">
                  <c:v>-1.2563431556461708</c:v>
                </c:pt>
                <c:pt idx="29">
                  <c:v>-1.1546404064577231</c:v>
                </c:pt>
                <c:pt idx="30">
                  <c:v>-0.52111450563358619</c:v>
                </c:pt>
                <c:pt idx="31">
                  <c:v>-0.65901129201061381</c:v>
                </c:pt>
                <c:pt idx="32">
                  <c:v>-0.78738172702282538</c:v>
                </c:pt>
                <c:pt idx="33">
                  <c:v>0.49396137841915855</c:v>
                </c:pt>
                <c:pt idx="34">
                  <c:v>3.9919716900957916</c:v>
                </c:pt>
                <c:pt idx="35">
                  <c:v>2.9420425455863648</c:v>
                </c:pt>
                <c:pt idx="36">
                  <c:v>-2.5292662028011881</c:v>
                </c:pt>
                <c:pt idx="37">
                  <c:v>-3.2572305503941186</c:v>
                </c:pt>
                <c:pt idx="38">
                  <c:v>-1.1449878561520954</c:v>
                </c:pt>
                <c:pt idx="39">
                  <c:v>-0.57223779172066125</c:v>
                </c:pt>
                <c:pt idx="40">
                  <c:v>0.49867872397994972</c:v>
                </c:pt>
                <c:pt idx="41">
                  <c:v>0.93473069477405224</c:v>
                </c:pt>
                <c:pt idx="42">
                  <c:v>-6.1148802329067609E-2</c:v>
                </c:pt>
                <c:pt idx="43">
                  <c:v>-1.2751631566268582</c:v>
                </c:pt>
                <c:pt idx="44">
                  <c:v>-1.4173197057517184</c:v>
                </c:pt>
                <c:pt idx="45">
                  <c:v>0.24570131501071413</c:v>
                </c:pt>
                <c:pt idx="46">
                  <c:v>1.136432251577715</c:v>
                </c:pt>
                <c:pt idx="47">
                  <c:v>5.2202995591626555E-2</c:v>
                </c:pt>
                <c:pt idx="48">
                  <c:v>1.4215203520810193</c:v>
                </c:pt>
                <c:pt idx="49">
                  <c:v>2.3980361123700105</c:v>
                </c:pt>
                <c:pt idx="50">
                  <c:v>-0.22316534427031121</c:v>
                </c:pt>
                <c:pt idx="51">
                  <c:v>-1.2786624543901508</c:v>
                </c:pt>
                <c:pt idx="52">
                  <c:v>0.53242277993640774</c:v>
                </c:pt>
                <c:pt idx="53">
                  <c:v>5.344171586040003E-2</c:v>
                </c:pt>
                <c:pt idx="54">
                  <c:v>-0.66973827109454787</c:v>
                </c:pt>
              </c:numCache>
            </c:numRef>
          </c:val>
          <c:smooth val="0"/>
        </c:ser>
        <c:ser>
          <c:idx val="5"/>
          <c:order val="1"/>
          <c:tx>
            <c:strRef>
              <c:f>'y            '!$S$1</c:f>
              <c:strCache>
                <c:ptCount val="1"/>
                <c:pt idx="0">
                  <c:v>data</c:v>
                </c:pt>
              </c:strCache>
            </c:strRef>
          </c:tx>
          <c:spPr>
            <a:ln>
              <a:solidFill>
                <a:schemeClr val="tx1"/>
              </a:solidFill>
            </a:ln>
          </c:spPr>
          <c:marker>
            <c:symbol val="none"/>
          </c:marker>
          <c:cat>
            <c:numRef>
              <c:f>'y            '!$A$2:$A$56</c:f>
              <c:numCache>
                <c:formatCode>"Jul-Sep"\ yyyy</c:formatCode>
                <c:ptCount val="55"/>
                <c:pt idx="0" formatCode="&quot;Abr-Jun&quot;\ yyyy">
                  <c:v>36617</c:v>
                </c:pt>
                <c:pt idx="1">
                  <c:v>36708</c:v>
                </c:pt>
                <c:pt idx="2" formatCode="&quot;Oct-Dic&quot;\ yyyy">
                  <c:v>36800</c:v>
                </c:pt>
                <c:pt idx="3" formatCode="&quot;Ene-Mar&quot;\ yyyy">
                  <c:v>36892</c:v>
                </c:pt>
                <c:pt idx="4" formatCode="&quot;Abr-Jun&quot;\ yyyy">
                  <c:v>36982</c:v>
                </c:pt>
                <c:pt idx="5">
                  <c:v>37073</c:v>
                </c:pt>
                <c:pt idx="6" formatCode="&quot;Oct-Dic&quot;\ yyyy">
                  <c:v>37165</c:v>
                </c:pt>
                <c:pt idx="7" formatCode="&quot;Ene-Mar&quot;\ yyyy">
                  <c:v>37257</c:v>
                </c:pt>
                <c:pt idx="8" formatCode="&quot;Abr-Jun&quot;\ yyyy">
                  <c:v>37347</c:v>
                </c:pt>
                <c:pt idx="9">
                  <c:v>37438</c:v>
                </c:pt>
                <c:pt idx="10" formatCode="&quot;Oct-Dic&quot;\ yyyy">
                  <c:v>37530</c:v>
                </c:pt>
                <c:pt idx="11" formatCode="&quot;Ene-Mar&quot;\ yyyy">
                  <c:v>37622</c:v>
                </c:pt>
                <c:pt idx="12" formatCode="&quot;Abr-Jun&quot;\ yyyy">
                  <c:v>37712</c:v>
                </c:pt>
                <c:pt idx="13">
                  <c:v>37803</c:v>
                </c:pt>
                <c:pt idx="14" formatCode="&quot;Oct-Dic&quot;\ yyyy">
                  <c:v>37895</c:v>
                </c:pt>
                <c:pt idx="15" formatCode="&quot;Ene-Mar&quot;\ yyyy">
                  <c:v>37987</c:v>
                </c:pt>
                <c:pt idx="16" formatCode="&quot;Abr-Jun&quot;\ yyyy">
                  <c:v>38078</c:v>
                </c:pt>
                <c:pt idx="17">
                  <c:v>38169</c:v>
                </c:pt>
                <c:pt idx="18" formatCode="&quot;Oct-Dic&quot;\ yyyy">
                  <c:v>38261</c:v>
                </c:pt>
                <c:pt idx="19" formatCode="&quot;Ene-Mar&quot;\ yyyy">
                  <c:v>38353</c:v>
                </c:pt>
                <c:pt idx="20" formatCode="&quot;Abr-Jun&quot;\ yyyy">
                  <c:v>38443</c:v>
                </c:pt>
                <c:pt idx="21">
                  <c:v>38534</c:v>
                </c:pt>
                <c:pt idx="22" formatCode="&quot;Oct-Dic&quot;\ yyyy">
                  <c:v>38626</c:v>
                </c:pt>
                <c:pt idx="23" formatCode="&quot;Ene-Mar&quot;\ yyyy">
                  <c:v>38718</c:v>
                </c:pt>
                <c:pt idx="24" formatCode="&quot;Abr-Jun&quot;\ yyyy">
                  <c:v>38808</c:v>
                </c:pt>
                <c:pt idx="25">
                  <c:v>38899</c:v>
                </c:pt>
                <c:pt idx="26" formatCode="&quot;Oct-Dic&quot;\ yyyy">
                  <c:v>38991</c:v>
                </c:pt>
                <c:pt idx="27" formatCode="&quot;Ene-Mar&quot;\ yyyy">
                  <c:v>39083</c:v>
                </c:pt>
                <c:pt idx="28" formatCode="&quot;Abr-Jun&quot;\ yyyy">
                  <c:v>39173</c:v>
                </c:pt>
                <c:pt idx="29">
                  <c:v>39264</c:v>
                </c:pt>
                <c:pt idx="30" formatCode="&quot;Oct-Dic&quot;\ yyyy">
                  <c:v>39356</c:v>
                </c:pt>
                <c:pt idx="31" formatCode="&quot;Ene-Mar&quot;\ yyyy">
                  <c:v>39448</c:v>
                </c:pt>
                <c:pt idx="32" formatCode="&quot;Abr-Jun&quot;\ yyyy">
                  <c:v>39539</c:v>
                </c:pt>
                <c:pt idx="33">
                  <c:v>39630</c:v>
                </c:pt>
                <c:pt idx="34" formatCode="&quot;Oct-Dic&quot;\ yyyy">
                  <c:v>39722</c:v>
                </c:pt>
                <c:pt idx="35" formatCode="&quot;Ene-Mar&quot;\ yyyy">
                  <c:v>39814</c:v>
                </c:pt>
                <c:pt idx="36" formatCode="&quot;Abr-Jun&quot;\ yyyy">
                  <c:v>39904</c:v>
                </c:pt>
                <c:pt idx="37">
                  <c:v>39995</c:v>
                </c:pt>
                <c:pt idx="38" formatCode="&quot;Oct-Dic&quot;\ yyyy">
                  <c:v>40087</c:v>
                </c:pt>
                <c:pt idx="39" formatCode="&quot;Ene-Mar&quot;\ yyyy">
                  <c:v>40179</c:v>
                </c:pt>
                <c:pt idx="40" formatCode="&quot;Abr-Jun&quot;\ yyyy">
                  <c:v>40269</c:v>
                </c:pt>
                <c:pt idx="41">
                  <c:v>40360</c:v>
                </c:pt>
                <c:pt idx="42" formatCode="&quot;Oct-Dic&quot;\ yyyy">
                  <c:v>40452</c:v>
                </c:pt>
                <c:pt idx="43" formatCode="&quot;Ene-Mar&quot;\ yyyy">
                  <c:v>40544</c:v>
                </c:pt>
                <c:pt idx="44" formatCode="&quot;Abr-Jun&quot;\ yyyy">
                  <c:v>40634</c:v>
                </c:pt>
                <c:pt idx="45">
                  <c:v>40725</c:v>
                </c:pt>
                <c:pt idx="46" formatCode="&quot;Oct-Dic&quot;\ yyyy">
                  <c:v>40817</c:v>
                </c:pt>
                <c:pt idx="47" formatCode="&quot;Ene-Mar&quot;\ yyyy">
                  <c:v>40909</c:v>
                </c:pt>
                <c:pt idx="48" formatCode="&quot;Abr-Jun&quot;\ yyyy">
                  <c:v>41000</c:v>
                </c:pt>
                <c:pt idx="49">
                  <c:v>41091</c:v>
                </c:pt>
                <c:pt idx="50" formatCode="&quot;Oct-Dic&quot;\ yyyy">
                  <c:v>41183</c:v>
                </c:pt>
                <c:pt idx="51" formatCode="&quot;Ene-Mar&quot;\ yyyy">
                  <c:v>41275</c:v>
                </c:pt>
                <c:pt idx="52" formatCode="&quot;Abr-Jun&quot;\ yyyy">
                  <c:v>41365</c:v>
                </c:pt>
                <c:pt idx="53">
                  <c:v>41456</c:v>
                </c:pt>
                <c:pt idx="54" formatCode="&quot;Oct-Dic&quot;\ yyyy">
                  <c:v>41548</c:v>
                </c:pt>
              </c:numCache>
            </c:numRef>
          </c:cat>
          <c:val>
            <c:numRef>
              <c:f>'y            '!$S$2:$S$56</c:f>
              <c:numCache>
                <c:formatCode>General</c:formatCode>
                <c:ptCount val="55"/>
                <c:pt idx="0">
                  <c:v>1.3201474842582896</c:v>
                </c:pt>
                <c:pt idx="1">
                  <c:v>0.85257941732117559</c:v>
                </c:pt>
                <c:pt idx="2">
                  <c:v>-0.24819359458814416</c:v>
                </c:pt>
                <c:pt idx="3">
                  <c:v>-0.59042363449720925</c:v>
                </c:pt>
                <c:pt idx="4">
                  <c:v>-1.4015086464062971</c:v>
                </c:pt>
                <c:pt idx="5">
                  <c:v>-1.5832274483149811</c:v>
                </c:pt>
                <c:pt idx="6">
                  <c:v>-2.0332408062242173</c:v>
                </c:pt>
                <c:pt idx="7">
                  <c:v>-3.9688223961341977</c:v>
                </c:pt>
                <c:pt idx="8">
                  <c:v>-1.6285708990433654</c:v>
                </c:pt>
                <c:pt idx="9">
                  <c:v>-2.9589697539524074</c:v>
                </c:pt>
                <c:pt idx="10">
                  <c:v>-3.7048489608615114</c:v>
                </c:pt>
                <c:pt idx="11">
                  <c:v>-3.9480268387694091</c:v>
                </c:pt>
                <c:pt idx="12">
                  <c:v>-3.3111504066788298</c:v>
                </c:pt>
                <c:pt idx="13">
                  <c:v>-3.1977734295883398</c:v>
                </c:pt>
                <c:pt idx="14">
                  <c:v>-2.9497044294982007</c:v>
                </c:pt>
                <c:pt idx="15">
                  <c:v>-2.0680378004070636</c:v>
                </c:pt>
                <c:pt idx="16">
                  <c:v>-3.1451019393163646</c:v>
                </c:pt>
                <c:pt idx="17">
                  <c:v>-3.0178909412246036</c:v>
                </c:pt>
                <c:pt idx="18">
                  <c:v>-0.92286673313295564</c:v>
                </c:pt>
                <c:pt idx="19">
                  <c:v>-2.1513486300423601</c:v>
                </c:pt>
                <c:pt idx="20">
                  <c:v>-1.447691874951786</c:v>
                </c:pt>
                <c:pt idx="21">
                  <c:v>-1.8844374588592949</c:v>
                </c:pt>
                <c:pt idx="22">
                  <c:v>-1.7583172547681103</c:v>
                </c:pt>
                <c:pt idx="23">
                  <c:v>-0.98630142367631157</c:v>
                </c:pt>
                <c:pt idx="24">
                  <c:v>0.11155905441732208</c:v>
                </c:pt>
                <c:pt idx="25">
                  <c:v>1.3674820885075138</c:v>
                </c:pt>
                <c:pt idx="26">
                  <c:v>1.6190708055988017</c:v>
                </c:pt>
                <c:pt idx="27">
                  <c:v>2.5253231336884827</c:v>
                </c:pt>
                <c:pt idx="28">
                  <c:v>2.0759374537800932</c:v>
                </c:pt>
                <c:pt idx="29">
                  <c:v>3.1662917158717701</c:v>
                </c:pt>
                <c:pt idx="30">
                  <c:v>4.5362551459626275</c:v>
                </c:pt>
                <c:pt idx="31">
                  <c:v>3.2817415950525737</c:v>
                </c:pt>
                <c:pt idx="32">
                  <c:v>3.117312426143283</c:v>
                </c:pt>
                <c:pt idx="33">
                  <c:v>2.6176404432341736</c:v>
                </c:pt>
                <c:pt idx="34">
                  <c:v>0.79024533532433416</c:v>
                </c:pt>
                <c:pt idx="35">
                  <c:v>0.24635172541542505</c:v>
                </c:pt>
                <c:pt idx="36">
                  <c:v>0.18458207450673558</c:v>
                </c:pt>
                <c:pt idx="37">
                  <c:v>-0.19444554540254666</c:v>
                </c:pt>
                <c:pt idx="38">
                  <c:v>-0.40235640531159345</c:v>
                </c:pt>
                <c:pt idx="39">
                  <c:v>-0.30737915522098469</c:v>
                </c:pt>
                <c:pt idx="40">
                  <c:v>-0.47230721113025365</c:v>
                </c:pt>
                <c:pt idx="41">
                  <c:v>-0.98487067903845826</c:v>
                </c:pt>
                <c:pt idx="42">
                  <c:v>0.63489517505161075</c:v>
                </c:pt>
                <c:pt idx="43">
                  <c:v>1.0619136641424189</c:v>
                </c:pt>
                <c:pt idx="44">
                  <c:v>1.5259735352335948</c:v>
                </c:pt>
                <c:pt idx="45">
                  <c:v>2.5467028163253227</c:v>
                </c:pt>
                <c:pt idx="46">
                  <c:v>2.7260148874157482</c:v>
                </c:pt>
                <c:pt idx="47">
                  <c:v>2.7456229495066768</c:v>
                </c:pt>
                <c:pt idx="48">
                  <c:v>2.361859604597599</c:v>
                </c:pt>
                <c:pt idx="49">
                  <c:v>0.92467564368820987</c:v>
                </c:pt>
                <c:pt idx="50">
                  <c:v>1.2509803877791248</c:v>
                </c:pt>
                <c:pt idx="51">
                  <c:v>1.524213573870608</c:v>
                </c:pt>
                <c:pt idx="52">
                  <c:v>2.6984944239615318</c:v>
                </c:pt>
                <c:pt idx="53">
                  <c:v>2.4671788680524829</c:v>
                </c:pt>
                <c:pt idx="54">
                  <c:v>2.3325573521433807</c:v>
                </c:pt>
              </c:numCache>
            </c:numRef>
          </c:val>
          <c:smooth val="0"/>
        </c:ser>
        <c:dLbls>
          <c:showLegendKey val="0"/>
          <c:showVal val="0"/>
          <c:showCatName val="0"/>
          <c:showSerName val="0"/>
          <c:showPercent val="0"/>
          <c:showBubbleSize val="0"/>
        </c:dLbls>
        <c:marker val="1"/>
        <c:smooth val="0"/>
        <c:axId val="154559616"/>
        <c:axId val="154561152"/>
      </c:lineChart>
      <c:lineChart>
        <c:grouping val="standard"/>
        <c:varyColors val="0"/>
        <c:ser>
          <c:idx val="1"/>
          <c:order val="2"/>
          <c:tx>
            <c:strRef>
              <c:f>'y            '!$U$1</c:f>
              <c:strCache>
                <c:ptCount val="1"/>
                <c:pt idx="0">
                  <c:v>data_dlogs</c:v>
                </c:pt>
              </c:strCache>
            </c:strRef>
          </c:tx>
          <c:spPr>
            <a:ln>
              <a:solidFill>
                <a:schemeClr val="accent4"/>
              </a:solidFill>
            </a:ln>
          </c:spPr>
          <c:marker>
            <c:symbol val="none"/>
          </c:marker>
          <c:val>
            <c:numRef>
              <c:f>'y            '!$U$2:$U$56</c:f>
              <c:numCache>
                <c:formatCode>General</c:formatCode>
                <c:ptCount val="55"/>
                <c:pt idx="0">
                  <c:v>2.6623353503999998</c:v>
                </c:pt>
                <c:pt idx="1">
                  <c:v>-1.7684988046043195</c:v>
                </c:pt>
                <c:pt idx="2">
                  <c:v>-2.812232912599876</c:v>
                </c:pt>
                <c:pt idx="3">
                  <c:v>6.6229618924000704</c:v>
                </c:pt>
                <c:pt idx="4">
                  <c:v>-2.3817550675999448</c:v>
                </c:pt>
                <c:pt idx="5">
                  <c:v>-3.8112016535994422</c:v>
                </c:pt>
                <c:pt idx="6">
                  <c:v>10.678258991399717</c:v>
                </c:pt>
                <c:pt idx="7">
                  <c:v>-5.5748899656014848</c:v>
                </c:pt>
                <c:pt idx="8">
                  <c:v>-8.7173911266002673</c:v>
                </c:pt>
                <c:pt idx="9">
                  <c:v>4.9503450834000828</c:v>
                </c:pt>
                <c:pt idx="10">
                  <c:v>2.8351643303999516</c:v>
                </c:pt>
                <c:pt idx="11">
                  <c:v>-5.0571391375983605</c:v>
                </c:pt>
                <c:pt idx="12">
                  <c:v>5.2494070173995571</c:v>
                </c:pt>
                <c:pt idx="13">
                  <c:v>-1.5125877856004646</c:v>
                </c:pt>
                <c:pt idx="14">
                  <c:v>-9.0902449366012554</c:v>
                </c:pt>
                <c:pt idx="15">
                  <c:v>2.5998520454001603</c:v>
                </c:pt>
                <c:pt idx="16">
                  <c:v>-6.5363452600436189E-2</c:v>
                </c:pt>
                <c:pt idx="17">
                  <c:v>-0.42050509459852109</c:v>
                </c:pt>
                <c:pt idx="18">
                  <c:v>0.25822960740076184</c:v>
                </c:pt>
                <c:pt idx="19">
                  <c:v>2.6338389613995874</c:v>
                </c:pt>
                <c:pt idx="20">
                  <c:v>-4.0019121726004183</c:v>
                </c:pt>
                <c:pt idx="21">
                  <c:v>-5.7750708045975312</c:v>
                </c:pt>
                <c:pt idx="22">
                  <c:v>13.495408021400381</c:v>
                </c:pt>
                <c:pt idx="23">
                  <c:v>3.985466236401459</c:v>
                </c:pt>
                <c:pt idx="24">
                  <c:v>-11.923326048595939</c:v>
                </c:pt>
                <c:pt idx="25">
                  <c:v>4.6641892333990516</c:v>
                </c:pt>
                <c:pt idx="26">
                  <c:v>8.7431395644004279</c:v>
                </c:pt>
                <c:pt idx="27">
                  <c:v>-1.5667571776017988</c:v>
                </c:pt>
                <c:pt idx="28">
                  <c:v>-10.78395556859906</c:v>
                </c:pt>
                <c:pt idx="29">
                  <c:v>-1.2530825095990106</c:v>
                </c:pt>
                <c:pt idx="30">
                  <c:v>2.3214214733996914</c:v>
                </c:pt>
                <c:pt idx="31">
                  <c:v>-1.6048391436015343</c:v>
                </c:pt>
                <c:pt idx="32">
                  <c:v>-0.77251013960038439</c:v>
                </c:pt>
                <c:pt idx="33">
                  <c:v>8.4073841843998665</c:v>
                </c:pt>
                <c:pt idx="34">
                  <c:v>23.244516401398844</c:v>
                </c:pt>
                <c:pt idx="35">
                  <c:v>-0.13923300959985618</c:v>
                </c:pt>
                <c:pt idx="36">
                  <c:v>-32.057035088599307</c:v>
                </c:pt>
                <c:pt idx="37">
                  <c:v>-9.1949533676002826</c:v>
                </c:pt>
                <c:pt idx="38">
                  <c:v>7.0058102064001542</c:v>
                </c:pt>
                <c:pt idx="39">
                  <c:v>1.4088887283996681</c:v>
                </c:pt>
                <c:pt idx="40">
                  <c:v>5.5761509033998209</c:v>
                </c:pt>
                <c:pt idx="41">
                  <c:v>4.0929415384012202</c:v>
                </c:pt>
                <c:pt idx="42">
                  <c:v>-3.5129472076013415</c:v>
                </c:pt>
                <c:pt idx="43">
                  <c:v>-7.144358521599993</c:v>
                </c:pt>
                <c:pt idx="44">
                  <c:v>-2.3333183285994439</c:v>
                </c:pt>
                <c:pt idx="45">
                  <c:v>8.1550326274009439</c:v>
                </c:pt>
                <c:pt idx="46">
                  <c:v>6.1128917953992667</c:v>
                </c:pt>
                <c:pt idx="47">
                  <c:v>-4.6923458726000424</c:v>
                </c:pt>
                <c:pt idx="48">
                  <c:v>10.299424311400067</c:v>
                </c:pt>
                <c:pt idx="49">
                  <c:v>9.2474286953995257</c:v>
                </c:pt>
                <c:pt idx="50">
                  <c:v>-12.246933498600034</c:v>
                </c:pt>
                <c:pt idx="51">
                  <c:v>-6.7524125255991478</c:v>
                </c:pt>
                <c:pt idx="52">
                  <c:v>9.3523689953998961</c:v>
                </c:pt>
                <c:pt idx="53">
                  <c:v>-2.7629927346000134</c:v>
                </c:pt>
                <c:pt idx="54">
                  <c:v>-4.8730625386000135</c:v>
                </c:pt>
              </c:numCache>
            </c:numRef>
          </c:val>
          <c:smooth val="0"/>
        </c:ser>
        <c:dLbls>
          <c:showLegendKey val="0"/>
          <c:showVal val="0"/>
          <c:showCatName val="0"/>
          <c:showSerName val="0"/>
          <c:showPercent val="0"/>
          <c:showBubbleSize val="0"/>
        </c:dLbls>
        <c:marker val="1"/>
        <c:smooth val="0"/>
        <c:axId val="154568576"/>
        <c:axId val="154567040"/>
      </c:lineChart>
      <c:dateAx>
        <c:axId val="154559616"/>
        <c:scaling>
          <c:orientation val="minMax"/>
        </c:scaling>
        <c:delete val="0"/>
        <c:axPos val="b"/>
        <c:numFmt formatCode="&quot;Abr-Jun&quot;\ yyyy" sourceLinked="1"/>
        <c:majorTickMark val="none"/>
        <c:minorTickMark val="none"/>
        <c:tickLblPos val="nextTo"/>
        <c:txPr>
          <a:bodyPr rot="-5400000" vert="horz"/>
          <a:lstStyle/>
          <a:p>
            <a:pPr>
              <a:defRPr/>
            </a:pPr>
            <a:endParaRPr lang="es-MX"/>
          </a:p>
        </c:txPr>
        <c:crossAx val="154561152"/>
        <c:crosses val="autoZero"/>
        <c:auto val="1"/>
        <c:lblOffset val="100"/>
        <c:baseTimeUnit val="months"/>
        <c:majorUnit val="12"/>
        <c:majorTimeUnit val="months"/>
        <c:minorUnit val="12"/>
        <c:minorTimeUnit val="months"/>
      </c:dateAx>
      <c:valAx>
        <c:axId val="154561152"/>
        <c:scaling>
          <c:orientation val="minMax"/>
        </c:scaling>
        <c:delete val="0"/>
        <c:axPos val="l"/>
        <c:numFmt formatCode="General" sourceLinked="1"/>
        <c:majorTickMark val="none"/>
        <c:minorTickMark val="none"/>
        <c:tickLblPos val="nextTo"/>
        <c:spPr>
          <a:ln w="6350">
            <a:noFill/>
          </a:ln>
        </c:spPr>
        <c:crossAx val="154559616"/>
        <c:crosses val="autoZero"/>
        <c:crossBetween val="between"/>
      </c:valAx>
      <c:valAx>
        <c:axId val="154567040"/>
        <c:scaling>
          <c:orientation val="minMax"/>
          <c:min val="-30"/>
        </c:scaling>
        <c:delete val="0"/>
        <c:axPos val="r"/>
        <c:numFmt formatCode="General" sourceLinked="1"/>
        <c:majorTickMark val="out"/>
        <c:minorTickMark val="none"/>
        <c:tickLblPos val="nextTo"/>
        <c:crossAx val="154568576"/>
        <c:crosses val="max"/>
        <c:crossBetween val="between"/>
      </c:valAx>
      <c:catAx>
        <c:axId val="154568576"/>
        <c:scaling>
          <c:orientation val="minMax"/>
        </c:scaling>
        <c:delete val="1"/>
        <c:axPos val="b"/>
        <c:majorTickMark val="out"/>
        <c:minorTickMark val="none"/>
        <c:tickLblPos val="nextTo"/>
        <c:crossAx val="154567040"/>
        <c:crosses val="autoZero"/>
        <c:auto val="1"/>
        <c:lblAlgn val="ctr"/>
        <c:lblOffset val="100"/>
        <c:noMultiLvlLbl val="0"/>
      </c:catAx>
      <c:spPr>
        <a:noFill/>
        <a:ln w="25400">
          <a:noFill/>
        </a:ln>
      </c:spPr>
    </c:plotArea>
    <c:legend>
      <c:legendPos val="b"/>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0.14875</cdr:x>
      <cdr:y>0.22649</cdr:y>
    </cdr:from>
    <cdr:to>
      <cdr:x>0.18618</cdr:x>
      <cdr:y>0.22692</cdr:y>
    </cdr:to>
    <cdr:sp macro="" textlink="">
      <cdr:nvSpPr>
        <cdr:cNvPr id="3" name="2 Conector recto de flecha"/>
        <cdr:cNvSpPr/>
      </cdr:nvSpPr>
      <cdr:spPr>
        <a:xfrm xmlns:a="http://schemas.openxmlformats.org/drawingml/2006/main">
          <a:off x="1224136" y="1080120"/>
          <a:ext cx="308034" cy="2051"/>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CO"/>
        </a:p>
      </cdr:txBody>
    </cdr:sp>
  </cdr:relSizeAnchor>
  <cdr:relSizeAnchor xmlns:cdr="http://schemas.openxmlformats.org/drawingml/2006/chartDrawing">
    <cdr:from>
      <cdr:x>0.18182</cdr:x>
      <cdr:y>0.32383</cdr:y>
    </cdr:from>
    <cdr:to>
      <cdr:x>0.21925</cdr:x>
      <cdr:y>0.32427</cdr:y>
    </cdr:to>
    <cdr:sp macro="" textlink="">
      <cdr:nvSpPr>
        <cdr:cNvPr id="4" name="1 Conector recto de flecha"/>
        <cdr:cNvSpPr/>
      </cdr:nvSpPr>
      <cdr:spPr>
        <a:xfrm xmlns:a="http://schemas.openxmlformats.org/drawingml/2006/main">
          <a:off x="971550" y="1190625"/>
          <a:ext cx="200025" cy="1588"/>
        </a:xfrm>
        <a:prstGeom xmlns:a="http://schemas.openxmlformats.org/drawingml/2006/main" prst="straightConnector1">
          <a:avLst/>
        </a:prstGeom>
        <a:noFill xmlns:a="http://schemas.openxmlformats.org/drawingml/2006/main"/>
        <a:ln xmlns:a="http://schemas.openxmlformats.org/drawingml/2006/main" w="9525" cap="flat" cmpd="sng" algn="ctr">
          <a:solidFill>
            <a:sysClr val="windowText" lastClr="000000"/>
          </a:solidFill>
          <a:prstDash val="solid"/>
          <a:headEnd type="none" w="med" len="med"/>
          <a:tailEnd type="triangle" w="med" len="me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s-CO"/>
        </a:p>
      </cdr:txBody>
    </cdr:sp>
  </cdr:relSizeAnchor>
  <cdr:relSizeAnchor xmlns:cdr="http://schemas.openxmlformats.org/drawingml/2006/chartDrawing">
    <cdr:from>
      <cdr:x>0.7981</cdr:x>
      <cdr:y>0.24054</cdr:y>
    </cdr:from>
    <cdr:to>
      <cdr:x>0.82249</cdr:x>
      <cdr:y>0.25013</cdr:y>
    </cdr:to>
    <cdr:sp macro="" textlink="">
      <cdr:nvSpPr>
        <cdr:cNvPr id="5" name="1 Conector recto de flecha"/>
        <cdr:cNvSpPr/>
      </cdr:nvSpPr>
      <cdr:spPr>
        <a:xfrm xmlns:a="http://schemas.openxmlformats.org/drawingml/2006/main" flipH="1" flipV="1">
          <a:off x="6568067" y="1147122"/>
          <a:ext cx="200685" cy="45719"/>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0.56874</cdr:x>
      <cdr:y>0.60399</cdr:y>
    </cdr:from>
    <cdr:to>
      <cdr:x>0.59191</cdr:x>
      <cdr:y>0.65322</cdr:y>
    </cdr:to>
    <cdr:sp macro="" textlink="">
      <cdr:nvSpPr>
        <cdr:cNvPr id="6" name="1 Conector recto de flecha"/>
        <cdr:cNvSpPr/>
      </cdr:nvSpPr>
      <cdr:spPr>
        <a:xfrm xmlns:a="http://schemas.openxmlformats.org/drawingml/2006/main" flipV="1">
          <a:off x="4680520" y="2880320"/>
          <a:ext cx="190680" cy="234770"/>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0.69999</cdr:x>
      <cdr:y>0.70968</cdr:y>
    </cdr:from>
    <cdr:to>
      <cdr:x>0.7303</cdr:x>
      <cdr:y>0.74336</cdr:y>
    </cdr:to>
    <cdr:sp macro="" textlink="">
      <cdr:nvSpPr>
        <cdr:cNvPr id="7" name="1 Conector recto de flecha"/>
        <cdr:cNvSpPr/>
      </cdr:nvSpPr>
      <cdr:spPr>
        <a:xfrm xmlns:a="http://schemas.openxmlformats.org/drawingml/2006/main" flipH="1" flipV="1">
          <a:off x="5760640" y="3384376"/>
          <a:ext cx="249439" cy="160615"/>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0.60428</cdr:x>
      <cdr:y>0.31606</cdr:y>
    </cdr:from>
    <cdr:to>
      <cdr:x>0.65775</cdr:x>
      <cdr:y>0.34197</cdr:y>
    </cdr:to>
    <cdr:sp macro="" textlink="">
      <cdr:nvSpPr>
        <cdr:cNvPr id="8" name="1 Conector recto de flecha"/>
        <cdr:cNvSpPr/>
      </cdr:nvSpPr>
      <cdr:spPr>
        <a:xfrm xmlns:a="http://schemas.openxmlformats.org/drawingml/2006/main" flipV="1">
          <a:off x="3228975" y="1162050"/>
          <a:ext cx="285750" cy="95248"/>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0.11375</cdr:x>
      <cdr:y>0.70968</cdr:y>
    </cdr:from>
    <cdr:to>
      <cdr:x>0.13125</cdr:x>
      <cdr:y>0.76667</cdr:y>
    </cdr:to>
    <cdr:sp macro="" textlink="">
      <cdr:nvSpPr>
        <cdr:cNvPr id="9" name="1 Conector recto de flecha"/>
        <cdr:cNvSpPr/>
      </cdr:nvSpPr>
      <cdr:spPr>
        <a:xfrm xmlns:a="http://schemas.openxmlformats.org/drawingml/2006/main" flipV="1">
          <a:off x="936104" y="3384376"/>
          <a:ext cx="144016" cy="271776"/>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0.38499</cdr:x>
      <cdr:y>0.73988</cdr:y>
    </cdr:from>
    <cdr:to>
      <cdr:x>0.39374</cdr:x>
      <cdr:y>0.7779</cdr:y>
    </cdr:to>
    <cdr:sp macro="" textlink="">
      <cdr:nvSpPr>
        <cdr:cNvPr id="10" name="1 Conector recto de flecha"/>
        <cdr:cNvSpPr/>
      </cdr:nvSpPr>
      <cdr:spPr>
        <a:xfrm xmlns:a="http://schemas.openxmlformats.org/drawingml/2006/main" flipV="1">
          <a:off x="3168352" y="3528391"/>
          <a:ext cx="72008" cy="181314"/>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0.54367</cdr:x>
      <cdr:y>0.22798</cdr:y>
    </cdr:from>
    <cdr:to>
      <cdr:x>0.55437</cdr:x>
      <cdr:y>0.29793</cdr:y>
    </cdr:to>
    <cdr:sp macro="" textlink="">
      <cdr:nvSpPr>
        <cdr:cNvPr id="11" name="1 Conector recto de flecha"/>
        <cdr:cNvSpPr/>
      </cdr:nvSpPr>
      <cdr:spPr>
        <a:xfrm xmlns:a="http://schemas.openxmlformats.org/drawingml/2006/main" flipH="1">
          <a:off x="2905121" y="838200"/>
          <a:ext cx="57153" cy="257174"/>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0.41711</cdr:x>
      <cdr:y>0.26166</cdr:y>
    </cdr:from>
    <cdr:to>
      <cdr:x>0.4492</cdr:x>
      <cdr:y>0.29275</cdr:y>
    </cdr:to>
    <cdr:sp macro="" textlink="">
      <cdr:nvSpPr>
        <cdr:cNvPr id="12" name="1 Conector recto de flecha"/>
        <cdr:cNvSpPr/>
      </cdr:nvSpPr>
      <cdr:spPr>
        <a:xfrm xmlns:a="http://schemas.openxmlformats.org/drawingml/2006/main">
          <a:off x="2228850" y="962026"/>
          <a:ext cx="171450" cy="114300"/>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0.67374</cdr:x>
      <cdr:y>0.46114</cdr:y>
    </cdr:from>
    <cdr:to>
      <cdr:x>0.71479</cdr:x>
      <cdr:y>0.48319</cdr:y>
    </cdr:to>
    <cdr:sp macro="" textlink="">
      <cdr:nvSpPr>
        <cdr:cNvPr id="13" name="1 Conector recto de flecha"/>
        <cdr:cNvSpPr/>
      </cdr:nvSpPr>
      <cdr:spPr>
        <a:xfrm xmlns:a="http://schemas.openxmlformats.org/drawingml/2006/main" flipH="1">
          <a:off x="5544615" y="2199106"/>
          <a:ext cx="337820" cy="105149"/>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0.58824</cdr:x>
      <cdr:y>0.25389</cdr:y>
    </cdr:from>
    <cdr:to>
      <cdr:x>0.63102</cdr:x>
      <cdr:y>0.29793</cdr:y>
    </cdr:to>
    <cdr:sp macro="" textlink="">
      <cdr:nvSpPr>
        <cdr:cNvPr id="14" name="1 Conector recto de flecha"/>
        <cdr:cNvSpPr/>
      </cdr:nvSpPr>
      <cdr:spPr>
        <a:xfrm xmlns:a="http://schemas.openxmlformats.org/drawingml/2006/main" flipH="1">
          <a:off x="3143249" y="933450"/>
          <a:ext cx="228600" cy="161925"/>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0.2246</cdr:x>
      <cdr:y>0.43523</cdr:y>
    </cdr:from>
    <cdr:to>
      <cdr:x>0.26381</cdr:x>
      <cdr:y>0.44896</cdr:y>
    </cdr:to>
    <cdr:sp macro="" textlink="">
      <cdr:nvSpPr>
        <cdr:cNvPr id="15" name="1 Conector recto de flecha"/>
        <cdr:cNvSpPr/>
      </cdr:nvSpPr>
      <cdr:spPr>
        <a:xfrm xmlns:a="http://schemas.openxmlformats.org/drawingml/2006/main" flipV="1">
          <a:off x="1200149" y="1600199"/>
          <a:ext cx="209551" cy="50475"/>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0.86624</cdr:x>
      <cdr:y>0.25907</cdr:y>
    </cdr:from>
    <cdr:to>
      <cdr:x>0.89305</cdr:x>
      <cdr:y>0.27179</cdr:y>
    </cdr:to>
    <cdr:sp macro="" textlink="">
      <cdr:nvSpPr>
        <cdr:cNvPr id="16" name="1 Conector recto de flecha"/>
        <cdr:cNvSpPr/>
      </cdr:nvSpPr>
      <cdr:spPr>
        <a:xfrm xmlns:a="http://schemas.openxmlformats.org/drawingml/2006/main" flipH="1">
          <a:off x="7128791" y="1235466"/>
          <a:ext cx="220652" cy="60678"/>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0.83999</cdr:x>
      <cdr:y>0.30199</cdr:y>
    </cdr:from>
    <cdr:to>
      <cdr:x>0.86851</cdr:x>
      <cdr:y>0.34085</cdr:y>
    </cdr:to>
    <cdr:sp macro="" textlink="">
      <cdr:nvSpPr>
        <cdr:cNvPr id="17" name="1 Conector recto de flecha"/>
        <cdr:cNvSpPr/>
      </cdr:nvSpPr>
      <cdr:spPr>
        <a:xfrm xmlns:a="http://schemas.openxmlformats.org/drawingml/2006/main" flipH="1" flipV="1">
          <a:off x="6912768" y="1440160"/>
          <a:ext cx="234708" cy="185318"/>
        </a:xfrm>
        <a:prstGeom xmlns:a="http://schemas.openxmlformats.org/drawingml/2006/main" prst="straightConnector1">
          <a:avLst/>
        </a:prstGeom>
        <a:ln xmlns:a="http://schemas.openxmlformats.org/drawingml/2006/main">
          <a:solidFill>
            <a:schemeClr val="tx1"/>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s-CO"/>
        </a:p>
      </cdr:txBody>
    </cdr:sp>
  </cdr:relSizeAnchor>
  <cdr:relSizeAnchor xmlns:cdr="http://schemas.openxmlformats.org/drawingml/2006/chartDrawing">
    <cdr:from>
      <cdr:x>0.04375</cdr:x>
      <cdr:y>0.16149</cdr:y>
    </cdr:from>
    <cdr:to>
      <cdr:x>0.31649</cdr:x>
      <cdr:y>0.21958</cdr:y>
    </cdr:to>
    <cdr:sp macro="" textlink="">
      <cdr:nvSpPr>
        <cdr:cNvPr id="18" name="1 CuadroTexto"/>
        <cdr:cNvSpPr txBox="1"/>
      </cdr:nvSpPr>
      <cdr:spPr>
        <a:xfrm xmlns:a="http://schemas.openxmlformats.org/drawingml/2006/main">
          <a:off x="360040" y="770123"/>
          <a:ext cx="2244525"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s-MX"/>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xmlns:a="http://schemas.openxmlformats.org/drawingml/2006/main">
          <a:r>
            <a:rPr lang="es-MX" sz="1200" dirty="0" err="1" smtClean="0">
              <a:solidFill>
                <a:srgbClr val="00B0F0"/>
              </a:solidFill>
            </a:rPr>
            <a:t>Procyclical</a:t>
          </a:r>
          <a:r>
            <a:rPr lang="es-MX" sz="1200" dirty="0" smtClean="0">
              <a:solidFill>
                <a:srgbClr val="00B0F0"/>
              </a:solidFill>
            </a:rPr>
            <a:t> </a:t>
          </a:r>
          <a:r>
            <a:rPr lang="es-MX" sz="1200" dirty="0" smtClean="0">
              <a:solidFill>
                <a:srgbClr val="00B0F0"/>
              </a:solidFill>
              <a:sym typeface="Wingdings" panose="05000000000000000000" pitchFamily="2" charset="2"/>
            </a:rPr>
            <a:t></a:t>
          </a:r>
          <a:r>
            <a:rPr lang="es-MX" sz="1200" dirty="0" smtClean="0">
              <a:solidFill>
                <a:srgbClr val="00B0F0"/>
              </a:solidFill>
            </a:rPr>
            <a:t> </a:t>
          </a:r>
          <a:r>
            <a:rPr lang="es-MX" sz="1200" dirty="0" err="1" smtClean="0">
              <a:solidFill>
                <a:srgbClr val="00B0F0"/>
              </a:solidFill>
            </a:rPr>
            <a:t>Countercyclical</a:t>
          </a:r>
          <a:endParaRPr lang="es-MX" sz="1200" dirty="0">
            <a:solidFill>
              <a:srgbClr val="00B0F0"/>
            </a:solidFill>
          </a:endParaRPr>
        </a:p>
      </cdr:txBody>
    </cdr:sp>
  </cdr:relSizeAnchor>
  <cdr:relSizeAnchor xmlns:cdr="http://schemas.openxmlformats.org/drawingml/2006/chartDrawing">
    <cdr:from>
      <cdr:x>0.70925</cdr:x>
      <cdr:y>0.87578</cdr:y>
    </cdr:from>
    <cdr:to>
      <cdr:x>0.97575</cdr:x>
      <cdr:y>0.93386</cdr:y>
    </cdr:to>
    <cdr:sp macro="" textlink="">
      <cdr:nvSpPr>
        <cdr:cNvPr id="19" name="1 CuadroTexto"/>
        <cdr:cNvSpPr txBox="1"/>
      </cdr:nvSpPr>
      <cdr:spPr>
        <a:xfrm xmlns:a="http://schemas.openxmlformats.org/drawingml/2006/main">
          <a:off x="5836844" y="4176463"/>
          <a:ext cx="2193229"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s-MX"/>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xmlns:a="http://schemas.openxmlformats.org/drawingml/2006/main">
          <a:r>
            <a:rPr lang="es-MX" sz="1200" dirty="0" err="1" smtClean="0">
              <a:solidFill>
                <a:srgbClr val="00B0F0"/>
              </a:solidFill>
            </a:rPr>
            <a:t>Countercyclical</a:t>
          </a:r>
          <a:r>
            <a:rPr lang="es-MX" sz="1200" dirty="0" smtClean="0">
              <a:solidFill>
                <a:srgbClr val="00B0F0"/>
              </a:solidFill>
            </a:rPr>
            <a:t> </a:t>
          </a:r>
          <a:r>
            <a:rPr lang="es-MX" sz="1200" dirty="0" smtClean="0">
              <a:solidFill>
                <a:srgbClr val="00B0F0"/>
              </a:solidFill>
              <a:sym typeface="Wingdings" panose="05000000000000000000" pitchFamily="2" charset="2"/>
            </a:rPr>
            <a:t></a:t>
          </a:r>
          <a:r>
            <a:rPr lang="es-MX" sz="1200" dirty="0" smtClean="0">
              <a:solidFill>
                <a:srgbClr val="00B0F0"/>
              </a:solidFill>
            </a:rPr>
            <a:t> </a:t>
          </a:r>
          <a:r>
            <a:rPr lang="es-MX" sz="1200" dirty="0" err="1" smtClean="0">
              <a:solidFill>
                <a:srgbClr val="00B0F0"/>
              </a:solidFill>
            </a:rPr>
            <a:t>Procyclical</a:t>
          </a:r>
          <a:endParaRPr lang="es-MX" sz="1200" dirty="0">
            <a:solidFill>
              <a:srgbClr val="00B0F0"/>
            </a:solidFill>
          </a:endParaRPr>
        </a:p>
      </cdr:txBody>
    </cdr:sp>
  </cdr:relSizeAnchor>
  <cdr:relSizeAnchor xmlns:cdr="http://schemas.openxmlformats.org/drawingml/2006/chartDrawing">
    <cdr:from>
      <cdr:x>0.04375</cdr:x>
      <cdr:y>0.87578</cdr:y>
    </cdr:from>
    <cdr:to>
      <cdr:x>0.15521</cdr:x>
      <cdr:y>0.93387</cdr:y>
    </cdr:to>
    <cdr:sp macro="" textlink="">
      <cdr:nvSpPr>
        <cdr:cNvPr id="20" name="1 CuadroTexto"/>
        <cdr:cNvSpPr txBox="1"/>
      </cdr:nvSpPr>
      <cdr:spPr>
        <a:xfrm xmlns:a="http://schemas.openxmlformats.org/drawingml/2006/main">
          <a:off x="360040" y="4176464"/>
          <a:ext cx="917239"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s-MX"/>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xmlns:a="http://schemas.openxmlformats.org/drawingml/2006/main">
          <a:r>
            <a:rPr lang="es-MX" sz="1200" dirty="0" err="1" smtClean="0">
              <a:solidFill>
                <a:srgbClr val="00B0F0"/>
              </a:solidFill>
            </a:rPr>
            <a:t>Procyclical</a:t>
          </a:r>
          <a:endParaRPr lang="es-MX" sz="1200" dirty="0">
            <a:solidFill>
              <a:srgbClr val="00B0F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523" cy="464662"/>
          </a:xfrm>
          <a:prstGeom prst="rect">
            <a:avLst/>
          </a:prstGeom>
        </p:spPr>
        <p:txBody>
          <a:bodyPr vert="horz" lIns="91330" tIns="45665" rIns="91330" bIns="45665" rtlCol="0"/>
          <a:lstStyle>
            <a:lvl1pPr algn="l">
              <a:defRPr sz="1200"/>
            </a:lvl1pPr>
          </a:lstStyle>
          <a:p>
            <a:endParaRPr lang="es-MX" dirty="0"/>
          </a:p>
        </p:txBody>
      </p:sp>
      <p:sp>
        <p:nvSpPr>
          <p:cNvPr id="3" name="2 Marcador de fecha"/>
          <p:cNvSpPr>
            <a:spLocks noGrp="1"/>
          </p:cNvSpPr>
          <p:nvPr>
            <p:ph type="dt" sz="quarter" idx="1"/>
          </p:nvPr>
        </p:nvSpPr>
        <p:spPr>
          <a:xfrm>
            <a:off x="3971292" y="0"/>
            <a:ext cx="3037523" cy="464662"/>
          </a:xfrm>
          <a:prstGeom prst="rect">
            <a:avLst/>
          </a:prstGeom>
        </p:spPr>
        <p:txBody>
          <a:bodyPr vert="horz" lIns="91330" tIns="45665" rIns="91330" bIns="45665" rtlCol="0"/>
          <a:lstStyle>
            <a:lvl1pPr algn="r">
              <a:defRPr sz="1200"/>
            </a:lvl1pPr>
          </a:lstStyle>
          <a:p>
            <a:fld id="{68365C66-F922-4C43-93AA-BB700F4EA519}" type="datetimeFigureOut">
              <a:rPr lang="es-MX" smtClean="0"/>
              <a:t>26/11/2015</a:t>
            </a:fld>
            <a:endParaRPr lang="es-MX" dirty="0"/>
          </a:p>
        </p:txBody>
      </p:sp>
      <p:sp>
        <p:nvSpPr>
          <p:cNvPr id="4" name="3 Marcador de pie de página"/>
          <p:cNvSpPr>
            <a:spLocks noGrp="1"/>
          </p:cNvSpPr>
          <p:nvPr>
            <p:ph type="ftr" sz="quarter" idx="2"/>
          </p:nvPr>
        </p:nvSpPr>
        <p:spPr>
          <a:xfrm>
            <a:off x="0" y="8830153"/>
            <a:ext cx="3037523" cy="464662"/>
          </a:xfrm>
          <a:prstGeom prst="rect">
            <a:avLst/>
          </a:prstGeom>
        </p:spPr>
        <p:txBody>
          <a:bodyPr vert="horz" lIns="91330" tIns="45665" rIns="91330" bIns="45665" rtlCol="0" anchor="b"/>
          <a:lstStyle>
            <a:lvl1pPr algn="l">
              <a:defRPr sz="1200"/>
            </a:lvl1pPr>
          </a:lstStyle>
          <a:p>
            <a:endParaRPr lang="es-MX" dirty="0"/>
          </a:p>
        </p:txBody>
      </p:sp>
      <p:sp>
        <p:nvSpPr>
          <p:cNvPr id="5" name="4 Marcador de número de diapositiva"/>
          <p:cNvSpPr>
            <a:spLocks noGrp="1"/>
          </p:cNvSpPr>
          <p:nvPr>
            <p:ph type="sldNum" sz="quarter" idx="3"/>
          </p:nvPr>
        </p:nvSpPr>
        <p:spPr>
          <a:xfrm>
            <a:off x="3971292" y="8830153"/>
            <a:ext cx="3037523" cy="464662"/>
          </a:xfrm>
          <a:prstGeom prst="rect">
            <a:avLst/>
          </a:prstGeom>
        </p:spPr>
        <p:txBody>
          <a:bodyPr vert="horz" lIns="91330" tIns="45665" rIns="91330" bIns="45665" rtlCol="0" anchor="b"/>
          <a:lstStyle>
            <a:lvl1pPr algn="r">
              <a:defRPr sz="1200"/>
            </a:lvl1pPr>
          </a:lstStyle>
          <a:p>
            <a:fld id="{7925D8F4-4AF9-4471-A92E-170B5E047428}" type="slidenum">
              <a:rPr lang="es-MX" smtClean="0"/>
              <a:t>‹Nº›</a:t>
            </a:fld>
            <a:endParaRPr lang="es-MX" dirty="0"/>
          </a:p>
        </p:txBody>
      </p:sp>
    </p:spTree>
    <p:extLst>
      <p:ext uri="{BB962C8B-B14F-4D97-AF65-F5344CB8AC3E}">
        <p14:creationId xmlns:p14="http://schemas.microsoft.com/office/powerpoint/2010/main" val="3511678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9109" cy="464662"/>
          </a:xfrm>
          <a:prstGeom prst="rect">
            <a:avLst/>
          </a:prstGeom>
        </p:spPr>
        <p:txBody>
          <a:bodyPr vert="horz" lIns="90406" tIns="45204" rIns="90406" bIns="45204" rtlCol="0"/>
          <a:lstStyle>
            <a:lvl1pPr algn="l">
              <a:defRPr sz="1200">
                <a:latin typeface="Arial" charset="0"/>
                <a:ea typeface="ＭＳ Ｐゴシック" charset="0"/>
                <a:cs typeface="ＭＳ Ｐゴシック" charset="0"/>
              </a:defRPr>
            </a:lvl1pPr>
          </a:lstStyle>
          <a:p>
            <a:pPr>
              <a:defRPr/>
            </a:pPr>
            <a:endParaRPr lang="es-ES" dirty="0"/>
          </a:p>
        </p:txBody>
      </p:sp>
      <p:sp>
        <p:nvSpPr>
          <p:cNvPr id="3" name="Marcador de fecha 2"/>
          <p:cNvSpPr>
            <a:spLocks noGrp="1"/>
          </p:cNvSpPr>
          <p:nvPr>
            <p:ph type="dt" idx="1"/>
          </p:nvPr>
        </p:nvSpPr>
        <p:spPr>
          <a:xfrm>
            <a:off x="3969706" y="0"/>
            <a:ext cx="3039109" cy="464662"/>
          </a:xfrm>
          <a:prstGeom prst="rect">
            <a:avLst/>
          </a:prstGeom>
        </p:spPr>
        <p:txBody>
          <a:bodyPr vert="horz" lIns="90406" tIns="45204" rIns="90406" bIns="45204" rtlCol="0"/>
          <a:lstStyle>
            <a:lvl1pPr algn="r">
              <a:defRPr sz="1200">
                <a:latin typeface="Arial" charset="0"/>
                <a:ea typeface="ＭＳ Ｐゴシック" charset="0"/>
                <a:cs typeface="ＭＳ Ｐゴシック" charset="0"/>
              </a:defRPr>
            </a:lvl1pPr>
          </a:lstStyle>
          <a:p>
            <a:pPr>
              <a:defRPr/>
            </a:pPr>
            <a:fld id="{38B22EF8-5670-4845-B8E2-44A50CCD8F45}" type="datetimeFigureOut">
              <a:rPr lang="es-ES"/>
              <a:pPr>
                <a:defRPr/>
              </a:pPr>
              <a:t>26/11/2015</a:t>
            </a:fld>
            <a:endParaRPr lang="es-ES" dirty="0"/>
          </a:p>
        </p:txBody>
      </p:sp>
      <p:sp>
        <p:nvSpPr>
          <p:cNvPr id="4" name="Marcador de imagen de diapositiva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0406" tIns="45204" rIns="90406" bIns="45204" rtlCol="0" anchor="ctr"/>
          <a:lstStyle/>
          <a:p>
            <a:pPr lvl="0"/>
            <a:endParaRPr lang="es-ES" noProof="0" dirty="0"/>
          </a:p>
        </p:txBody>
      </p:sp>
      <p:sp>
        <p:nvSpPr>
          <p:cNvPr id="5" name="Marcador de notas 4"/>
          <p:cNvSpPr>
            <a:spLocks noGrp="1"/>
          </p:cNvSpPr>
          <p:nvPr>
            <p:ph type="body" sz="quarter" idx="3"/>
          </p:nvPr>
        </p:nvSpPr>
        <p:spPr>
          <a:xfrm>
            <a:off x="700723" y="4415077"/>
            <a:ext cx="5608954" cy="4183539"/>
          </a:xfrm>
          <a:prstGeom prst="rect">
            <a:avLst/>
          </a:prstGeom>
        </p:spPr>
        <p:txBody>
          <a:bodyPr vert="horz" lIns="90406" tIns="45204" rIns="90406" bIns="45204" rtlCol="0"/>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endParaRPr lang="es-ES" noProof="0"/>
          </a:p>
        </p:txBody>
      </p:sp>
      <p:sp>
        <p:nvSpPr>
          <p:cNvPr id="6" name="Marcador de pie de página 5"/>
          <p:cNvSpPr>
            <a:spLocks noGrp="1"/>
          </p:cNvSpPr>
          <p:nvPr>
            <p:ph type="ftr" sz="quarter" idx="4"/>
          </p:nvPr>
        </p:nvSpPr>
        <p:spPr>
          <a:xfrm>
            <a:off x="0" y="8830153"/>
            <a:ext cx="3039109" cy="464662"/>
          </a:xfrm>
          <a:prstGeom prst="rect">
            <a:avLst/>
          </a:prstGeom>
        </p:spPr>
        <p:txBody>
          <a:bodyPr vert="horz" lIns="90406" tIns="45204" rIns="90406" bIns="45204" rtlCol="0" anchor="b"/>
          <a:lstStyle>
            <a:lvl1pPr algn="l">
              <a:defRPr sz="1200">
                <a:latin typeface="Arial" charset="0"/>
                <a:ea typeface="ＭＳ Ｐゴシック" charset="0"/>
                <a:cs typeface="ＭＳ Ｐゴシック" charset="0"/>
              </a:defRPr>
            </a:lvl1pPr>
          </a:lstStyle>
          <a:p>
            <a:pPr>
              <a:defRPr/>
            </a:pPr>
            <a:endParaRPr lang="es-ES" dirty="0"/>
          </a:p>
        </p:txBody>
      </p:sp>
      <p:sp>
        <p:nvSpPr>
          <p:cNvPr id="7" name="Marcador de número de diapositiva 6"/>
          <p:cNvSpPr>
            <a:spLocks noGrp="1"/>
          </p:cNvSpPr>
          <p:nvPr>
            <p:ph type="sldNum" sz="quarter" idx="5"/>
          </p:nvPr>
        </p:nvSpPr>
        <p:spPr>
          <a:xfrm>
            <a:off x="3969706" y="8830153"/>
            <a:ext cx="3039109" cy="464662"/>
          </a:xfrm>
          <a:prstGeom prst="rect">
            <a:avLst/>
          </a:prstGeom>
        </p:spPr>
        <p:txBody>
          <a:bodyPr vert="horz" lIns="90406" tIns="45204" rIns="90406" bIns="45204" rtlCol="0" anchor="b"/>
          <a:lstStyle>
            <a:lvl1pPr algn="r">
              <a:defRPr sz="1200">
                <a:latin typeface="Arial" charset="0"/>
                <a:ea typeface="ＭＳ Ｐゴシック" charset="0"/>
                <a:cs typeface="ＭＳ Ｐゴシック" charset="0"/>
              </a:defRPr>
            </a:lvl1pPr>
          </a:lstStyle>
          <a:p>
            <a:pPr>
              <a:defRPr/>
            </a:pPr>
            <a:fld id="{CEA46694-4A6C-4A14-BFBC-72187C0E898C}" type="slidenum">
              <a:rPr lang="es-ES"/>
              <a:pPr>
                <a:defRPr/>
              </a:pPr>
              <a:t>‹Nº›</a:t>
            </a:fld>
            <a:endParaRPr lang="es-ES" dirty="0"/>
          </a:p>
        </p:txBody>
      </p:sp>
    </p:spTree>
    <p:extLst>
      <p:ext uri="{BB962C8B-B14F-4D97-AF65-F5344CB8AC3E}">
        <p14:creationId xmlns:p14="http://schemas.microsoft.com/office/powerpoint/2010/main" val="319851551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colby.edu/personal/g/gvuletin/Monetary%20graduation.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colby.edu/personal/g/gvuletin/Monetary%20graduation.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hks.harvard.edu/fs/jfrankel/GraduatnfromprocyclicalityV&amp;V-Jul15.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1752">
              <a:defRPr/>
            </a:pPr>
            <a:r>
              <a:rPr lang="es-MX" dirty="0"/>
              <a:t>De: </a:t>
            </a:r>
            <a:r>
              <a:rPr lang="es-MX" dirty="0">
                <a:hlinkClick r:id="rId3"/>
              </a:rPr>
              <a:t>http://www.colby.edu/personal/g/gvuletin/Monetary%20graduation.pdf</a:t>
            </a:r>
            <a:r>
              <a:rPr lang="es-MX" dirty="0"/>
              <a:t> </a:t>
            </a:r>
            <a:endParaRPr lang="en-US" dirty="0" smtClean="0"/>
          </a:p>
          <a:p>
            <a:pPr defTabSz="931752">
              <a:defRPr/>
            </a:pPr>
            <a:r>
              <a:rPr lang="en-US" dirty="0" smtClean="0"/>
              <a:t>Figure presents a scatter plot with the 1960-1999 correlation on the horizontal axis and the 2000-2009 correlation on the vertical axis. By dividing the scatter plot into four quadrants along the zero axes, we can classify countries into four categories. Top right: these are countries that have always been countercyclical. Bottom-left: these are countries that have continued to behave </a:t>
            </a:r>
            <a:r>
              <a:rPr lang="en-US" dirty="0" err="1" smtClean="0"/>
              <a:t>procyclically</a:t>
            </a:r>
            <a:r>
              <a:rPr lang="en-US" dirty="0" smtClean="0"/>
              <a:t> over the last decade. Bottom-right: these are countries that were countercyclical during the 1960-1999 period and turned </a:t>
            </a:r>
            <a:r>
              <a:rPr lang="en-US" dirty="0" err="1" smtClean="0"/>
              <a:t>procyclical</a:t>
            </a:r>
            <a:r>
              <a:rPr lang="en-US" dirty="0" smtClean="0"/>
              <a:t> over the last decade. Top left: these are countries that used to be </a:t>
            </a:r>
            <a:r>
              <a:rPr lang="en-US" dirty="0" err="1" smtClean="0"/>
              <a:t>procyclical</a:t>
            </a:r>
            <a:r>
              <a:rPr lang="en-US" dirty="0" smtClean="0"/>
              <a:t> and became countercyclical over the last decade.</a:t>
            </a:r>
            <a:endParaRPr lang="es-MX" dirty="0" smtClean="0"/>
          </a:p>
        </p:txBody>
      </p:sp>
      <p:sp>
        <p:nvSpPr>
          <p:cNvPr id="26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34" charset="-128"/>
              </a:defRPr>
            </a:lvl1pPr>
            <a:lvl2pPr marL="742058" indent="-285407" eaLnBrk="0" hangingPunct="0">
              <a:defRPr>
                <a:solidFill>
                  <a:schemeClr val="tx1"/>
                </a:solidFill>
                <a:latin typeface="Arial" charset="0"/>
                <a:ea typeface="ＭＳ Ｐゴシック" pitchFamily="34" charset="-128"/>
              </a:defRPr>
            </a:lvl2pPr>
            <a:lvl3pPr marL="1141628" indent="-228326" eaLnBrk="0" hangingPunct="0">
              <a:defRPr>
                <a:solidFill>
                  <a:schemeClr val="tx1"/>
                </a:solidFill>
                <a:latin typeface="Arial" charset="0"/>
                <a:ea typeface="ＭＳ Ｐゴシック" pitchFamily="34" charset="-128"/>
              </a:defRPr>
            </a:lvl3pPr>
            <a:lvl4pPr marL="1598280" indent="-228326" eaLnBrk="0" hangingPunct="0">
              <a:defRPr>
                <a:solidFill>
                  <a:schemeClr val="tx1"/>
                </a:solidFill>
                <a:latin typeface="Arial" charset="0"/>
                <a:ea typeface="ＭＳ Ｐゴシック" pitchFamily="34" charset="-128"/>
              </a:defRPr>
            </a:lvl4pPr>
            <a:lvl5pPr marL="2054931" indent="-228326" eaLnBrk="0" hangingPunct="0">
              <a:defRPr>
                <a:solidFill>
                  <a:schemeClr val="tx1"/>
                </a:solidFill>
                <a:latin typeface="Arial" charset="0"/>
                <a:ea typeface="ＭＳ Ｐゴシック" pitchFamily="34" charset="-128"/>
              </a:defRPr>
            </a:lvl5pPr>
            <a:lvl6pPr marL="2511582" indent="-228326" eaLnBrk="0" fontAlgn="base" hangingPunct="0">
              <a:spcBef>
                <a:spcPct val="0"/>
              </a:spcBef>
              <a:spcAft>
                <a:spcPct val="0"/>
              </a:spcAft>
              <a:defRPr>
                <a:solidFill>
                  <a:schemeClr val="tx1"/>
                </a:solidFill>
                <a:latin typeface="Arial" charset="0"/>
                <a:ea typeface="ＭＳ Ｐゴシック" pitchFamily="34" charset="-128"/>
              </a:defRPr>
            </a:lvl6pPr>
            <a:lvl7pPr marL="2968234" indent="-228326" eaLnBrk="0" fontAlgn="base" hangingPunct="0">
              <a:spcBef>
                <a:spcPct val="0"/>
              </a:spcBef>
              <a:spcAft>
                <a:spcPct val="0"/>
              </a:spcAft>
              <a:defRPr>
                <a:solidFill>
                  <a:schemeClr val="tx1"/>
                </a:solidFill>
                <a:latin typeface="Arial" charset="0"/>
                <a:ea typeface="ＭＳ Ｐゴシック" pitchFamily="34" charset="-128"/>
              </a:defRPr>
            </a:lvl7pPr>
            <a:lvl8pPr marL="3424885" indent="-228326" eaLnBrk="0" fontAlgn="base" hangingPunct="0">
              <a:spcBef>
                <a:spcPct val="0"/>
              </a:spcBef>
              <a:spcAft>
                <a:spcPct val="0"/>
              </a:spcAft>
              <a:defRPr>
                <a:solidFill>
                  <a:schemeClr val="tx1"/>
                </a:solidFill>
                <a:latin typeface="Arial" charset="0"/>
                <a:ea typeface="ＭＳ Ｐゴシック" pitchFamily="34" charset="-128"/>
              </a:defRPr>
            </a:lvl8pPr>
            <a:lvl9pPr marL="3881537" indent="-228326"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28F85C3F-7041-421D-8EB0-BA6D99613BC1}" type="slidenum">
              <a:rPr lang="es-ES" smtClean="0"/>
              <a:pPr eaLnBrk="1" hangingPunct="1"/>
              <a:t>4</a:t>
            </a:fld>
            <a:endParaRPr lang="es-E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1752">
              <a:defRPr/>
            </a:pPr>
            <a:r>
              <a:rPr lang="es-MX" dirty="0"/>
              <a:t>De: </a:t>
            </a:r>
            <a:r>
              <a:rPr lang="es-MX" dirty="0">
                <a:hlinkClick r:id="rId3"/>
              </a:rPr>
              <a:t>http://www.colby.edu/personal/g/gvuletin/Monetary%20graduation.pdf</a:t>
            </a:r>
            <a:endParaRPr lang="es-MX" dirty="0"/>
          </a:p>
          <a:p>
            <a:pPr defTabSz="931752">
              <a:defRPr/>
            </a:pPr>
            <a:r>
              <a:rPr lang="en-US" dirty="0" smtClean="0"/>
              <a:t>In emerging economies, recessions are often associated with capital outflows. This capital outflows triggers a steep depreciation of the domestic currency, which forces the Central Bank to raise interest rates to defend the currency. We refer to this monetary policy reaction as “fear of free falling” (FFF) and we measure it by computing the correlation between the cyclical component of the short term interest rate and the rate of depreciation of the exchange rate. A positive correlation indicates that the short-term policy rate increases when the domestic currency is depreciating, indicating the presence FFF. On the contrary, a zero correlation suggests that the monetary authority does not systematically respond to exchange rate movements. The figure shows that monetary policy is </a:t>
            </a:r>
            <a:r>
              <a:rPr lang="en-US" dirty="0" err="1" smtClean="0"/>
              <a:t>procyclical</a:t>
            </a:r>
            <a:r>
              <a:rPr lang="en-US" dirty="0" smtClean="0"/>
              <a:t> for high levels of FFF and becomes more countercyclical as FFF diminishes.</a:t>
            </a:r>
            <a:endParaRPr lang="es-MX" dirty="0" smtClean="0"/>
          </a:p>
        </p:txBody>
      </p:sp>
      <p:sp>
        <p:nvSpPr>
          <p:cNvPr id="26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34" charset="-128"/>
              </a:defRPr>
            </a:lvl1pPr>
            <a:lvl2pPr marL="742058" indent="-285407" eaLnBrk="0" hangingPunct="0">
              <a:defRPr>
                <a:solidFill>
                  <a:schemeClr val="tx1"/>
                </a:solidFill>
                <a:latin typeface="Arial" charset="0"/>
                <a:ea typeface="ＭＳ Ｐゴシック" pitchFamily="34" charset="-128"/>
              </a:defRPr>
            </a:lvl2pPr>
            <a:lvl3pPr marL="1141628" indent="-228326" eaLnBrk="0" hangingPunct="0">
              <a:defRPr>
                <a:solidFill>
                  <a:schemeClr val="tx1"/>
                </a:solidFill>
                <a:latin typeface="Arial" charset="0"/>
                <a:ea typeface="ＭＳ Ｐゴシック" pitchFamily="34" charset="-128"/>
              </a:defRPr>
            </a:lvl3pPr>
            <a:lvl4pPr marL="1598280" indent="-228326" eaLnBrk="0" hangingPunct="0">
              <a:defRPr>
                <a:solidFill>
                  <a:schemeClr val="tx1"/>
                </a:solidFill>
                <a:latin typeface="Arial" charset="0"/>
                <a:ea typeface="ＭＳ Ｐゴシック" pitchFamily="34" charset="-128"/>
              </a:defRPr>
            </a:lvl4pPr>
            <a:lvl5pPr marL="2054931" indent="-228326" eaLnBrk="0" hangingPunct="0">
              <a:defRPr>
                <a:solidFill>
                  <a:schemeClr val="tx1"/>
                </a:solidFill>
                <a:latin typeface="Arial" charset="0"/>
                <a:ea typeface="ＭＳ Ｐゴシック" pitchFamily="34" charset="-128"/>
              </a:defRPr>
            </a:lvl5pPr>
            <a:lvl6pPr marL="2511582" indent="-228326" eaLnBrk="0" fontAlgn="base" hangingPunct="0">
              <a:spcBef>
                <a:spcPct val="0"/>
              </a:spcBef>
              <a:spcAft>
                <a:spcPct val="0"/>
              </a:spcAft>
              <a:defRPr>
                <a:solidFill>
                  <a:schemeClr val="tx1"/>
                </a:solidFill>
                <a:latin typeface="Arial" charset="0"/>
                <a:ea typeface="ＭＳ Ｐゴシック" pitchFamily="34" charset="-128"/>
              </a:defRPr>
            </a:lvl6pPr>
            <a:lvl7pPr marL="2968234" indent="-228326" eaLnBrk="0" fontAlgn="base" hangingPunct="0">
              <a:spcBef>
                <a:spcPct val="0"/>
              </a:spcBef>
              <a:spcAft>
                <a:spcPct val="0"/>
              </a:spcAft>
              <a:defRPr>
                <a:solidFill>
                  <a:schemeClr val="tx1"/>
                </a:solidFill>
                <a:latin typeface="Arial" charset="0"/>
                <a:ea typeface="ＭＳ Ｐゴシック" pitchFamily="34" charset="-128"/>
              </a:defRPr>
            </a:lvl7pPr>
            <a:lvl8pPr marL="3424885" indent="-228326" eaLnBrk="0" fontAlgn="base" hangingPunct="0">
              <a:spcBef>
                <a:spcPct val="0"/>
              </a:spcBef>
              <a:spcAft>
                <a:spcPct val="0"/>
              </a:spcAft>
              <a:defRPr>
                <a:solidFill>
                  <a:schemeClr val="tx1"/>
                </a:solidFill>
                <a:latin typeface="Arial" charset="0"/>
                <a:ea typeface="ＭＳ Ｐゴシック" pitchFamily="34" charset="-128"/>
              </a:defRPr>
            </a:lvl8pPr>
            <a:lvl9pPr marL="3881537" indent="-228326"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28F85C3F-7041-421D-8EB0-BA6D99613BC1}" type="slidenum">
              <a:rPr lang="es-ES" smtClean="0"/>
              <a:pPr eaLnBrk="1" hangingPunct="1"/>
              <a:t>6</a:t>
            </a:fld>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MX" dirty="0"/>
              <a:t>De: </a:t>
            </a:r>
            <a:r>
              <a:rPr lang="es-MX" dirty="0">
                <a:hlinkClick r:id="rId3"/>
              </a:rPr>
              <a:t>http://www.hks.harvard.edu/fs/jfrankel/GraduatnfromprocyclicalityV&amp;V-Jul15.pdf</a:t>
            </a:r>
            <a:endParaRPr lang="en-US" dirty="0" smtClean="0"/>
          </a:p>
          <a:p>
            <a:r>
              <a:rPr lang="en-US" dirty="0" smtClean="0"/>
              <a:t>In the past, industrial countries normally pursued countercyclical fiscal policies, and emerging markets pursued </a:t>
            </a:r>
            <a:r>
              <a:rPr lang="en-US" dirty="0" err="1" smtClean="0"/>
              <a:t>procyclical</a:t>
            </a:r>
            <a:r>
              <a:rPr lang="en-US" dirty="0" smtClean="0"/>
              <a:t> fiscal policies. However, some emerging countries can now implement countercyclical fiscal policy, as the following graph shows: </a:t>
            </a:r>
            <a:endParaRPr lang="es-MX" dirty="0" smtClean="0"/>
          </a:p>
          <a:p>
            <a:endParaRPr lang="en-US" b="1" u="sng" dirty="0" smtClean="0"/>
          </a:p>
          <a:p>
            <a:r>
              <a:rPr lang="en-US" b="1" u="sng" dirty="0" smtClean="0"/>
              <a:t>GRAPH</a:t>
            </a:r>
            <a:endParaRPr lang="es-MX" dirty="0" smtClean="0"/>
          </a:p>
          <a:p>
            <a:pPr lvl="0"/>
            <a:r>
              <a:rPr lang="en-US" dirty="0" smtClean="0"/>
              <a:t>A positive correlation means that the cyclical components of government expenditure and real GDP move in the same direction, which would imply that fiscal policy is </a:t>
            </a:r>
            <a:r>
              <a:rPr lang="en-US" b="1" dirty="0" err="1" smtClean="0"/>
              <a:t>procyclical</a:t>
            </a:r>
            <a:r>
              <a:rPr lang="en-US" b="1" dirty="0" smtClean="0"/>
              <a:t>. </a:t>
            </a:r>
            <a:endParaRPr lang="es-MX" dirty="0" smtClean="0"/>
          </a:p>
          <a:p>
            <a:pPr lvl="0"/>
            <a:r>
              <a:rPr lang="en-US" dirty="0" smtClean="0"/>
              <a:t>A negative correlation means that the cyclical components of government expenditure and real GDP move in opposite directions, which would imply that fiscal policy is </a:t>
            </a:r>
            <a:r>
              <a:rPr lang="en-US" b="1" dirty="0" smtClean="0"/>
              <a:t>countercyclical.</a:t>
            </a:r>
            <a:r>
              <a:rPr lang="en-US" dirty="0" smtClean="0"/>
              <a:t> </a:t>
            </a:r>
            <a:endParaRPr lang="es-MX" dirty="0" smtClean="0"/>
          </a:p>
          <a:p>
            <a:r>
              <a:rPr lang="en-US" dirty="0" smtClean="0"/>
              <a:t>The graph plots the correlations between government expenditure and real GDP for the period 1960-1999 in the horizontal axis and for the period 2000-2009 in the vertical axis.</a:t>
            </a:r>
            <a:endParaRPr lang="es-MX" dirty="0" smtClean="0"/>
          </a:p>
          <a:p>
            <a:pPr lvl="0"/>
            <a:r>
              <a:rPr lang="en-US" b="1" dirty="0" smtClean="0"/>
              <a:t>Bottom right quadrant. PROCYCLICAL-COUNTERCYCLICAL</a:t>
            </a:r>
            <a:r>
              <a:rPr lang="en-US" dirty="0" smtClean="0"/>
              <a:t> Countries that used to be </a:t>
            </a:r>
            <a:r>
              <a:rPr lang="en-US" dirty="0" err="1" smtClean="0"/>
              <a:t>procyclical</a:t>
            </a:r>
            <a:r>
              <a:rPr lang="en-US" dirty="0" smtClean="0"/>
              <a:t> during the 1960-1999 (positive correlations) but turned </a:t>
            </a:r>
            <a:r>
              <a:rPr lang="en-US" dirty="0" err="1" smtClean="0"/>
              <a:t>procyclical</a:t>
            </a:r>
            <a:r>
              <a:rPr lang="en-US" dirty="0" smtClean="0"/>
              <a:t> over the last decade, in the period 2000-2009 (negative correlations). Among Latin American countries, include Chile, Brazil, Paraguay, Costa Rica, Bolivia, and El Salvador fall in this category. This represents an improvement, since </a:t>
            </a:r>
            <a:r>
              <a:rPr lang="en-US" dirty="0" err="1" smtClean="0"/>
              <a:t>procyclical</a:t>
            </a:r>
            <a:r>
              <a:rPr lang="en-US" dirty="0" smtClean="0"/>
              <a:t> fiscal policies reinforce the business cycle and increase macroeconomic volatility, aggravating economic upturns and exacerbating downturns.</a:t>
            </a:r>
            <a:endParaRPr lang="es-MX" dirty="0" smtClean="0"/>
          </a:p>
          <a:p>
            <a:pPr lvl="0"/>
            <a:r>
              <a:rPr lang="en-US" b="1" dirty="0" smtClean="0"/>
              <a:t>Top left quadrant. COUNTERCYCLICAL-PROCYCLICAL.</a:t>
            </a:r>
            <a:r>
              <a:rPr lang="en-US" dirty="0" smtClean="0"/>
              <a:t> Countries that used to be countercyclical during 1960-1999 (negative correlations) but turned </a:t>
            </a:r>
            <a:r>
              <a:rPr lang="en-US" dirty="0" err="1" smtClean="0"/>
              <a:t>procyclical</a:t>
            </a:r>
            <a:r>
              <a:rPr lang="en-US" dirty="0" smtClean="0"/>
              <a:t> in 2000-2009 (positive correlations). Used to be Countries like France and Greece behaved in an opposite way, their fiscal policies evolved from being countercyclical to </a:t>
            </a:r>
            <a:r>
              <a:rPr lang="en-US" dirty="0" err="1" smtClean="0"/>
              <a:t>procyclical</a:t>
            </a:r>
            <a:endParaRPr lang="es-MX" dirty="0" smtClean="0"/>
          </a:p>
          <a:p>
            <a:pPr lvl="0"/>
            <a:r>
              <a:rPr lang="es-MX" b="1" dirty="0" smtClean="0"/>
              <a:t>Top </a:t>
            </a:r>
            <a:r>
              <a:rPr lang="es-MX" b="1" dirty="0" err="1" smtClean="0"/>
              <a:t>right</a:t>
            </a:r>
            <a:r>
              <a:rPr lang="es-MX" b="1" dirty="0" smtClean="0"/>
              <a:t> </a:t>
            </a:r>
            <a:r>
              <a:rPr lang="es-MX" b="1" dirty="0" err="1" smtClean="0"/>
              <a:t>quadrant</a:t>
            </a:r>
            <a:r>
              <a:rPr lang="es-MX" dirty="0" smtClean="0"/>
              <a:t>. </a:t>
            </a:r>
            <a:r>
              <a:rPr lang="es-MX" b="1" dirty="0" smtClean="0"/>
              <a:t>ALWAYS PROCYCLICAL.</a:t>
            </a:r>
            <a:r>
              <a:rPr lang="es-MX" dirty="0" smtClean="0"/>
              <a:t> </a:t>
            </a:r>
            <a:r>
              <a:rPr lang="en-US" dirty="0" smtClean="0"/>
              <a:t>Countries that have always behaved </a:t>
            </a:r>
            <a:r>
              <a:rPr lang="en-US" dirty="0" err="1" smtClean="0"/>
              <a:t>procyclical</a:t>
            </a:r>
            <a:r>
              <a:rPr lang="en-US" dirty="0" smtClean="0"/>
              <a:t>. </a:t>
            </a:r>
            <a:endParaRPr lang="es-MX" dirty="0" smtClean="0"/>
          </a:p>
          <a:p>
            <a:pPr lvl="0"/>
            <a:r>
              <a:rPr lang="es-MX" b="1" dirty="0" err="1" smtClean="0"/>
              <a:t>Bottom</a:t>
            </a:r>
            <a:r>
              <a:rPr lang="es-MX" b="1" dirty="0" smtClean="0"/>
              <a:t> </a:t>
            </a:r>
            <a:r>
              <a:rPr lang="es-MX" b="1" dirty="0" err="1" smtClean="0"/>
              <a:t>left</a:t>
            </a:r>
            <a:r>
              <a:rPr lang="es-MX" b="1" dirty="0" smtClean="0"/>
              <a:t> </a:t>
            </a:r>
            <a:r>
              <a:rPr lang="es-MX" b="1" dirty="0" err="1" smtClean="0"/>
              <a:t>quadrant</a:t>
            </a:r>
            <a:r>
              <a:rPr lang="es-MX" b="1" dirty="0" smtClean="0"/>
              <a:t>. ALWAYS COUNTERCYCLICAL.</a:t>
            </a:r>
            <a:r>
              <a:rPr lang="es-MX" dirty="0" smtClean="0"/>
              <a:t> </a:t>
            </a:r>
            <a:r>
              <a:rPr lang="en-US" dirty="0" smtClean="0"/>
              <a:t>Countries that have always behaved countercyclical.</a:t>
            </a:r>
            <a:endParaRPr lang="es-MX" dirty="0" smtClean="0"/>
          </a:p>
        </p:txBody>
      </p:sp>
      <p:sp>
        <p:nvSpPr>
          <p:cNvPr id="26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34" charset="-128"/>
              </a:defRPr>
            </a:lvl1pPr>
            <a:lvl2pPr marL="742058" indent="-285407" eaLnBrk="0" hangingPunct="0">
              <a:defRPr>
                <a:solidFill>
                  <a:schemeClr val="tx1"/>
                </a:solidFill>
                <a:latin typeface="Arial" charset="0"/>
                <a:ea typeface="ＭＳ Ｐゴシック" pitchFamily="34" charset="-128"/>
              </a:defRPr>
            </a:lvl2pPr>
            <a:lvl3pPr marL="1141628" indent="-228326" eaLnBrk="0" hangingPunct="0">
              <a:defRPr>
                <a:solidFill>
                  <a:schemeClr val="tx1"/>
                </a:solidFill>
                <a:latin typeface="Arial" charset="0"/>
                <a:ea typeface="ＭＳ Ｐゴシック" pitchFamily="34" charset="-128"/>
              </a:defRPr>
            </a:lvl3pPr>
            <a:lvl4pPr marL="1598280" indent="-228326" eaLnBrk="0" hangingPunct="0">
              <a:defRPr>
                <a:solidFill>
                  <a:schemeClr val="tx1"/>
                </a:solidFill>
                <a:latin typeface="Arial" charset="0"/>
                <a:ea typeface="ＭＳ Ｐゴシック" pitchFamily="34" charset="-128"/>
              </a:defRPr>
            </a:lvl4pPr>
            <a:lvl5pPr marL="2054931" indent="-228326" eaLnBrk="0" hangingPunct="0">
              <a:defRPr>
                <a:solidFill>
                  <a:schemeClr val="tx1"/>
                </a:solidFill>
                <a:latin typeface="Arial" charset="0"/>
                <a:ea typeface="ＭＳ Ｐゴシック" pitchFamily="34" charset="-128"/>
              </a:defRPr>
            </a:lvl5pPr>
            <a:lvl6pPr marL="2511582" indent="-228326" eaLnBrk="0" fontAlgn="base" hangingPunct="0">
              <a:spcBef>
                <a:spcPct val="0"/>
              </a:spcBef>
              <a:spcAft>
                <a:spcPct val="0"/>
              </a:spcAft>
              <a:defRPr>
                <a:solidFill>
                  <a:schemeClr val="tx1"/>
                </a:solidFill>
                <a:latin typeface="Arial" charset="0"/>
                <a:ea typeface="ＭＳ Ｐゴシック" pitchFamily="34" charset="-128"/>
              </a:defRPr>
            </a:lvl6pPr>
            <a:lvl7pPr marL="2968234" indent="-228326" eaLnBrk="0" fontAlgn="base" hangingPunct="0">
              <a:spcBef>
                <a:spcPct val="0"/>
              </a:spcBef>
              <a:spcAft>
                <a:spcPct val="0"/>
              </a:spcAft>
              <a:defRPr>
                <a:solidFill>
                  <a:schemeClr val="tx1"/>
                </a:solidFill>
                <a:latin typeface="Arial" charset="0"/>
                <a:ea typeface="ＭＳ Ｐゴシック" pitchFamily="34" charset="-128"/>
              </a:defRPr>
            </a:lvl7pPr>
            <a:lvl8pPr marL="3424885" indent="-228326" eaLnBrk="0" fontAlgn="base" hangingPunct="0">
              <a:spcBef>
                <a:spcPct val="0"/>
              </a:spcBef>
              <a:spcAft>
                <a:spcPct val="0"/>
              </a:spcAft>
              <a:defRPr>
                <a:solidFill>
                  <a:schemeClr val="tx1"/>
                </a:solidFill>
                <a:latin typeface="Arial" charset="0"/>
                <a:ea typeface="ＭＳ Ｐゴシック" pitchFamily="34" charset="-128"/>
              </a:defRPr>
            </a:lvl8pPr>
            <a:lvl9pPr marL="3881537" indent="-228326"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28F85C3F-7041-421D-8EB0-BA6D99613BC1}" type="slidenum">
              <a:rPr lang="es-ES" smtClean="0"/>
              <a:pPr eaLnBrk="1" hangingPunct="1"/>
              <a:t>7</a:t>
            </a:fld>
            <a:endParaRPr lang="es-E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dirty="0" smtClean="0"/>
          </a:p>
        </p:txBody>
      </p:sp>
      <p:sp>
        <p:nvSpPr>
          <p:cNvPr id="26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34" charset="-128"/>
              </a:defRPr>
            </a:lvl1pPr>
            <a:lvl2pPr marL="742058" indent="-285407" eaLnBrk="0" hangingPunct="0">
              <a:defRPr>
                <a:solidFill>
                  <a:schemeClr val="tx1"/>
                </a:solidFill>
                <a:latin typeface="Arial" charset="0"/>
                <a:ea typeface="ＭＳ Ｐゴシック" pitchFamily="34" charset="-128"/>
              </a:defRPr>
            </a:lvl2pPr>
            <a:lvl3pPr marL="1141628" indent="-228326" eaLnBrk="0" hangingPunct="0">
              <a:defRPr>
                <a:solidFill>
                  <a:schemeClr val="tx1"/>
                </a:solidFill>
                <a:latin typeface="Arial" charset="0"/>
                <a:ea typeface="ＭＳ Ｐゴシック" pitchFamily="34" charset="-128"/>
              </a:defRPr>
            </a:lvl3pPr>
            <a:lvl4pPr marL="1598280" indent="-228326" eaLnBrk="0" hangingPunct="0">
              <a:defRPr>
                <a:solidFill>
                  <a:schemeClr val="tx1"/>
                </a:solidFill>
                <a:latin typeface="Arial" charset="0"/>
                <a:ea typeface="ＭＳ Ｐゴシック" pitchFamily="34" charset="-128"/>
              </a:defRPr>
            </a:lvl4pPr>
            <a:lvl5pPr marL="2054931" indent="-228326" eaLnBrk="0" hangingPunct="0">
              <a:defRPr>
                <a:solidFill>
                  <a:schemeClr val="tx1"/>
                </a:solidFill>
                <a:latin typeface="Arial" charset="0"/>
                <a:ea typeface="ＭＳ Ｐゴシック" pitchFamily="34" charset="-128"/>
              </a:defRPr>
            </a:lvl5pPr>
            <a:lvl6pPr marL="2511582" indent="-228326" eaLnBrk="0" fontAlgn="base" hangingPunct="0">
              <a:spcBef>
                <a:spcPct val="0"/>
              </a:spcBef>
              <a:spcAft>
                <a:spcPct val="0"/>
              </a:spcAft>
              <a:defRPr>
                <a:solidFill>
                  <a:schemeClr val="tx1"/>
                </a:solidFill>
                <a:latin typeface="Arial" charset="0"/>
                <a:ea typeface="ＭＳ Ｐゴシック" pitchFamily="34" charset="-128"/>
              </a:defRPr>
            </a:lvl6pPr>
            <a:lvl7pPr marL="2968234" indent="-228326" eaLnBrk="0" fontAlgn="base" hangingPunct="0">
              <a:spcBef>
                <a:spcPct val="0"/>
              </a:spcBef>
              <a:spcAft>
                <a:spcPct val="0"/>
              </a:spcAft>
              <a:defRPr>
                <a:solidFill>
                  <a:schemeClr val="tx1"/>
                </a:solidFill>
                <a:latin typeface="Arial" charset="0"/>
                <a:ea typeface="ＭＳ Ｐゴシック" pitchFamily="34" charset="-128"/>
              </a:defRPr>
            </a:lvl7pPr>
            <a:lvl8pPr marL="3424885" indent="-228326" eaLnBrk="0" fontAlgn="base" hangingPunct="0">
              <a:spcBef>
                <a:spcPct val="0"/>
              </a:spcBef>
              <a:spcAft>
                <a:spcPct val="0"/>
              </a:spcAft>
              <a:defRPr>
                <a:solidFill>
                  <a:schemeClr val="tx1"/>
                </a:solidFill>
                <a:latin typeface="Arial" charset="0"/>
                <a:ea typeface="ＭＳ Ｐゴシック" pitchFamily="34" charset="-128"/>
              </a:defRPr>
            </a:lvl8pPr>
            <a:lvl9pPr marL="3881537" indent="-228326"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28F85C3F-7041-421D-8EB0-BA6D99613BC1}" type="slidenum">
              <a:rPr lang="es-ES" smtClean="0"/>
              <a:pPr eaLnBrk="1" hangingPunct="1"/>
              <a:t>20</a:t>
            </a:fld>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dirty="0" smtClean="0"/>
          </a:p>
        </p:txBody>
      </p:sp>
      <p:sp>
        <p:nvSpPr>
          <p:cNvPr id="26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34" charset="-128"/>
              </a:defRPr>
            </a:lvl1pPr>
            <a:lvl2pPr marL="742058" indent="-285407" eaLnBrk="0" hangingPunct="0">
              <a:defRPr>
                <a:solidFill>
                  <a:schemeClr val="tx1"/>
                </a:solidFill>
                <a:latin typeface="Arial" charset="0"/>
                <a:ea typeface="ＭＳ Ｐゴシック" pitchFamily="34" charset="-128"/>
              </a:defRPr>
            </a:lvl2pPr>
            <a:lvl3pPr marL="1141628" indent="-228326" eaLnBrk="0" hangingPunct="0">
              <a:defRPr>
                <a:solidFill>
                  <a:schemeClr val="tx1"/>
                </a:solidFill>
                <a:latin typeface="Arial" charset="0"/>
                <a:ea typeface="ＭＳ Ｐゴシック" pitchFamily="34" charset="-128"/>
              </a:defRPr>
            </a:lvl3pPr>
            <a:lvl4pPr marL="1598280" indent="-228326" eaLnBrk="0" hangingPunct="0">
              <a:defRPr>
                <a:solidFill>
                  <a:schemeClr val="tx1"/>
                </a:solidFill>
                <a:latin typeface="Arial" charset="0"/>
                <a:ea typeface="ＭＳ Ｐゴシック" pitchFamily="34" charset="-128"/>
              </a:defRPr>
            </a:lvl4pPr>
            <a:lvl5pPr marL="2054931" indent="-228326" eaLnBrk="0" hangingPunct="0">
              <a:defRPr>
                <a:solidFill>
                  <a:schemeClr val="tx1"/>
                </a:solidFill>
                <a:latin typeface="Arial" charset="0"/>
                <a:ea typeface="ＭＳ Ｐゴシック" pitchFamily="34" charset="-128"/>
              </a:defRPr>
            </a:lvl5pPr>
            <a:lvl6pPr marL="2511582" indent="-228326" eaLnBrk="0" fontAlgn="base" hangingPunct="0">
              <a:spcBef>
                <a:spcPct val="0"/>
              </a:spcBef>
              <a:spcAft>
                <a:spcPct val="0"/>
              </a:spcAft>
              <a:defRPr>
                <a:solidFill>
                  <a:schemeClr val="tx1"/>
                </a:solidFill>
                <a:latin typeface="Arial" charset="0"/>
                <a:ea typeface="ＭＳ Ｐゴシック" pitchFamily="34" charset="-128"/>
              </a:defRPr>
            </a:lvl6pPr>
            <a:lvl7pPr marL="2968234" indent="-228326" eaLnBrk="0" fontAlgn="base" hangingPunct="0">
              <a:spcBef>
                <a:spcPct val="0"/>
              </a:spcBef>
              <a:spcAft>
                <a:spcPct val="0"/>
              </a:spcAft>
              <a:defRPr>
                <a:solidFill>
                  <a:schemeClr val="tx1"/>
                </a:solidFill>
                <a:latin typeface="Arial" charset="0"/>
                <a:ea typeface="ＭＳ Ｐゴシック" pitchFamily="34" charset="-128"/>
              </a:defRPr>
            </a:lvl7pPr>
            <a:lvl8pPr marL="3424885" indent="-228326" eaLnBrk="0" fontAlgn="base" hangingPunct="0">
              <a:spcBef>
                <a:spcPct val="0"/>
              </a:spcBef>
              <a:spcAft>
                <a:spcPct val="0"/>
              </a:spcAft>
              <a:defRPr>
                <a:solidFill>
                  <a:schemeClr val="tx1"/>
                </a:solidFill>
                <a:latin typeface="Arial" charset="0"/>
                <a:ea typeface="ＭＳ Ｐゴシック" pitchFamily="34" charset="-128"/>
              </a:defRPr>
            </a:lvl8pPr>
            <a:lvl9pPr marL="3881537" indent="-228326"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28F85C3F-7041-421D-8EB0-BA6D99613BC1}" type="slidenum">
              <a:rPr lang="es-ES" smtClean="0"/>
              <a:pPr eaLnBrk="1" hangingPunct="1"/>
              <a:t>21</a:t>
            </a:fld>
            <a:endParaRPr lang="es-E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A46694-4A6C-4A14-BFBC-72187C0E898C}" type="slidenum">
              <a:rPr lang="es-ES" smtClean="0"/>
              <a:pPr>
                <a:defRPr/>
              </a:pPr>
              <a:t>22</a:t>
            </a:fld>
            <a:endParaRPr lang="es-ES" dirty="0"/>
          </a:p>
        </p:txBody>
      </p:sp>
    </p:spTree>
    <p:extLst>
      <p:ext uri="{BB962C8B-B14F-4D97-AF65-F5344CB8AC3E}">
        <p14:creationId xmlns:p14="http://schemas.microsoft.com/office/powerpoint/2010/main" val="1461858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A46694-4A6C-4A14-BFBC-72187C0E898C}" type="slidenum">
              <a:rPr lang="es-ES" smtClean="0"/>
              <a:pPr>
                <a:defRPr/>
              </a:pPr>
              <a:t>23</a:t>
            </a:fld>
            <a:endParaRPr lang="es-ES" dirty="0"/>
          </a:p>
        </p:txBody>
      </p:sp>
    </p:spTree>
    <p:extLst>
      <p:ext uri="{BB962C8B-B14F-4D97-AF65-F5344CB8AC3E}">
        <p14:creationId xmlns:p14="http://schemas.microsoft.com/office/powerpoint/2010/main" val="1461858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A46694-4A6C-4A14-BFBC-72187C0E898C}" type="slidenum">
              <a:rPr lang="es-ES" smtClean="0"/>
              <a:pPr>
                <a:defRPr/>
              </a:pPr>
              <a:t>25</a:t>
            </a:fld>
            <a:endParaRPr lang="es-ES" dirty="0"/>
          </a:p>
        </p:txBody>
      </p:sp>
    </p:spTree>
    <p:extLst>
      <p:ext uri="{BB962C8B-B14F-4D97-AF65-F5344CB8AC3E}">
        <p14:creationId xmlns:p14="http://schemas.microsoft.com/office/powerpoint/2010/main" val="1461858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A46694-4A6C-4A14-BFBC-72187C0E898C}" type="slidenum">
              <a:rPr lang="es-ES" smtClean="0"/>
              <a:pPr>
                <a:defRPr/>
              </a:pPr>
              <a:t>27</a:t>
            </a:fld>
            <a:endParaRPr lang="es-ES" dirty="0"/>
          </a:p>
        </p:txBody>
      </p:sp>
    </p:spTree>
    <p:extLst>
      <p:ext uri="{BB962C8B-B14F-4D97-AF65-F5344CB8AC3E}">
        <p14:creationId xmlns:p14="http://schemas.microsoft.com/office/powerpoint/2010/main" val="14618581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Rectángulo 23"/>
          <p:cNvSpPr/>
          <p:nvPr userDrawn="1"/>
        </p:nvSpPr>
        <p:spPr>
          <a:xfrm>
            <a:off x="0" y="2492375"/>
            <a:ext cx="9144000" cy="4365625"/>
          </a:xfrm>
          <a:prstGeom prst="rect">
            <a:avLst/>
          </a:prstGeom>
          <a:solidFill>
            <a:srgbClr val="11427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5" name="Imagen 24" descr="miembros cemla pp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52513"/>
            <a:ext cx="9144000"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8 Rectángulo"/>
          <p:cNvSpPr/>
          <p:nvPr userDrawn="1"/>
        </p:nvSpPr>
        <p:spPr>
          <a:xfrm>
            <a:off x="0" y="5957888"/>
            <a:ext cx="9144000" cy="900112"/>
          </a:xfrm>
          <a:prstGeom prst="rect">
            <a:avLst/>
          </a:prstGeom>
          <a:solidFill>
            <a:srgbClr val="00336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latin typeface="Helvetica" pitchFamily="34" charset="0"/>
            </a:endParaRPr>
          </a:p>
        </p:txBody>
      </p:sp>
      <p:pic>
        <p:nvPicPr>
          <p:cNvPr id="8" name="Imagen 17" descr="Logo 2012.tif"/>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5600" y="314325"/>
            <a:ext cx="25193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p:cNvSpPr>
            <a:spLocks noGrp="1"/>
          </p:cNvSpPr>
          <p:nvPr>
            <p:ph type="ctrTitle"/>
          </p:nvPr>
        </p:nvSpPr>
        <p:spPr>
          <a:xfrm>
            <a:off x="222813" y="4157943"/>
            <a:ext cx="5964154" cy="933450"/>
          </a:xfrm>
        </p:spPr>
        <p:txBody>
          <a:bodyPr>
            <a:normAutofit/>
          </a:bodyPr>
          <a:lstStyle>
            <a:lvl1pPr>
              <a:defRPr sz="2800">
                <a:solidFill>
                  <a:srgbClr val="FFFFFF"/>
                </a:solidFill>
                <a:latin typeface="Helvetica"/>
                <a:cs typeface="Helvetica"/>
              </a:defRPr>
            </a:lvl1pPr>
          </a:lstStyle>
          <a:p>
            <a:endParaRPr dirty="0"/>
          </a:p>
        </p:txBody>
      </p:sp>
      <p:sp>
        <p:nvSpPr>
          <p:cNvPr id="17" name="Subtitle 2"/>
          <p:cNvSpPr>
            <a:spLocks noGrp="1"/>
          </p:cNvSpPr>
          <p:nvPr>
            <p:ph type="subTitle" idx="1"/>
          </p:nvPr>
        </p:nvSpPr>
        <p:spPr>
          <a:xfrm>
            <a:off x="222813" y="5095874"/>
            <a:ext cx="5964154" cy="748553"/>
          </a:xfrm>
        </p:spPr>
        <p:txBody>
          <a:bodyPr>
            <a:normAutofit/>
          </a:bodyPr>
          <a:lstStyle>
            <a:lvl1pPr marL="0" indent="0" algn="l">
              <a:spcBef>
                <a:spcPts val="300"/>
              </a:spcBef>
              <a:buNone/>
              <a:defRPr sz="1400" baseline="0">
                <a:solidFill>
                  <a:srgbClr val="FFFFFF"/>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dirty="0"/>
          </a:p>
        </p:txBody>
      </p:sp>
    </p:spTree>
    <p:extLst>
      <p:ext uri="{BB962C8B-B14F-4D97-AF65-F5344CB8AC3E}">
        <p14:creationId xmlns:p14="http://schemas.microsoft.com/office/powerpoint/2010/main" val="3295885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3 Rectángulo"/>
          <p:cNvSpPr/>
          <p:nvPr userDrawn="1"/>
        </p:nvSpPr>
        <p:spPr>
          <a:xfrm>
            <a:off x="0" y="0"/>
            <a:ext cx="9144000" cy="1071563"/>
          </a:xfrm>
          <a:prstGeom prst="rect">
            <a:avLst/>
          </a:prstGeom>
          <a:solidFill>
            <a:srgbClr val="00336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latin typeface="Helvetica" pitchFamily="34" charset="0"/>
            </a:endParaRPr>
          </a:p>
        </p:txBody>
      </p:sp>
      <p:sp>
        <p:nvSpPr>
          <p:cNvPr id="5" name="4 Rectángulo"/>
          <p:cNvSpPr/>
          <p:nvPr userDrawn="1"/>
        </p:nvSpPr>
        <p:spPr>
          <a:xfrm>
            <a:off x="8243888" y="0"/>
            <a:ext cx="900112" cy="1071563"/>
          </a:xfrm>
          <a:prstGeom prst="rect">
            <a:avLst/>
          </a:prstGeom>
          <a:solidFill>
            <a:srgbClr val="00336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latin typeface="Helvetica" pitchFamily="34" charset="0"/>
            </a:endParaRPr>
          </a:p>
        </p:txBody>
      </p:sp>
      <p:sp>
        <p:nvSpPr>
          <p:cNvPr id="6" name="9 Rectángulo"/>
          <p:cNvSpPr/>
          <p:nvPr userDrawn="1"/>
        </p:nvSpPr>
        <p:spPr>
          <a:xfrm>
            <a:off x="0" y="6742113"/>
            <a:ext cx="9144000" cy="115887"/>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latin typeface="Helvetica" pitchFamily="34" charset="0"/>
            </a:endParaRPr>
          </a:p>
        </p:txBody>
      </p:sp>
      <p:pic>
        <p:nvPicPr>
          <p:cNvPr id="7" name="Imagen 9" descr="logotipo.t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950" y="6389688"/>
            <a:ext cx="12763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457200" y="142852"/>
            <a:ext cx="6615130" cy="857256"/>
          </a:xfrm>
        </p:spPr>
        <p:txBody>
          <a:bodyPr>
            <a:noAutofit/>
          </a:bodyPr>
          <a:lstStyle>
            <a:lvl1pPr algn="l">
              <a:defRPr sz="3200">
                <a:solidFill>
                  <a:schemeClr val="bg1"/>
                </a:solidFill>
              </a:defRPr>
            </a:lvl1pPr>
          </a:lstStyle>
          <a:p>
            <a:r>
              <a:rPr lang="es-ES" dirty="0" smtClean="0"/>
              <a:t>Haga clic para modificar el estilo de título del patrón</a:t>
            </a:r>
            <a:endParaRPr lang="es-MX" dirty="0"/>
          </a:p>
        </p:txBody>
      </p:sp>
      <p:sp>
        <p:nvSpPr>
          <p:cNvPr id="3" name="2 Marcador de contenido"/>
          <p:cNvSpPr>
            <a:spLocks noGrp="1"/>
          </p:cNvSpPr>
          <p:nvPr>
            <p:ph idx="1"/>
          </p:nvPr>
        </p:nvSpPr>
        <p:spPr>
          <a:xfrm>
            <a:off x="457200" y="1357298"/>
            <a:ext cx="8229600" cy="4768865"/>
          </a:xfrm>
        </p:spPr>
        <p:txBody>
          <a:bodyPr>
            <a:normAutofit/>
          </a:bodyPr>
          <a:lstStyle>
            <a:lvl1pPr>
              <a:defRPr sz="2800"/>
            </a:lvl1pPr>
            <a:lvl2pPr>
              <a:defRPr sz="2400"/>
            </a:lvl2pPr>
            <a:lvl3pPr>
              <a:defRPr sz="2000"/>
            </a:lvl3pPr>
            <a:lvl4pPr>
              <a:defRPr sz="1800"/>
            </a:lvl4pPr>
            <a:lvl5pP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MX" dirty="0"/>
          </a:p>
        </p:txBody>
      </p:sp>
    </p:spTree>
    <p:extLst>
      <p:ext uri="{BB962C8B-B14F-4D97-AF65-F5344CB8AC3E}">
        <p14:creationId xmlns:p14="http://schemas.microsoft.com/office/powerpoint/2010/main" val="455267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1613" y="190500"/>
            <a:ext cx="8636000" cy="10096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89063" y="1971675"/>
            <a:ext cx="3108325" cy="4117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9788" y="1971675"/>
            <a:ext cx="3108325" cy="19827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9788" y="4106863"/>
            <a:ext cx="3108325" cy="19827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dt" sz="half" idx="10"/>
          </p:nvPr>
        </p:nvSpPr>
        <p:spPr>
          <a:ln/>
        </p:spPr>
        <p:txBody>
          <a:bodyPr/>
          <a:lstStyle>
            <a:lvl1pPr>
              <a:defRPr/>
            </a:lvl1pPr>
          </a:lstStyle>
          <a:p>
            <a:pPr>
              <a:defRPr/>
            </a:pPr>
            <a:endParaRPr lang="es-AR" dirty="0"/>
          </a:p>
        </p:txBody>
      </p:sp>
      <p:sp>
        <p:nvSpPr>
          <p:cNvPr id="7" name="Rectangle 3"/>
          <p:cNvSpPr>
            <a:spLocks noGrp="1" noChangeArrowheads="1"/>
          </p:cNvSpPr>
          <p:nvPr>
            <p:ph type="ftr" sz="quarter" idx="11"/>
          </p:nvPr>
        </p:nvSpPr>
        <p:spPr>
          <a:ln/>
        </p:spPr>
        <p:txBody>
          <a:bodyPr/>
          <a:lstStyle>
            <a:lvl1pPr>
              <a:defRPr/>
            </a:lvl1pPr>
          </a:lstStyle>
          <a:p>
            <a:pPr>
              <a:defRPr/>
            </a:pPr>
            <a:endParaRPr lang="es-AR" dirty="0"/>
          </a:p>
        </p:txBody>
      </p:sp>
    </p:spTree>
    <p:extLst>
      <p:ext uri="{BB962C8B-B14F-4D97-AF65-F5344CB8AC3E}">
        <p14:creationId xmlns:p14="http://schemas.microsoft.com/office/powerpoint/2010/main" val="1129179388"/>
      </p:ext>
    </p:extLst>
  </p:cSld>
  <p:clrMapOvr>
    <a:masterClrMapping/>
  </p:clrMapOvr>
  <p:transition spd="med">
    <p:split/>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Helvetica" charset="0"/>
                <a:ea typeface="ＭＳ Ｐゴシック" charset="0"/>
                <a:cs typeface="ＭＳ Ｐゴシック" charset="0"/>
              </a:defRPr>
            </a:lvl1pPr>
          </a:lstStyle>
          <a:p>
            <a:pPr>
              <a:defRPr/>
            </a:pPr>
            <a:fld id="{ADB59CD9-C062-4AFE-A629-6298FA0BDFA3}" type="datetimeFigureOut">
              <a:rPr lang="es-MX"/>
              <a:pPr>
                <a:defRPr/>
              </a:pPr>
              <a:t>26/11/2015</a:t>
            </a:fld>
            <a:endParaRPr lang="es-MX"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Helvetica" pitchFamily="34" charset="0"/>
                <a:ea typeface="+mn-ea"/>
                <a:cs typeface="+mn-cs"/>
              </a:defRPr>
            </a:lvl1pPr>
          </a:lstStyle>
          <a:p>
            <a:pPr>
              <a:defRPr/>
            </a:pPr>
            <a:endParaRPr lang="es-MX"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Helvetica" charset="0"/>
                <a:ea typeface="ＭＳ Ｐゴシック" charset="0"/>
                <a:cs typeface="ＭＳ Ｐゴシック" charset="0"/>
              </a:defRPr>
            </a:lvl1pPr>
          </a:lstStyle>
          <a:p>
            <a:pPr>
              <a:defRPr/>
            </a:pPr>
            <a:fld id="{EBC87A5B-2548-4B32-878C-3464B8228E89}" type="slidenum">
              <a:rPr lang="es-MX"/>
              <a:pPr>
                <a:defRPr/>
              </a:pPr>
              <a:t>‹Nº›</a:t>
            </a:fld>
            <a:endParaRPr lang="es-MX" dirty="0"/>
          </a:p>
        </p:txBody>
      </p:sp>
    </p:spTree>
  </p:cSld>
  <p:clrMap bg1="lt1" tx1="dk1" bg2="lt2" tx2="dk2" accent1="accent1" accent2="accent2" accent3="accent3" accent4="accent4" accent5="accent5" accent6="accent6" hlink="hlink" folHlink="folHlink"/>
  <p:sldLayoutIdLst>
    <p:sldLayoutId id="2147483778" r:id="rId1"/>
    <p:sldLayoutId id="2147483779" r:id="rId2"/>
    <p:sldLayoutId id="2147483781" r:id="rId3"/>
  </p:sldLayoutIdLst>
  <p:txStyles>
    <p:titleStyle>
      <a:lvl1pPr algn="ctr" rtl="0" eaLnBrk="0" fontAlgn="base" hangingPunct="0">
        <a:spcBef>
          <a:spcPct val="0"/>
        </a:spcBef>
        <a:spcAft>
          <a:spcPct val="0"/>
        </a:spcAft>
        <a:defRPr sz="4400" kern="1200">
          <a:solidFill>
            <a:schemeClr val="tx1"/>
          </a:solidFill>
          <a:latin typeface="Helvetica" pitchFamily="34" charset="0"/>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Helvetica"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Helvetica"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Helvetica"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Helvetica"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Helvetica" pitchFamily="34" charset="0"/>
        </a:defRPr>
      </a:lvl6pPr>
      <a:lvl7pPr marL="914400" algn="ctr" rtl="0" fontAlgn="base">
        <a:spcBef>
          <a:spcPct val="0"/>
        </a:spcBef>
        <a:spcAft>
          <a:spcPct val="0"/>
        </a:spcAft>
        <a:defRPr sz="4400">
          <a:solidFill>
            <a:schemeClr val="tx1"/>
          </a:solidFill>
          <a:latin typeface="Helvetica" pitchFamily="34" charset="0"/>
        </a:defRPr>
      </a:lvl7pPr>
      <a:lvl8pPr marL="1371600" algn="ctr" rtl="0" fontAlgn="base">
        <a:spcBef>
          <a:spcPct val="0"/>
        </a:spcBef>
        <a:spcAft>
          <a:spcPct val="0"/>
        </a:spcAft>
        <a:defRPr sz="4400">
          <a:solidFill>
            <a:schemeClr val="tx1"/>
          </a:solidFill>
          <a:latin typeface="Helvetica" pitchFamily="34" charset="0"/>
        </a:defRPr>
      </a:lvl8pPr>
      <a:lvl9pPr marL="1828800" algn="ctr" rtl="0" fontAlgn="base">
        <a:spcBef>
          <a:spcPct val="0"/>
        </a:spcBef>
        <a:spcAft>
          <a:spcPct val="0"/>
        </a:spcAft>
        <a:defRPr sz="4400">
          <a:solidFill>
            <a:schemeClr val="tx1"/>
          </a:solidFill>
          <a:latin typeface="Helvetica"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2250" y="3140968"/>
            <a:ext cx="8742238" cy="933450"/>
          </a:xfrm>
        </p:spPr>
        <p:txBody>
          <a:bodyPr>
            <a:noAutofit/>
          </a:bodyPr>
          <a:lstStyle/>
          <a:p>
            <a:pPr>
              <a:defRPr/>
            </a:pPr>
            <a:r>
              <a:rPr lang="en-US" dirty="0" smtClean="0"/>
              <a:t>Monetary and Fiscal Policies in Latin America:</a:t>
            </a:r>
            <a:br>
              <a:rPr lang="en-US" dirty="0" smtClean="0"/>
            </a:br>
            <a:r>
              <a:rPr lang="en-US" dirty="0" smtClean="0"/>
              <a:t>Evidence from an Estimated DSGE Model</a:t>
            </a:r>
            <a:endParaRPr lang="en-US" dirty="0"/>
          </a:p>
        </p:txBody>
      </p:sp>
      <p:sp>
        <p:nvSpPr>
          <p:cNvPr id="4099" name="Subtítulo 2"/>
          <p:cNvSpPr>
            <a:spLocks noGrp="1"/>
          </p:cNvSpPr>
          <p:nvPr>
            <p:ph type="subTitle" idx="1"/>
          </p:nvPr>
        </p:nvSpPr>
        <p:spPr>
          <a:xfrm>
            <a:off x="251520" y="4509120"/>
            <a:ext cx="8640960" cy="1872208"/>
          </a:xfrm>
        </p:spPr>
        <p:txBody>
          <a:bodyPr>
            <a:normAutofit fontScale="92500" lnSpcReduction="10000"/>
          </a:bodyPr>
          <a:lstStyle/>
          <a:p>
            <a:pPr algn="ctr"/>
            <a:r>
              <a:rPr lang="en-US" sz="2000" b="1" dirty="0">
                <a:latin typeface="Helvetica" pitchFamily="34" charset="0"/>
                <a:ea typeface="ＭＳ Ｐゴシック" pitchFamily="34" charset="-128"/>
                <a:cs typeface="Helvetica" pitchFamily="34" charset="0"/>
              </a:rPr>
              <a:t>Maritsa Hernández Henao		 Alberto Ortiz </a:t>
            </a:r>
            <a:r>
              <a:rPr lang="en-US" sz="2000" b="1" dirty="0" smtClean="0">
                <a:latin typeface="Helvetica" pitchFamily="34" charset="0"/>
                <a:ea typeface="ＭＳ Ｐゴシック" pitchFamily="34" charset="-128"/>
                <a:cs typeface="Helvetica" pitchFamily="34" charset="0"/>
              </a:rPr>
              <a:t>Bolaños</a:t>
            </a:r>
          </a:p>
          <a:p>
            <a:r>
              <a:rPr lang="en-US" sz="2000" dirty="0" smtClean="0">
                <a:latin typeface="Helvetica" pitchFamily="34" charset="0"/>
                <a:ea typeface="ＭＳ Ｐゴシック" pitchFamily="34" charset="-128"/>
                <a:cs typeface="Helvetica" pitchFamily="34" charset="0"/>
              </a:rPr>
              <a:t>		CEMLA</a:t>
            </a:r>
            <a:r>
              <a:rPr lang="en-US" sz="2000" dirty="0">
                <a:latin typeface="Helvetica" pitchFamily="34" charset="0"/>
                <a:ea typeface="ＭＳ Ｐゴシック" pitchFamily="34" charset="-128"/>
                <a:cs typeface="Helvetica" pitchFamily="34" charset="0"/>
              </a:rPr>
              <a:t>		                      </a:t>
            </a:r>
            <a:r>
              <a:rPr lang="en-US" sz="2000" dirty="0" smtClean="0">
                <a:latin typeface="Helvetica" pitchFamily="34" charset="0"/>
                <a:ea typeface="ＭＳ Ｐゴシック" pitchFamily="34" charset="-128"/>
                <a:cs typeface="Helvetica" pitchFamily="34" charset="0"/>
              </a:rPr>
              <a:t>	CEMLA and EGADE</a:t>
            </a:r>
            <a:endParaRPr lang="en-US" sz="2000" dirty="0">
              <a:latin typeface="Helvetica" pitchFamily="34" charset="0"/>
              <a:ea typeface="ＭＳ Ｐゴシック" pitchFamily="34" charset="-128"/>
              <a:cs typeface="Helvetica" pitchFamily="34" charset="0"/>
            </a:endParaRPr>
          </a:p>
          <a:p>
            <a:pPr algn="ctr"/>
            <a:r>
              <a:rPr lang="es-MX" sz="2000" dirty="0" smtClean="0">
                <a:latin typeface="Helvetica" pitchFamily="34" charset="0"/>
                <a:ea typeface="ＭＳ Ｐゴシック" pitchFamily="34" charset="-128"/>
                <a:cs typeface="Helvetica" pitchFamily="34" charset="0"/>
              </a:rPr>
              <a:t>	</a:t>
            </a:r>
          </a:p>
          <a:p>
            <a:pPr algn="ctr"/>
            <a:r>
              <a:rPr lang="en-US" sz="2000" dirty="0" smtClean="0">
                <a:latin typeface="Helvetica" pitchFamily="34" charset="0"/>
                <a:ea typeface="ＭＳ Ｐゴシック" pitchFamily="34" charset="-128"/>
                <a:cs typeface="Helvetica" pitchFamily="34" charset="0"/>
              </a:rPr>
              <a:t>XX Meeting of CEMLA’s Research Network</a:t>
            </a:r>
          </a:p>
          <a:p>
            <a:pPr algn="ctr"/>
            <a:r>
              <a:rPr lang="es-MX" sz="2000" dirty="0" smtClean="0">
                <a:latin typeface="Helvetica" pitchFamily="34" charset="0"/>
                <a:ea typeface="ＭＳ Ｐゴシック" pitchFamily="34" charset="-128"/>
                <a:cs typeface="Helvetica" pitchFamily="34" charset="0"/>
              </a:rPr>
              <a:t>Santo Domingo, República Dominicana</a:t>
            </a:r>
          </a:p>
          <a:p>
            <a:pPr algn="ctr"/>
            <a:r>
              <a:rPr lang="en-US" sz="2000" dirty="0" smtClean="0">
                <a:latin typeface="Helvetica" pitchFamily="34" charset="0"/>
                <a:ea typeface="ＭＳ Ｐゴシック" pitchFamily="34" charset="-128"/>
                <a:cs typeface="Helvetica" pitchFamily="34" charset="0"/>
              </a:rPr>
              <a:t>November 26, 2015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Motivation</a:t>
            </a:r>
            <a:endParaRPr lang="en-US" dirty="0"/>
          </a:p>
        </p:txBody>
      </p:sp>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8"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9" name="8 Objeto"/>
          <p:cNvGraphicFramePr>
            <a:graphicFrameLocks noChangeAspect="1"/>
          </p:cNvGraphicFramePr>
          <p:nvPr>
            <p:extLst>
              <p:ext uri="{D42A27DB-BD31-4B8C-83A1-F6EECF244321}">
                <p14:modId xmlns:p14="http://schemas.microsoft.com/office/powerpoint/2010/main" val="2412957755"/>
              </p:ext>
            </p:extLst>
          </p:nvPr>
        </p:nvGraphicFramePr>
        <p:xfrm>
          <a:off x="251520" y="1196752"/>
          <a:ext cx="8412162" cy="4429125"/>
        </p:xfrm>
        <a:graphic>
          <a:graphicData uri="http://schemas.openxmlformats.org/presentationml/2006/ole">
            <mc:AlternateContent xmlns:mc="http://schemas.openxmlformats.org/markup-compatibility/2006">
              <mc:Choice xmlns:v="urn:schemas-microsoft-com:vml" Requires="v">
                <p:oleObj spid="_x0000_s7222" name="Hoja de cálculo" r:id="rId3" imgW="8925055" imgH="5200540" progId="Excel.Sheet.12">
                  <p:embed/>
                </p:oleObj>
              </mc:Choice>
              <mc:Fallback>
                <p:oleObj name="Hoja de cálculo" r:id="rId3" imgW="8925055" imgH="5200540" progId="Excel.Sheet.12">
                  <p:embed/>
                  <p:pic>
                    <p:nvPicPr>
                      <p:cNvPr id="0" name="Object 3"/>
                      <p:cNvPicPr>
                        <a:picLocks noChangeAspect="1" noChangeArrowheads="1"/>
                      </p:cNvPicPr>
                      <p:nvPr/>
                    </p:nvPicPr>
                    <p:blipFill>
                      <a:blip r:embed="rId4"/>
                      <a:srcRect/>
                      <a:stretch>
                        <a:fillRect/>
                      </a:stretch>
                    </p:blipFill>
                    <p:spPr bwMode="auto">
                      <a:xfrm>
                        <a:off x="251520" y="1196752"/>
                        <a:ext cx="8412162" cy="4429125"/>
                      </a:xfrm>
                      <a:prstGeom prst="rect">
                        <a:avLst/>
                      </a:prstGeom>
                      <a:noFill/>
                    </p:spPr>
                  </p:pic>
                </p:oleObj>
              </mc:Fallback>
            </mc:AlternateContent>
          </a:graphicData>
        </a:graphic>
      </p:graphicFrame>
      <p:sp>
        <p:nvSpPr>
          <p:cNvPr id="10" name="9 CuadroTexto"/>
          <p:cNvSpPr txBox="1"/>
          <p:nvPr/>
        </p:nvSpPr>
        <p:spPr>
          <a:xfrm>
            <a:off x="0" y="5818354"/>
            <a:ext cx="9144000" cy="369332"/>
          </a:xfrm>
          <a:prstGeom prst="rect">
            <a:avLst/>
          </a:prstGeom>
          <a:noFill/>
        </p:spPr>
        <p:txBody>
          <a:bodyPr wrap="square" rtlCol="0">
            <a:spAutoFit/>
          </a:bodyPr>
          <a:lstStyle/>
          <a:p>
            <a:r>
              <a:rPr lang="en-US" sz="1600" b="1" dirty="0" smtClean="0">
                <a:solidFill>
                  <a:schemeClr val="tx2"/>
                </a:solidFill>
              </a:rPr>
              <a:t>In LAC-7, combination of weak economic fundamentals and/or adverse external conditions</a:t>
            </a:r>
            <a:r>
              <a:rPr lang="en-US" b="1" dirty="0" smtClean="0">
                <a:solidFill>
                  <a:schemeClr val="tx2"/>
                </a:solidFill>
              </a:rPr>
              <a:t>. </a:t>
            </a:r>
            <a:endParaRPr lang="en-US" b="1" dirty="0">
              <a:solidFill>
                <a:schemeClr val="tx2"/>
              </a:solidFill>
            </a:endParaRPr>
          </a:p>
        </p:txBody>
      </p:sp>
    </p:spTree>
    <p:extLst>
      <p:ext uri="{BB962C8B-B14F-4D97-AF65-F5344CB8AC3E}">
        <p14:creationId xmlns:p14="http://schemas.microsoft.com/office/powerpoint/2010/main" val="12838665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Institutional Quality</a:t>
            </a:r>
            <a:endParaRPr lang="en-US"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5" name="4 Objeto"/>
          <p:cNvGraphicFramePr>
            <a:graphicFrameLocks noChangeAspect="1"/>
          </p:cNvGraphicFramePr>
          <p:nvPr>
            <p:extLst>
              <p:ext uri="{D42A27DB-BD31-4B8C-83A1-F6EECF244321}">
                <p14:modId xmlns:p14="http://schemas.microsoft.com/office/powerpoint/2010/main" val="1742542606"/>
              </p:ext>
            </p:extLst>
          </p:nvPr>
        </p:nvGraphicFramePr>
        <p:xfrm>
          <a:off x="3203848" y="1196752"/>
          <a:ext cx="5372100" cy="5238750"/>
        </p:xfrm>
        <a:graphic>
          <a:graphicData uri="http://schemas.openxmlformats.org/presentationml/2006/ole">
            <mc:AlternateContent xmlns:mc="http://schemas.openxmlformats.org/markup-compatibility/2006">
              <mc:Choice xmlns:v="urn:schemas-microsoft-com:vml" Requires="v">
                <p:oleObj spid="_x0000_s13351" name="Hoja de cálculo" r:id="rId3" imgW="5010103" imgH="5400561" progId="Excel.Sheet.12">
                  <p:embed/>
                </p:oleObj>
              </mc:Choice>
              <mc:Fallback>
                <p:oleObj name="Hoja de cálculo" r:id="rId3" imgW="5010103" imgH="5400561" progId="Excel.Sheet.12">
                  <p:embed/>
                  <p:pic>
                    <p:nvPicPr>
                      <p:cNvPr id="0" name="Object 1"/>
                      <p:cNvPicPr>
                        <a:picLocks noChangeAspect="1" noChangeArrowheads="1"/>
                      </p:cNvPicPr>
                      <p:nvPr/>
                    </p:nvPicPr>
                    <p:blipFill>
                      <a:blip r:embed="rId4"/>
                      <a:srcRect/>
                      <a:stretch>
                        <a:fillRect/>
                      </a:stretch>
                    </p:blipFill>
                    <p:spPr bwMode="auto">
                      <a:xfrm>
                        <a:off x="3203848" y="1196752"/>
                        <a:ext cx="5372100" cy="523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5 Rectángulo"/>
          <p:cNvSpPr/>
          <p:nvPr/>
        </p:nvSpPr>
        <p:spPr>
          <a:xfrm>
            <a:off x="179512" y="1412776"/>
            <a:ext cx="2718763" cy="4278094"/>
          </a:xfrm>
          <a:prstGeom prst="rect">
            <a:avLst/>
          </a:prstGeom>
        </p:spPr>
        <p:txBody>
          <a:bodyPr wrap="square">
            <a:spAutoFit/>
          </a:bodyPr>
          <a:lstStyle/>
          <a:p>
            <a:r>
              <a:rPr lang="en-US" sz="1600" dirty="0" smtClean="0">
                <a:solidFill>
                  <a:srgbClr val="003366"/>
                </a:solidFill>
              </a:rPr>
              <a:t>Institutional Quality Index: measures easiness to invest, corruption, rule of law and bureaucracy quality from monthly indicators of  PRS Group.</a:t>
            </a:r>
          </a:p>
          <a:p>
            <a:endParaRPr lang="en-US" sz="1600" dirty="0">
              <a:solidFill>
                <a:srgbClr val="003366"/>
              </a:solidFill>
            </a:endParaRPr>
          </a:p>
          <a:p>
            <a:r>
              <a:rPr lang="en-US" sz="1600" dirty="0" smtClean="0">
                <a:solidFill>
                  <a:srgbClr val="003366"/>
                </a:solidFill>
              </a:rPr>
              <a:t>A larger number is associated with better functioning institutions.</a:t>
            </a:r>
          </a:p>
          <a:p>
            <a:endParaRPr lang="en-US" sz="1600" dirty="0">
              <a:solidFill>
                <a:srgbClr val="003366"/>
              </a:solidFill>
            </a:endParaRPr>
          </a:p>
          <a:p>
            <a:r>
              <a:rPr lang="en-US" sz="1600" dirty="0" smtClean="0">
                <a:solidFill>
                  <a:srgbClr val="003366"/>
                </a:solidFill>
              </a:rPr>
              <a:t>Average is lower in LAC-7.</a:t>
            </a:r>
          </a:p>
          <a:p>
            <a:endParaRPr lang="en-US" sz="1600" dirty="0">
              <a:solidFill>
                <a:srgbClr val="003366"/>
              </a:solidFill>
            </a:endParaRPr>
          </a:p>
          <a:p>
            <a:r>
              <a:rPr lang="en-US" sz="1600" dirty="0" smtClean="0">
                <a:solidFill>
                  <a:srgbClr val="003366"/>
                </a:solidFill>
              </a:rPr>
              <a:t>Some LAC-7 countries registered large improvements in the </a:t>
            </a:r>
            <a:r>
              <a:rPr lang="en-US" sz="1600" dirty="0" err="1" smtClean="0">
                <a:solidFill>
                  <a:srgbClr val="003366"/>
                </a:solidFill>
              </a:rPr>
              <a:t>XXI</a:t>
            </a:r>
            <a:r>
              <a:rPr lang="en-US" sz="1600" baseline="30000" dirty="0" err="1" smtClean="0">
                <a:solidFill>
                  <a:srgbClr val="003366"/>
                </a:solidFill>
              </a:rPr>
              <a:t>st</a:t>
            </a:r>
            <a:r>
              <a:rPr lang="en-US" sz="1600" dirty="0" smtClean="0">
                <a:solidFill>
                  <a:srgbClr val="003366"/>
                </a:solidFill>
              </a:rPr>
              <a:t>  Century. </a:t>
            </a:r>
            <a:endParaRPr lang="en-US" sz="1600" dirty="0">
              <a:solidFill>
                <a:srgbClr val="003366"/>
              </a:solidFill>
            </a:endParaRPr>
          </a:p>
        </p:txBody>
      </p:sp>
    </p:spTree>
    <p:extLst>
      <p:ext uri="{BB962C8B-B14F-4D97-AF65-F5344CB8AC3E}">
        <p14:creationId xmlns:p14="http://schemas.microsoft.com/office/powerpoint/2010/main" val="1813271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title"/>
          </p:nvPr>
        </p:nvSpPr>
        <p:spPr>
          <a:xfrm>
            <a:off x="457200" y="142875"/>
            <a:ext cx="6615113" cy="857250"/>
          </a:xfrm>
        </p:spPr>
        <p:txBody>
          <a:bodyPr/>
          <a:lstStyle/>
          <a:p>
            <a:r>
              <a:rPr lang="en-US" dirty="0"/>
              <a:t>Monetary Policy Cyclicality</a:t>
            </a:r>
            <a:endParaRPr lang="es-ES" dirty="0" smtClean="0">
              <a:ea typeface="ＭＳ Ｐゴシック" pitchFamily="34" charset="-128"/>
            </a:endParaRP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1744896173"/>
              </p:ext>
            </p:extLst>
          </p:nvPr>
        </p:nvGraphicFramePr>
        <p:xfrm>
          <a:off x="467544" y="1124744"/>
          <a:ext cx="8229600" cy="476885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3"/>
          <p:cNvSpPr>
            <a:spLocks noChangeArrowheads="1"/>
          </p:cNvSpPr>
          <p:nvPr/>
        </p:nvSpPr>
        <p:spPr bwMode="auto">
          <a:xfrm>
            <a:off x="179512" y="5956138"/>
            <a:ext cx="89162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2"/>
                </a:solidFill>
                <a:effectLst/>
                <a:latin typeface="Helvetica" pitchFamily="34" charset="0"/>
                <a:ea typeface="Calibri" pitchFamily="34" charset="0"/>
                <a:cs typeface="Helvetica" pitchFamily="34" charset="0"/>
              </a:rPr>
              <a:t>Source: Overcoming the Fear of Free Falling: Monetary Policy Graduation in Emerging Markets (2012). Carlos Vegh</a:t>
            </a:r>
            <a:r>
              <a:rPr lang="en-US" sz="1100" dirty="0">
                <a:solidFill>
                  <a:schemeClr val="tx2"/>
                </a:solidFill>
                <a:latin typeface="Helvetica" pitchFamily="34" charset="0"/>
                <a:ea typeface="Calibri" pitchFamily="34" charset="0"/>
                <a:cs typeface="Helvetica" pitchFamily="34" charset="0"/>
              </a:rPr>
              <a:t> </a:t>
            </a:r>
            <a:r>
              <a:rPr lang="en-US" sz="1100" dirty="0" smtClean="0">
                <a:solidFill>
                  <a:schemeClr val="tx2"/>
                </a:solidFill>
                <a:latin typeface="Helvetica" pitchFamily="34" charset="0"/>
                <a:ea typeface="Calibri" pitchFamily="34" charset="0"/>
                <a:cs typeface="Helvetica" pitchFamily="34" charset="0"/>
              </a:rPr>
              <a:t>and Guillermo </a:t>
            </a:r>
            <a:r>
              <a:rPr lang="en-US" sz="1100" dirty="0" err="1" smtClean="0">
                <a:solidFill>
                  <a:schemeClr val="tx2"/>
                </a:solidFill>
                <a:latin typeface="Helvetica" pitchFamily="34" charset="0"/>
                <a:ea typeface="Calibri" pitchFamily="34" charset="0"/>
                <a:cs typeface="Helvetica" pitchFamily="34" charset="0"/>
              </a:rPr>
              <a:t>Vuletin</a:t>
            </a:r>
            <a:r>
              <a:rPr lang="en-US" sz="1200" dirty="0" smtClean="0">
                <a:solidFill>
                  <a:schemeClr val="tx2"/>
                </a:solidFill>
                <a:latin typeface="Calibri" pitchFamily="34" charset="0"/>
                <a:ea typeface="Calibri" pitchFamily="34" charset="0"/>
                <a:cs typeface="Times New Roman" pitchFamily="18" charset="0"/>
              </a:rPr>
              <a:t>.</a:t>
            </a:r>
            <a:endParaRPr kumimoji="0" lang="en-US" sz="1200" b="0" i="0" u="none" strike="noStrike" cap="none" normalizeH="0" baseline="0" dirty="0" smtClean="0">
              <a:ln>
                <a:noFill/>
              </a:ln>
              <a:solidFill>
                <a:schemeClr val="tx2"/>
              </a:solidFill>
              <a:effectLst/>
              <a:latin typeface="Arial" pitchFamily="34" charset="0"/>
              <a:cs typeface="Arial" pitchFamily="34" charset="0"/>
            </a:endParaRPr>
          </a:p>
        </p:txBody>
      </p:sp>
      <p:sp>
        <p:nvSpPr>
          <p:cNvPr id="2" name="1 CuadroTexto"/>
          <p:cNvSpPr txBox="1"/>
          <p:nvPr/>
        </p:nvSpPr>
        <p:spPr>
          <a:xfrm>
            <a:off x="7237020" y="1876182"/>
            <a:ext cx="1223412" cy="276999"/>
          </a:xfrm>
          <a:prstGeom prst="rect">
            <a:avLst/>
          </a:prstGeom>
          <a:noFill/>
        </p:spPr>
        <p:txBody>
          <a:bodyPr wrap="none" rtlCol="0">
            <a:spAutoFit/>
          </a:bodyPr>
          <a:lstStyle/>
          <a:p>
            <a:r>
              <a:rPr lang="es-MX" sz="1200" dirty="0" err="1" smtClean="0">
                <a:solidFill>
                  <a:srgbClr val="00B0F0"/>
                </a:solidFill>
              </a:rPr>
              <a:t>Countercyclical</a:t>
            </a:r>
            <a:endParaRPr lang="es-MX" sz="1200" dirty="0">
              <a:solidFill>
                <a:srgbClr val="00B0F0"/>
              </a:solidFill>
            </a:endParaRPr>
          </a:p>
        </p:txBody>
      </p:sp>
    </p:spTree>
    <p:extLst>
      <p:ext uri="{BB962C8B-B14F-4D97-AF65-F5344CB8AC3E}">
        <p14:creationId xmlns:p14="http://schemas.microsoft.com/office/powerpoint/2010/main" val="2862836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Monetary Policy Cyclicality</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5" name="4 Objeto"/>
          <p:cNvGraphicFramePr>
            <a:graphicFrameLocks noChangeAspect="1"/>
          </p:cNvGraphicFramePr>
          <p:nvPr>
            <p:extLst>
              <p:ext uri="{D42A27DB-BD31-4B8C-83A1-F6EECF244321}">
                <p14:modId xmlns:p14="http://schemas.microsoft.com/office/powerpoint/2010/main" val="1221126346"/>
              </p:ext>
            </p:extLst>
          </p:nvPr>
        </p:nvGraphicFramePr>
        <p:xfrm>
          <a:off x="198437" y="1988840"/>
          <a:ext cx="8747125" cy="3508375"/>
        </p:xfrm>
        <a:graphic>
          <a:graphicData uri="http://schemas.openxmlformats.org/presentationml/2006/ole">
            <mc:AlternateContent xmlns:mc="http://schemas.openxmlformats.org/markup-compatibility/2006">
              <mc:Choice xmlns:v="urn:schemas-microsoft-com:vml" Requires="v">
                <p:oleObj spid="_x0000_s10292" name="Hoja de cálculo" r:id="rId3" imgW="8201074" imgH="3648152" progId="Excel.Sheet.12">
                  <p:embed/>
                </p:oleObj>
              </mc:Choice>
              <mc:Fallback>
                <p:oleObj name="Hoja de cálculo" r:id="rId3" imgW="8201074" imgH="3648152" progId="Excel.Sheet.12">
                  <p:embed/>
                  <p:pic>
                    <p:nvPicPr>
                      <p:cNvPr id="0" name="Object 1"/>
                      <p:cNvPicPr>
                        <a:picLocks noChangeAspect="1" noChangeArrowheads="1"/>
                      </p:cNvPicPr>
                      <p:nvPr/>
                    </p:nvPicPr>
                    <p:blipFill>
                      <a:blip r:embed="rId4"/>
                      <a:srcRect/>
                      <a:stretch>
                        <a:fillRect/>
                      </a:stretch>
                    </p:blipFill>
                    <p:spPr bwMode="auto">
                      <a:xfrm>
                        <a:off x="198437" y="1988840"/>
                        <a:ext cx="8747125" cy="3508375"/>
                      </a:xfrm>
                      <a:prstGeom prst="rect">
                        <a:avLst/>
                      </a:prstGeom>
                      <a:noFill/>
                    </p:spPr>
                  </p:pic>
                </p:oleObj>
              </mc:Fallback>
            </mc:AlternateContent>
          </a:graphicData>
        </a:graphic>
      </p:graphicFrame>
    </p:spTree>
    <p:extLst>
      <p:ext uri="{BB962C8B-B14F-4D97-AF65-F5344CB8AC3E}">
        <p14:creationId xmlns:p14="http://schemas.microsoft.com/office/powerpoint/2010/main" val="566572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Título 1"/>
          <p:cNvSpPr>
            <a:spLocks noGrp="1"/>
          </p:cNvSpPr>
          <p:nvPr>
            <p:ph type="title"/>
          </p:nvPr>
        </p:nvSpPr>
        <p:spPr>
          <a:xfrm>
            <a:off x="457200" y="142875"/>
            <a:ext cx="8507288" cy="857250"/>
          </a:xfrm>
        </p:spPr>
        <p:txBody>
          <a:bodyPr/>
          <a:lstStyle/>
          <a:p>
            <a:r>
              <a:rPr lang="en-US" dirty="0" smtClean="0">
                <a:ea typeface="ＭＳ Ｐゴシック" pitchFamily="34" charset="-128"/>
              </a:rPr>
              <a:t>Fear of Free Falling and Monetary Cyclicality</a:t>
            </a:r>
          </a:p>
        </p:txBody>
      </p:sp>
      <p:sp>
        <p:nvSpPr>
          <p:cNvPr id="7" name="Rectangle 3"/>
          <p:cNvSpPr>
            <a:spLocks noChangeArrowheads="1"/>
          </p:cNvSpPr>
          <p:nvPr/>
        </p:nvSpPr>
        <p:spPr bwMode="auto">
          <a:xfrm>
            <a:off x="179512" y="5956138"/>
            <a:ext cx="89162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2"/>
                </a:solidFill>
                <a:effectLst/>
                <a:latin typeface="Helvetica" pitchFamily="34" charset="0"/>
                <a:ea typeface="Calibri" pitchFamily="34" charset="0"/>
                <a:cs typeface="Helvetica" pitchFamily="34" charset="0"/>
              </a:rPr>
              <a:t>Source: Overcoming the Fear of Free Falling: Monetary Policy Graduation in Emerging Markets (2012). Carlos Vegh</a:t>
            </a:r>
            <a:r>
              <a:rPr lang="en-US" sz="1100" dirty="0">
                <a:solidFill>
                  <a:schemeClr val="tx2"/>
                </a:solidFill>
                <a:latin typeface="Helvetica" pitchFamily="34" charset="0"/>
                <a:ea typeface="Calibri" pitchFamily="34" charset="0"/>
                <a:cs typeface="Helvetica" pitchFamily="34" charset="0"/>
              </a:rPr>
              <a:t> </a:t>
            </a:r>
            <a:r>
              <a:rPr lang="en-US" sz="1100" dirty="0" smtClean="0">
                <a:solidFill>
                  <a:schemeClr val="tx2"/>
                </a:solidFill>
                <a:latin typeface="Helvetica" pitchFamily="34" charset="0"/>
                <a:ea typeface="Calibri" pitchFamily="34" charset="0"/>
                <a:cs typeface="Helvetica" pitchFamily="34" charset="0"/>
              </a:rPr>
              <a:t>and Guillermo </a:t>
            </a:r>
            <a:r>
              <a:rPr lang="en-US" sz="1100" dirty="0" err="1" smtClean="0">
                <a:solidFill>
                  <a:schemeClr val="tx2"/>
                </a:solidFill>
                <a:latin typeface="Helvetica" pitchFamily="34" charset="0"/>
                <a:ea typeface="Calibri" pitchFamily="34" charset="0"/>
                <a:cs typeface="Helvetica" pitchFamily="34" charset="0"/>
              </a:rPr>
              <a:t>Vuletin</a:t>
            </a:r>
            <a:r>
              <a:rPr lang="en-US" sz="1200" dirty="0" smtClean="0">
                <a:solidFill>
                  <a:schemeClr val="tx2"/>
                </a:solidFill>
                <a:latin typeface="Calibri" pitchFamily="34" charset="0"/>
                <a:ea typeface="Calibri" pitchFamily="34" charset="0"/>
                <a:cs typeface="Times New Roman" pitchFamily="18" charset="0"/>
              </a:rPr>
              <a:t>.</a:t>
            </a:r>
            <a:endParaRPr kumimoji="0" lang="en-US" sz="1200" b="0" i="0" u="none" strike="noStrike" cap="none" normalizeH="0" baseline="0" dirty="0" smtClean="0">
              <a:ln>
                <a:noFill/>
              </a:ln>
              <a:solidFill>
                <a:schemeClr val="tx2"/>
              </a:solidFill>
              <a:effectLst/>
              <a:latin typeface="Arial" pitchFamily="34" charset="0"/>
              <a:cs typeface="Arial" pitchFamily="34" charset="0"/>
            </a:endParaRPr>
          </a:p>
        </p:txBody>
      </p:sp>
      <p:graphicFrame>
        <p:nvGraphicFramePr>
          <p:cNvPr id="8" name="7 Marcador de contenido"/>
          <p:cNvGraphicFramePr>
            <a:graphicFrameLocks noGrp="1"/>
          </p:cNvGraphicFramePr>
          <p:nvPr>
            <p:ph idx="1"/>
            <p:extLst>
              <p:ext uri="{D42A27DB-BD31-4B8C-83A1-F6EECF244321}">
                <p14:modId xmlns:p14="http://schemas.microsoft.com/office/powerpoint/2010/main" val="1700047073"/>
              </p:ext>
            </p:extLst>
          </p:nvPr>
        </p:nvGraphicFramePr>
        <p:xfrm>
          <a:off x="522823" y="1187288"/>
          <a:ext cx="8229600" cy="4768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02572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title"/>
          </p:nvPr>
        </p:nvSpPr>
        <p:spPr>
          <a:xfrm>
            <a:off x="457200" y="142875"/>
            <a:ext cx="6615113" cy="857250"/>
          </a:xfrm>
        </p:spPr>
        <p:txBody>
          <a:bodyPr/>
          <a:lstStyle/>
          <a:p>
            <a:r>
              <a:rPr lang="en-US" dirty="0"/>
              <a:t>Fiscal Policy Cyclicality</a:t>
            </a:r>
            <a:endParaRPr lang="es-ES" dirty="0" smtClean="0">
              <a:ea typeface="ＭＳ Ｐゴシック" pitchFamily="34" charset="-128"/>
            </a:endParaRPr>
          </a:p>
        </p:txBody>
      </p:sp>
      <p:pic>
        <p:nvPicPr>
          <p:cNvPr id="6" name="Picture 2"/>
          <p:cNvPicPr>
            <a:picLocks noGrp="1" noChangeAspect="1" noChangeArrowheads="1"/>
          </p:cNvPicPr>
          <p:nvPr>
            <p:ph idx="1"/>
          </p:nvPr>
        </p:nvPicPr>
        <p:blipFill>
          <a:blip r:embed="rId3" cstate="print"/>
          <a:srcRect/>
          <a:stretch>
            <a:fillRect/>
          </a:stretch>
        </p:blipFill>
        <p:spPr bwMode="auto">
          <a:xfrm>
            <a:off x="1835696" y="1643607"/>
            <a:ext cx="5328591" cy="4684987"/>
          </a:xfrm>
          <a:prstGeom prst="rect">
            <a:avLst/>
          </a:prstGeom>
          <a:noFill/>
          <a:ln w="9525">
            <a:noFill/>
            <a:miter lim="800000"/>
            <a:headEnd/>
            <a:tailEnd/>
          </a:ln>
          <a:effectLst/>
        </p:spPr>
      </p:pic>
      <p:sp>
        <p:nvSpPr>
          <p:cNvPr id="7" name="6 CuadroTexto"/>
          <p:cNvSpPr txBox="1"/>
          <p:nvPr/>
        </p:nvSpPr>
        <p:spPr>
          <a:xfrm rot="-5400000">
            <a:off x="-705454" y="3625649"/>
            <a:ext cx="4343400" cy="461665"/>
          </a:xfrm>
          <a:prstGeom prst="rect">
            <a:avLst/>
          </a:prstGeom>
          <a:noFill/>
        </p:spPr>
        <p:txBody>
          <a:bodyPr wrap="square" rtlCol="0">
            <a:spAutoFit/>
          </a:bodyPr>
          <a:lstStyle/>
          <a:p>
            <a:pPr algn="ctr"/>
            <a:r>
              <a:rPr lang="es-MX" sz="1200" b="1" dirty="0" err="1" smtClean="0">
                <a:solidFill>
                  <a:schemeClr val="tx2"/>
                </a:solidFill>
                <a:latin typeface="Helvetica" pitchFamily="34" charset="0"/>
                <a:cs typeface="Helvetica" pitchFamily="34" charset="0"/>
              </a:rPr>
              <a:t>Correlation</a:t>
            </a:r>
            <a:r>
              <a:rPr lang="es-MX" sz="1200" b="1" dirty="0" smtClean="0">
                <a:solidFill>
                  <a:schemeClr val="tx2"/>
                </a:solidFill>
                <a:latin typeface="Helvetica" pitchFamily="34" charset="0"/>
                <a:cs typeface="Helvetica" pitchFamily="34" charset="0"/>
              </a:rPr>
              <a:t> </a:t>
            </a:r>
            <a:r>
              <a:rPr lang="es-MX" sz="1200" b="1" dirty="0" err="1" smtClean="0">
                <a:solidFill>
                  <a:schemeClr val="tx2"/>
                </a:solidFill>
                <a:latin typeface="Helvetica" pitchFamily="34" charset="0"/>
                <a:cs typeface="Helvetica" pitchFamily="34" charset="0"/>
              </a:rPr>
              <a:t>Government</a:t>
            </a:r>
            <a:r>
              <a:rPr lang="es-MX" sz="1200" b="1" dirty="0" smtClean="0">
                <a:solidFill>
                  <a:schemeClr val="tx2"/>
                </a:solidFill>
                <a:latin typeface="Helvetica" pitchFamily="34" charset="0"/>
                <a:cs typeface="Helvetica" pitchFamily="34" charset="0"/>
              </a:rPr>
              <a:t> </a:t>
            </a:r>
            <a:r>
              <a:rPr lang="es-MX" sz="1200" b="1" dirty="0" err="1" smtClean="0">
                <a:solidFill>
                  <a:schemeClr val="tx2"/>
                </a:solidFill>
                <a:latin typeface="Helvetica" pitchFamily="34" charset="0"/>
                <a:cs typeface="Helvetica" pitchFamily="34" charset="0"/>
              </a:rPr>
              <a:t>Expenditure</a:t>
            </a:r>
            <a:r>
              <a:rPr lang="es-MX" sz="1200" b="1" dirty="0" smtClean="0">
                <a:solidFill>
                  <a:schemeClr val="tx2"/>
                </a:solidFill>
                <a:latin typeface="Helvetica" pitchFamily="34" charset="0"/>
                <a:cs typeface="Helvetica" pitchFamily="34" charset="0"/>
              </a:rPr>
              <a:t> and Real GDP</a:t>
            </a:r>
          </a:p>
          <a:p>
            <a:pPr algn="ctr"/>
            <a:r>
              <a:rPr lang="es-MX" sz="1200" b="1" dirty="0" smtClean="0">
                <a:solidFill>
                  <a:schemeClr val="tx2"/>
                </a:solidFill>
                <a:latin typeface="Helvetica" pitchFamily="34" charset="0"/>
                <a:cs typeface="Helvetica" pitchFamily="34" charset="0"/>
              </a:rPr>
              <a:t>(2000-2009)</a:t>
            </a:r>
            <a:endParaRPr lang="es-MX" sz="1200" b="1" dirty="0">
              <a:solidFill>
                <a:schemeClr val="tx2"/>
              </a:solidFill>
              <a:latin typeface="Helvetica" pitchFamily="34" charset="0"/>
              <a:cs typeface="Helvetica" pitchFamily="34" charset="0"/>
            </a:endParaRPr>
          </a:p>
        </p:txBody>
      </p:sp>
      <p:sp>
        <p:nvSpPr>
          <p:cNvPr id="8" name="7 CuadroTexto"/>
          <p:cNvSpPr txBox="1"/>
          <p:nvPr/>
        </p:nvSpPr>
        <p:spPr>
          <a:xfrm>
            <a:off x="1835696" y="1181942"/>
            <a:ext cx="5328592" cy="461665"/>
          </a:xfrm>
          <a:prstGeom prst="rect">
            <a:avLst/>
          </a:prstGeom>
          <a:noFill/>
        </p:spPr>
        <p:txBody>
          <a:bodyPr wrap="square" rtlCol="0">
            <a:spAutoFit/>
          </a:bodyPr>
          <a:lstStyle/>
          <a:p>
            <a:pPr algn="ctr"/>
            <a:r>
              <a:rPr lang="es-MX" sz="1200" b="1" dirty="0" smtClean="0">
                <a:solidFill>
                  <a:schemeClr val="tx2"/>
                </a:solidFill>
                <a:latin typeface="Helvetica" pitchFamily="34" charset="0"/>
                <a:cs typeface="Helvetica" pitchFamily="34" charset="0"/>
              </a:rPr>
              <a:t>Country </a:t>
            </a:r>
            <a:r>
              <a:rPr lang="es-MX" sz="1200" b="1" dirty="0" err="1" smtClean="0">
                <a:solidFill>
                  <a:schemeClr val="tx2"/>
                </a:solidFill>
                <a:latin typeface="Helvetica" pitchFamily="34" charset="0"/>
                <a:cs typeface="Helvetica" pitchFamily="34" charset="0"/>
              </a:rPr>
              <a:t>Correlation</a:t>
            </a:r>
            <a:r>
              <a:rPr lang="es-MX" sz="1200" b="1" dirty="0" smtClean="0">
                <a:solidFill>
                  <a:schemeClr val="tx2"/>
                </a:solidFill>
                <a:latin typeface="Helvetica" pitchFamily="34" charset="0"/>
                <a:cs typeface="Helvetica" pitchFamily="34" charset="0"/>
              </a:rPr>
              <a:t> of </a:t>
            </a:r>
            <a:r>
              <a:rPr lang="es-MX" sz="1200" b="1" dirty="0" err="1" smtClean="0">
                <a:solidFill>
                  <a:schemeClr val="tx2"/>
                </a:solidFill>
                <a:latin typeface="Helvetica" pitchFamily="34" charset="0"/>
                <a:cs typeface="Helvetica" pitchFamily="34" charset="0"/>
              </a:rPr>
              <a:t>Government</a:t>
            </a:r>
            <a:r>
              <a:rPr lang="es-MX" sz="1200" b="1" dirty="0" smtClean="0">
                <a:solidFill>
                  <a:schemeClr val="tx2"/>
                </a:solidFill>
                <a:latin typeface="Helvetica" pitchFamily="34" charset="0"/>
                <a:cs typeface="Helvetica" pitchFamily="34" charset="0"/>
              </a:rPr>
              <a:t> </a:t>
            </a:r>
            <a:r>
              <a:rPr lang="es-MX" sz="1200" b="1" dirty="0" err="1" smtClean="0">
                <a:solidFill>
                  <a:schemeClr val="tx2"/>
                </a:solidFill>
                <a:latin typeface="Helvetica" pitchFamily="34" charset="0"/>
                <a:cs typeface="Helvetica" pitchFamily="34" charset="0"/>
              </a:rPr>
              <a:t>Expenditure</a:t>
            </a:r>
            <a:r>
              <a:rPr lang="es-MX" sz="1200" b="1" dirty="0" smtClean="0">
                <a:solidFill>
                  <a:schemeClr val="tx2"/>
                </a:solidFill>
                <a:latin typeface="Helvetica" pitchFamily="34" charset="0"/>
                <a:cs typeface="Helvetica" pitchFamily="34" charset="0"/>
              </a:rPr>
              <a:t> and Real GDP</a:t>
            </a:r>
          </a:p>
          <a:p>
            <a:pPr algn="ctr"/>
            <a:r>
              <a:rPr lang="es-MX" sz="1200" b="1" dirty="0" smtClean="0">
                <a:solidFill>
                  <a:schemeClr val="tx2"/>
                </a:solidFill>
                <a:latin typeface="Helvetica" pitchFamily="34" charset="0"/>
                <a:cs typeface="Helvetica" pitchFamily="34" charset="0"/>
              </a:rPr>
              <a:t>(1960-1999)</a:t>
            </a:r>
            <a:endParaRPr lang="es-MX" sz="1200" b="1" dirty="0">
              <a:solidFill>
                <a:schemeClr val="tx2"/>
              </a:solidFill>
              <a:latin typeface="Helvetica" pitchFamily="34" charset="0"/>
              <a:cs typeface="Helvetica" pitchFamily="34" charset="0"/>
            </a:endParaRPr>
          </a:p>
        </p:txBody>
      </p:sp>
      <p:sp>
        <p:nvSpPr>
          <p:cNvPr id="9" name="8 CuadroTexto"/>
          <p:cNvSpPr txBox="1"/>
          <p:nvPr/>
        </p:nvSpPr>
        <p:spPr>
          <a:xfrm>
            <a:off x="1568350" y="6307098"/>
            <a:ext cx="5791200" cy="261610"/>
          </a:xfrm>
          <a:prstGeom prst="rect">
            <a:avLst/>
          </a:prstGeom>
          <a:noFill/>
        </p:spPr>
        <p:txBody>
          <a:bodyPr wrap="square" rtlCol="0">
            <a:spAutoFit/>
          </a:bodyPr>
          <a:lstStyle/>
          <a:p>
            <a:r>
              <a:rPr lang="es-MX" sz="1100" dirty="0" err="1" smtClean="0">
                <a:solidFill>
                  <a:schemeClr val="tx2"/>
                </a:solidFill>
                <a:latin typeface="Helvetica" pitchFamily="34" charset="0"/>
                <a:cs typeface="Helvetica" pitchFamily="34" charset="0"/>
              </a:rPr>
              <a:t>Source</a:t>
            </a:r>
            <a:r>
              <a:rPr lang="es-MX" sz="1100" dirty="0" smtClean="0">
                <a:solidFill>
                  <a:schemeClr val="tx2"/>
                </a:solidFill>
                <a:latin typeface="Helvetica" pitchFamily="34" charset="0"/>
                <a:cs typeface="Helvetica" pitchFamily="34" charset="0"/>
              </a:rPr>
              <a:t>: </a:t>
            </a:r>
            <a:r>
              <a:rPr lang="es-MX" sz="1100" dirty="0" err="1" smtClean="0">
                <a:solidFill>
                  <a:schemeClr val="tx2"/>
                </a:solidFill>
                <a:latin typeface="Helvetica" pitchFamily="34" charset="0"/>
                <a:cs typeface="Helvetica" pitchFamily="34" charset="0"/>
              </a:rPr>
              <a:t>On</a:t>
            </a:r>
            <a:r>
              <a:rPr lang="es-MX" sz="1100" dirty="0" smtClean="0">
                <a:solidFill>
                  <a:schemeClr val="tx2"/>
                </a:solidFill>
                <a:latin typeface="Helvetica" pitchFamily="34" charset="0"/>
                <a:cs typeface="Helvetica" pitchFamily="34" charset="0"/>
              </a:rPr>
              <a:t> </a:t>
            </a:r>
            <a:r>
              <a:rPr lang="es-MX" sz="1100" dirty="0" err="1" smtClean="0">
                <a:solidFill>
                  <a:schemeClr val="tx2"/>
                </a:solidFill>
                <a:latin typeface="Helvetica" pitchFamily="34" charset="0"/>
                <a:cs typeface="Helvetica" pitchFamily="34" charset="0"/>
              </a:rPr>
              <a:t>graduation</a:t>
            </a:r>
            <a:r>
              <a:rPr lang="es-MX" sz="1100" dirty="0" smtClean="0">
                <a:solidFill>
                  <a:schemeClr val="tx2"/>
                </a:solidFill>
                <a:latin typeface="Helvetica" pitchFamily="34" charset="0"/>
                <a:cs typeface="Helvetica" pitchFamily="34" charset="0"/>
              </a:rPr>
              <a:t> </a:t>
            </a:r>
            <a:r>
              <a:rPr lang="es-MX" sz="1100" dirty="0" err="1" smtClean="0">
                <a:solidFill>
                  <a:schemeClr val="tx2"/>
                </a:solidFill>
                <a:latin typeface="Helvetica" pitchFamily="34" charset="0"/>
                <a:cs typeface="Helvetica" pitchFamily="34" charset="0"/>
              </a:rPr>
              <a:t>from</a:t>
            </a:r>
            <a:r>
              <a:rPr lang="es-MX" sz="1100" dirty="0" smtClean="0">
                <a:solidFill>
                  <a:schemeClr val="tx2"/>
                </a:solidFill>
                <a:latin typeface="Helvetica" pitchFamily="34" charset="0"/>
                <a:cs typeface="Helvetica" pitchFamily="34" charset="0"/>
              </a:rPr>
              <a:t> fiscal </a:t>
            </a:r>
            <a:r>
              <a:rPr lang="es-MX" sz="1100" dirty="0" err="1" smtClean="0">
                <a:solidFill>
                  <a:schemeClr val="tx2"/>
                </a:solidFill>
                <a:latin typeface="Helvetica" pitchFamily="34" charset="0"/>
                <a:cs typeface="Helvetica" pitchFamily="34" charset="0"/>
              </a:rPr>
              <a:t>procyclicality</a:t>
            </a:r>
            <a:r>
              <a:rPr lang="es-MX" sz="1100" dirty="0" smtClean="0">
                <a:solidFill>
                  <a:schemeClr val="tx2"/>
                </a:solidFill>
                <a:latin typeface="Helvetica" pitchFamily="34" charset="0"/>
                <a:cs typeface="Helvetica" pitchFamily="34" charset="0"/>
              </a:rPr>
              <a:t> (2011). Jeffrey </a:t>
            </a:r>
            <a:r>
              <a:rPr lang="es-MX" sz="1100" dirty="0" err="1" smtClean="0">
                <a:solidFill>
                  <a:schemeClr val="tx2"/>
                </a:solidFill>
                <a:latin typeface="Helvetica" pitchFamily="34" charset="0"/>
                <a:cs typeface="Helvetica" pitchFamily="34" charset="0"/>
              </a:rPr>
              <a:t>Frankel</a:t>
            </a:r>
            <a:r>
              <a:rPr lang="es-MX" sz="1100" dirty="0" smtClean="0">
                <a:solidFill>
                  <a:schemeClr val="tx2"/>
                </a:solidFill>
                <a:latin typeface="Helvetica" pitchFamily="34" charset="0"/>
                <a:cs typeface="Helvetica" pitchFamily="34" charset="0"/>
              </a:rPr>
              <a:t> and Carlos </a:t>
            </a:r>
            <a:r>
              <a:rPr lang="es-MX" sz="1100" dirty="0" err="1" smtClean="0">
                <a:solidFill>
                  <a:schemeClr val="tx2"/>
                </a:solidFill>
                <a:latin typeface="Helvetica" pitchFamily="34" charset="0"/>
                <a:cs typeface="Helvetica" pitchFamily="34" charset="0"/>
              </a:rPr>
              <a:t>Vegh</a:t>
            </a:r>
            <a:r>
              <a:rPr lang="es-MX" sz="1100" dirty="0" smtClean="0">
                <a:solidFill>
                  <a:schemeClr val="tx2"/>
                </a:solidFill>
                <a:latin typeface="Helvetica" pitchFamily="34" charset="0"/>
                <a:cs typeface="Helvetica" pitchFamily="34" charset="0"/>
              </a:rPr>
              <a:t>.  </a:t>
            </a:r>
            <a:endParaRPr lang="es-MX" sz="1100" dirty="0">
              <a:solidFill>
                <a:schemeClr val="tx2"/>
              </a:solidFill>
              <a:latin typeface="Helvetica" pitchFamily="34" charset="0"/>
              <a:cs typeface="Helvetica" pitchFamily="34" charset="0"/>
            </a:endParaRPr>
          </a:p>
        </p:txBody>
      </p:sp>
    </p:spTree>
    <p:extLst>
      <p:ext uri="{BB962C8B-B14F-4D97-AF65-F5344CB8AC3E}">
        <p14:creationId xmlns:p14="http://schemas.microsoft.com/office/powerpoint/2010/main" val="33934198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Fiscal Policy Cyclicality</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5" name="4 Objeto"/>
          <p:cNvGraphicFramePr>
            <a:graphicFrameLocks noChangeAspect="1"/>
          </p:cNvGraphicFramePr>
          <p:nvPr>
            <p:extLst>
              <p:ext uri="{D42A27DB-BD31-4B8C-83A1-F6EECF244321}">
                <p14:modId xmlns:p14="http://schemas.microsoft.com/office/powerpoint/2010/main" val="361790823"/>
              </p:ext>
            </p:extLst>
          </p:nvPr>
        </p:nvGraphicFramePr>
        <p:xfrm>
          <a:off x="1907704" y="1196752"/>
          <a:ext cx="4678741" cy="5445224"/>
        </p:xfrm>
        <a:graphic>
          <a:graphicData uri="http://schemas.openxmlformats.org/presentationml/2006/ole">
            <mc:AlternateContent xmlns:mc="http://schemas.openxmlformats.org/markup-compatibility/2006">
              <mc:Choice xmlns:v="urn:schemas-microsoft-com:vml" Requires="v">
                <p:oleObj spid="_x0000_s11318" name="Hoja de cálculo" r:id="rId3" imgW="5210129" imgH="6715138" progId="Excel.Sheet.12">
                  <p:embed/>
                </p:oleObj>
              </mc:Choice>
              <mc:Fallback>
                <p:oleObj name="Hoja de cálculo" r:id="rId3" imgW="5210129" imgH="6715138" progId="Excel.Sheet.12">
                  <p:embed/>
                  <p:pic>
                    <p:nvPicPr>
                      <p:cNvPr id="0" name="Object 1"/>
                      <p:cNvPicPr>
                        <a:picLocks noChangeAspect="1" noChangeArrowheads="1"/>
                      </p:cNvPicPr>
                      <p:nvPr/>
                    </p:nvPicPr>
                    <p:blipFill>
                      <a:blip r:embed="rId4"/>
                      <a:srcRect/>
                      <a:stretch>
                        <a:fillRect/>
                      </a:stretch>
                    </p:blipFill>
                    <p:spPr bwMode="auto">
                      <a:xfrm>
                        <a:off x="1907704" y="1196752"/>
                        <a:ext cx="4678741" cy="5445224"/>
                      </a:xfrm>
                      <a:prstGeom prst="rect">
                        <a:avLst/>
                      </a:prstGeom>
                      <a:noFill/>
                    </p:spPr>
                  </p:pic>
                </p:oleObj>
              </mc:Fallback>
            </mc:AlternateContent>
          </a:graphicData>
        </a:graphic>
      </p:graphicFrame>
    </p:spTree>
    <p:extLst>
      <p:ext uri="{BB962C8B-B14F-4D97-AF65-F5344CB8AC3E}">
        <p14:creationId xmlns:p14="http://schemas.microsoft.com/office/powerpoint/2010/main" val="985879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Fiscal Policy Cyclicality and</a:t>
            </a:r>
            <a:br>
              <a:rPr lang="en-US" dirty="0" smtClean="0"/>
            </a:br>
            <a:r>
              <a:rPr lang="en-US" dirty="0" smtClean="0"/>
              <a:t>Terms of Trade Shocks</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aphicFrame>
        <p:nvGraphicFramePr>
          <p:cNvPr id="5" name="4 Objeto"/>
          <p:cNvGraphicFramePr>
            <a:graphicFrameLocks noChangeAspect="1"/>
          </p:cNvGraphicFramePr>
          <p:nvPr>
            <p:extLst>
              <p:ext uri="{D42A27DB-BD31-4B8C-83A1-F6EECF244321}">
                <p14:modId xmlns:p14="http://schemas.microsoft.com/office/powerpoint/2010/main" val="3867831953"/>
              </p:ext>
            </p:extLst>
          </p:nvPr>
        </p:nvGraphicFramePr>
        <p:xfrm>
          <a:off x="193971" y="1196752"/>
          <a:ext cx="8828065" cy="3528392"/>
        </p:xfrm>
        <a:graphic>
          <a:graphicData uri="http://schemas.openxmlformats.org/presentationml/2006/ole">
            <mc:AlternateContent xmlns:mc="http://schemas.openxmlformats.org/markup-compatibility/2006">
              <mc:Choice xmlns:v="urn:schemas-microsoft-com:vml" Requires="v">
                <p:oleObj spid="_x0000_s12339" name="Hoja de cálculo" r:id="rId3" imgW="6534189" imgH="2895578" progId="Excel.Sheet.12">
                  <p:embed/>
                </p:oleObj>
              </mc:Choice>
              <mc:Fallback>
                <p:oleObj name="Hoja de cálculo" r:id="rId3" imgW="6534189" imgH="2895578" progId="Excel.Sheet.12">
                  <p:embed/>
                  <p:pic>
                    <p:nvPicPr>
                      <p:cNvPr id="0" name="Object 1"/>
                      <p:cNvPicPr>
                        <a:picLocks noChangeAspect="1" noChangeArrowheads="1"/>
                      </p:cNvPicPr>
                      <p:nvPr/>
                    </p:nvPicPr>
                    <p:blipFill>
                      <a:blip r:embed="rId4"/>
                      <a:srcRect/>
                      <a:stretch>
                        <a:fillRect/>
                      </a:stretch>
                    </p:blipFill>
                    <p:spPr bwMode="auto">
                      <a:xfrm>
                        <a:off x="193971" y="1196752"/>
                        <a:ext cx="8828065" cy="3528392"/>
                      </a:xfrm>
                      <a:prstGeom prst="rect">
                        <a:avLst/>
                      </a:prstGeom>
                      <a:noFill/>
                    </p:spPr>
                  </p:pic>
                </p:oleObj>
              </mc:Fallback>
            </mc:AlternateContent>
          </a:graphicData>
        </a:graphic>
      </p:graphicFrame>
      <p:sp>
        <p:nvSpPr>
          <p:cNvPr id="3" name="2 Rectángulo"/>
          <p:cNvSpPr/>
          <p:nvPr/>
        </p:nvSpPr>
        <p:spPr>
          <a:xfrm>
            <a:off x="323528" y="4797152"/>
            <a:ext cx="8568952" cy="1754326"/>
          </a:xfrm>
          <a:prstGeom prst="rect">
            <a:avLst/>
          </a:prstGeom>
        </p:spPr>
        <p:txBody>
          <a:bodyPr wrap="square">
            <a:spAutoFit/>
          </a:bodyPr>
          <a:lstStyle/>
          <a:p>
            <a:r>
              <a:rPr lang="en-US" dirty="0" smtClean="0">
                <a:solidFill>
                  <a:schemeClr val="tx2"/>
                </a:solidFill>
              </a:rPr>
              <a:t>A negative number is evidence of </a:t>
            </a:r>
            <a:r>
              <a:rPr lang="en-US" dirty="0" err="1" smtClean="0">
                <a:solidFill>
                  <a:schemeClr val="tx2"/>
                </a:solidFill>
              </a:rPr>
              <a:t>procyclicality</a:t>
            </a:r>
            <a:r>
              <a:rPr lang="en-US" dirty="0" smtClean="0">
                <a:solidFill>
                  <a:schemeClr val="tx2"/>
                </a:solidFill>
              </a:rPr>
              <a:t> as fiscal balances are deteriorating in response to favorable terms of trade.</a:t>
            </a:r>
          </a:p>
          <a:p>
            <a:endParaRPr lang="en-US" dirty="0">
              <a:solidFill>
                <a:schemeClr val="tx2"/>
              </a:solidFill>
            </a:endParaRPr>
          </a:p>
          <a:p>
            <a:r>
              <a:rPr lang="en-US" dirty="0" smtClean="0">
                <a:solidFill>
                  <a:schemeClr val="tx2"/>
                </a:solidFill>
              </a:rPr>
              <a:t>There is evidence of an improvement on the fiscal management of terms of trade booms between these two episodes.</a:t>
            </a:r>
          </a:p>
          <a:p>
            <a:endParaRPr lang="en-US" dirty="0" smtClean="0">
              <a:solidFill>
                <a:schemeClr val="tx2"/>
              </a:solidFill>
            </a:endParaRPr>
          </a:p>
        </p:txBody>
      </p:sp>
    </p:spTree>
    <p:extLst>
      <p:ext uri="{BB962C8B-B14F-4D97-AF65-F5344CB8AC3E}">
        <p14:creationId xmlns:p14="http://schemas.microsoft.com/office/powerpoint/2010/main" val="15575204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Challenge</a:t>
            </a:r>
            <a:endParaRPr lang="en-US" dirty="0"/>
          </a:p>
        </p:txBody>
      </p:sp>
      <p:sp>
        <p:nvSpPr>
          <p:cNvPr id="3" name="2 Marcador de contenido"/>
          <p:cNvSpPr>
            <a:spLocks noGrp="1"/>
          </p:cNvSpPr>
          <p:nvPr>
            <p:ph idx="1"/>
          </p:nvPr>
        </p:nvSpPr>
        <p:spPr>
          <a:xfrm>
            <a:off x="457200" y="1357298"/>
            <a:ext cx="8229600" cy="5024030"/>
          </a:xfrm>
        </p:spPr>
        <p:txBody>
          <a:bodyPr>
            <a:normAutofit fontScale="85000" lnSpcReduction="20000"/>
          </a:bodyPr>
          <a:lstStyle/>
          <a:p>
            <a:pPr algn="just"/>
            <a:r>
              <a:rPr lang="en-US" dirty="0" smtClean="0">
                <a:solidFill>
                  <a:schemeClr val="tx2"/>
                </a:solidFill>
              </a:rPr>
              <a:t>Understanding </a:t>
            </a:r>
            <a:r>
              <a:rPr lang="en-US" dirty="0">
                <a:solidFill>
                  <a:schemeClr val="tx2"/>
                </a:solidFill>
              </a:rPr>
              <a:t>the implications of policies for the behavior of </a:t>
            </a:r>
            <a:r>
              <a:rPr lang="en-US" dirty="0" smtClean="0">
                <a:solidFill>
                  <a:schemeClr val="tx2"/>
                </a:solidFill>
              </a:rPr>
              <a:t>macroeconomic </a:t>
            </a:r>
            <a:r>
              <a:rPr lang="en-US" dirty="0">
                <a:solidFill>
                  <a:schemeClr val="tx2"/>
                </a:solidFill>
              </a:rPr>
              <a:t>variables requires measuring monetary and </a:t>
            </a:r>
            <a:r>
              <a:rPr lang="en-US" dirty="0" smtClean="0">
                <a:solidFill>
                  <a:schemeClr val="tx2"/>
                </a:solidFill>
              </a:rPr>
              <a:t>fiscal </a:t>
            </a:r>
            <a:r>
              <a:rPr lang="en-US" dirty="0">
                <a:solidFill>
                  <a:schemeClr val="tx2"/>
                </a:solidFill>
              </a:rPr>
              <a:t>policy in a way that </a:t>
            </a:r>
            <a:r>
              <a:rPr lang="en-US" dirty="0" smtClean="0">
                <a:solidFill>
                  <a:schemeClr val="tx2"/>
                </a:solidFill>
              </a:rPr>
              <a:t>they are exogenous.</a:t>
            </a:r>
          </a:p>
          <a:p>
            <a:pPr algn="just"/>
            <a:endParaRPr lang="en-US" dirty="0" smtClean="0">
              <a:solidFill>
                <a:schemeClr val="tx2"/>
              </a:solidFill>
            </a:endParaRPr>
          </a:p>
          <a:p>
            <a:pPr algn="just"/>
            <a:r>
              <a:rPr lang="en-US" dirty="0" smtClean="0">
                <a:solidFill>
                  <a:schemeClr val="tx2"/>
                </a:solidFill>
              </a:rPr>
              <a:t>To </a:t>
            </a:r>
            <a:r>
              <a:rPr lang="en-US" dirty="0">
                <a:solidFill>
                  <a:schemeClr val="tx2"/>
                </a:solidFill>
              </a:rPr>
              <a:t>capture these exogenous components of monetary and </a:t>
            </a:r>
            <a:r>
              <a:rPr lang="en-US" dirty="0" smtClean="0">
                <a:solidFill>
                  <a:schemeClr val="tx2"/>
                </a:solidFill>
              </a:rPr>
              <a:t>fiscal</a:t>
            </a:r>
            <a:r>
              <a:rPr lang="en-US" dirty="0">
                <a:solidFill>
                  <a:schemeClr val="tx2"/>
                </a:solidFill>
              </a:rPr>
              <a:t> </a:t>
            </a:r>
            <a:r>
              <a:rPr lang="en-US" dirty="0" smtClean="0">
                <a:solidFill>
                  <a:schemeClr val="tx2"/>
                </a:solidFill>
              </a:rPr>
              <a:t>policies </a:t>
            </a:r>
            <a:r>
              <a:rPr lang="en-US" dirty="0">
                <a:solidFill>
                  <a:schemeClr val="tx2"/>
                </a:solidFill>
              </a:rPr>
              <a:t>we solve for the joint determination of the policy variables </a:t>
            </a:r>
            <a:r>
              <a:rPr lang="en-US" dirty="0" smtClean="0">
                <a:solidFill>
                  <a:schemeClr val="tx2"/>
                </a:solidFill>
              </a:rPr>
              <a:t>– nominal</a:t>
            </a:r>
            <a:r>
              <a:rPr lang="en-US" dirty="0">
                <a:solidFill>
                  <a:schemeClr val="tx2"/>
                </a:solidFill>
              </a:rPr>
              <a:t> </a:t>
            </a:r>
            <a:r>
              <a:rPr lang="en-US" dirty="0" smtClean="0">
                <a:solidFill>
                  <a:schemeClr val="tx2"/>
                </a:solidFill>
              </a:rPr>
              <a:t>interest </a:t>
            </a:r>
            <a:r>
              <a:rPr lang="en-US" dirty="0">
                <a:solidFill>
                  <a:schemeClr val="tx2"/>
                </a:solidFill>
              </a:rPr>
              <a:t>rates, government expenditure and </a:t>
            </a:r>
            <a:r>
              <a:rPr lang="en-US" dirty="0" smtClean="0">
                <a:solidFill>
                  <a:schemeClr val="tx2"/>
                </a:solidFill>
              </a:rPr>
              <a:t>taxation – along </a:t>
            </a:r>
            <a:r>
              <a:rPr lang="en-US" dirty="0">
                <a:solidFill>
                  <a:schemeClr val="tx2"/>
                </a:solidFill>
              </a:rPr>
              <a:t>with variables </a:t>
            </a:r>
            <a:r>
              <a:rPr lang="en-US" dirty="0" smtClean="0">
                <a:solidFill>
                  <a:schemeClr val="tx2"/>
                </a:solidFill>
              </a:rPr>
              <a:t>that determine</a:t>
            </a:r>
            <a:r>
              <a:rPr lang="en-US" dirty="0">
                <a:solidFill>
                  <a:schemeClr val="tx2"/>
                </a:solidFill>
              </a:rPr>
              <a:t>, but also respond to, policies such as output gap, </a:t>
            </a:r>
            <a:r>
              <a:rPr lang="en-US" dirty="0" smtClean="0">
                <a:solidFill>
                  <a:schemeClr val="tx2"/>
                </a:solidFill>
              </a:rPr>
              <a:t>inflation</a:t>
            </a:r>
            <a:r>
              <a:rPr lang="en-US" dirty="0">
                <a:solidFill>
                  <a:schemeClr val="tx2"/>
                </a:solidFill>
              </a:rPr>
              <a:t>, </a:t>
            </a:r>
            <a:r>
              <a:rPr lang="en-US" dirty="0" smtClean="0">
                <a:solidFill>
                  <a:schemeClr val="tx2"/>
                </a:solidFill>
              </a:rPr>
              <a:t>exchange rate </a:t>
            </a:r>
            <a:r>
              <a:rPr lang="en-US" dirty="0">
                <a:solidFill>
                  <a:schemeClr val="tx2"/>
                </a:solidFill>
              </a:rPr>
              <a:t>and </a:t>
            </a:r>
            <a:r>
              <a:rPr lang="en-US" dirty="0" smtClean="0">
                <a:solidFill>
                  <a:schemeClr val="tx2"/>
                </a:solidFill>
              </a:rPr>
              <a:t>debt’s evolution.</a:t>
            </a:r>
          </a:p>
          <a:p>
            <a:pPr algn="just"/>
            <a:endParaRPr lang="en-US" dirty="0" smtClean="0">
              <a:solidFill>
                <a:schemeClr val="tx2"/>
              </a:solidFill>
            </a:endParaRPr>
          </a:p>
          <a:p>
            <a:pPr algn="just"/>
            <a:r>
              <a:rPr lang="en-US" dirty="0" smtClean="0">
                <a:solidFill>
                  <a:schemeClr val="tx2"/>
                </a:solidFill>
              </a:rPr>
              <a:t>To </a:t>
            </a:r>
            <a:r>
              <a:rPr lang="en-US" dirty="0">
                <a:solidFill>
                  <a:schemeClr val="tx2"/>
                </a:solidFill>
              </a:rPr>
              <a:t>perform our analysis we </a:t>
            </a:r>
            <a:r>
              <a:rPr lang="en-US" dirty="0" smtClean="0">
                <a:solidFill>
                  <a:schemeClr val="tx2"/>
                </a:solidFill>
              </a:rPr>
              <a:t>estimate a small </a:t>
            </a:r>
            <a:r>
              <a:rPr lang="en-US" dirty="0">
                <a:solidFill>
                  <a:schemeClr val="tx2"/>
                </a:solidFill>
              </a:rPr>
              <a:t>scale </a:t>
            </a:r>
            <a:r>
              <a:rPr lang="en-US" dirty="0" smtClean="0">
                <a:solidFill>
                  <a:schemeClr val="tx2"/>
                </a:solidFill>
              </a:rPr>
              <a:t>DSGE model</a:t>
            </a:r>
            <a:r>
              <a:rPr lang="es-MX" dirty="0">
                <a:solidFill>
                  <a:schemeClr val="tx2"/>
                </a:solidFill>
              </a:rPr>
              <a:t> </a:t>
            </a:r>
            <a:r>
              <a:rPr lang="es-MX" dirty="0" err="1" smtClean="0">
                <a:solidFill>
                  <a:schemeClr val="tx2"/>
                </a:solidFill>
              </a:rPr>
              <a:t>with</a:t>
            </a:r>
            <a:r>
              <a:rPr lang="es-MX" dirty="0" smtClean="0">
                <a:solidFill>
                  <a:schemeClr val="tx2"/>
                </a:solidFill>
              </a:rPr>
              <a:t> </a:t>
            </a:r>
            <a:r>
              <a:rPr lang="es-MX" dirty="0" err="1" smtClean="0">
                <a:solidFill>
                  <a:schemeClr val="tx2"/>
                </a:solidFill>
              </a:rPr>
              <a:t>monetary</a:t>
            </a:r>
            <a:r>
              <a:rPr lang="es-MX" dirty="0" smtClean="0">
                <a:solidFill>
                  <a:schemeClr val="tx2"/>
                </a:solidFill>
              </a:rPr>
              <a:t> and fiscal </a:t>
            </a:r>
            <a:r>
              <a:rPr lang="es-MX" dirty="0" err="1" smtClean="0">
                <a:solidFill>
                  <a:schemeClr val="tx2"/>
                </a:solidFill>
              </a:rPr>
              <a:t>factors</a:t>
            </a:r>
            <a:r>
              <a:rPr lang="es-MX" dirty="0" smtClean="0">
                <a:solidFill>
                  <a:schemeClr val="tx2"/>
                </a:solidFill>
              </a:rPr>
              <a:t> </a:t>
            </a:r>
            <a:r>
              <a:rPr lang="es-MX" dirty="0" err="1" smtClean="0">
                <a:solidFill>
                  <a:schemeClr val="tx2"/>
                </a:solidFill>
              </a:rPr>
              <a:t>using</a:t>
            </a:r>
            <a:r>
              <a:rPr lang="es-MX" dirty="0" smtClean="0">
                <a:solidFill>
                  <a:schemeClr val="tx2"/>
                </a:solidFill>
              </a:rPr>
              <a:t> </a:t>
            </a:r>
            <a:r>
              <a:rPr lang="es-MX" dirty="0" err="1" smtClean="0">
                <a:solidFill>
                  <a:schemeClr val="tx2"/>
                </a:solidFill>
              </a:rPr>
              <a:t>Bayesina</a:t>
            </a:r>
            <a:r>
              <a:rPr lang="es-MX" dirty="0" smtClean="0">
                <a:solidFill>
                  <a:schemeClr val="tx2"/>
                </a:solidFill>
              </a:rPr>
              <a:t> </a:t>
            </a:r>
            <a:r>
              <a:rPr lang="es-MX" dirty="0" err="1" smtClean="0">
                <a:solidFill>
                  <a:schemeClr val="tx2"/>
                </a:solidFill>
              </a:rPr>
              <a:t>Maximum</a:t>
            </a:r>
            <a:r>
              <a:rPr lang="es-MX" dirty="0" smtClean="0">
                <a:solidFill>
                  <a:schemeClr val="tx2"/>
                </a:solidFill>
              </a:rPr>
              <a:t> </a:t>
            </a:r>
            <a:r>
              <a:rPr lang="es-MX" dirty="0" err="1" smtClean="0">
                <a:solidFill>
                  <a:schemeClr val="tx2"/>
                </a:solidFill>
              </a:rPr>
              <a:t>Likelihood</a:t>
            </a:r>
            <a:r>
              <a:rPr lang="es-MX" dirty="0">
                <a:solidFill>
                  <a:schemeClr val="tx2"/>
                </a:solidFill>
              </a:rPr>
              <a:t>.</a:t>
            </a:r>
          </a:p>
        </p:txBody>
      </p:sp>
    </p:spTree>
    <p:extLst>
      <p:ext uri="{BB962C8B-B14F-4D97-AF65-F5344CB8AC3E}">
        <p14:creationId xmlns:p14="http://schemas.microsoft.com/office/powerpoint/2010/main" val="3067298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Overview of the results</a:t>
            </a:r>
            <a:endParaRPr lang="en-US" dirty="0"/>
          </a:p>
        </p:txBody>
      </p:sp>
      <p:sp>
        <p:nvSpPr>
          <p:cNvPr id="3" name="2 Marcador de contenido"/>
          <p:cNvSpPr>
            <a:spLocks noGrp="1"/>
          </p:cNvSpPr>
          <p:nvPr>
            <p:ph idx="1"/>
          </p:nvPr>
        </p:nvSpPr>
        <p:spPr/>
        <p:txBody>
          <a:bodyPr>
            <a:normAutofit fontScale="92500"/>
          </a:bodyPr>
          <a:lstStyle/>
          <a:p>
            <a:r>
              <a:rPr lang="en-US" dirty="0">
                <a:solidFill>
                  <a:schemeClr val="tx2"/>
                </a:solidFill>
              </a:rPr>
              <a:t>We explore the interactions between monetary and fiscal policies in Argentina, Brazil, Colombia, Mexico and Peru since the adoption of the inflation-targeting framework in the latter four </a:t>
            </a:r>
            <a:r>
              <a:rPr lang="en-US" dirty="0" smtClean="0">
                <a:solidFill>
                  <a:schemeClr val="tx2"/>
                </a:solidFill>
              </a:rPr>
              <a:t>countries.</a:t>
            </a:r>
          </a:p>
          <a:p>
            <a:r>
              <a:rPr lang="en-US" dirty="0" smtClean="0">
                <a:solidFill>
                  <a:schemeClr val="tx2"/>
                </a:solidFill>
              </a:rPr>
              <a:t>A monetary model augmented with fiscal factors has a better fit to macro variables than without fiscal considerations.</a:t>
            </a:r>
          </a:p>
          <a:p>
            <a:r>
              <a:rPr lang="en-US" dirty="0" smtClean="0">
                <a:solidFill>
                  <a:schemeClr val="tx2"/>
                </a:solidFill>
              </a:rPr>
              <a:t>There is diversity in the monetary and fiscal reaction functions for the analyzed countries. </a:t>
            </a:r>
          </a:p>
          <a:p>
            <a:r>
              <a:rPr lang="en-US" dirty="0" smtClean="0">
                <a:solidFill>
                  <a:schemeClr val="tx2"/>
                </a:solidFill>
              </a:rPr>
              <a:t>Government </a:t>
            </a:r>
            <a:r>
              <a:rPr lang="en-US" dirty="0">
                <a:solidFill>
                  <a:schemeClr val="tx2"/>
                </a:solidFill>
              </a:rPr>
              <a:t>expenditure multiplier is larger than tax multiplier</a:t>
            </a:r>
            <a:r>
              <a:rPr lang="en-US" dirty="0" smtClean="0">
                <a:solidFill>
                  <a:schemeClr val="tx2"/>
                </a:solidFill>
              </a:rPr>
              <a:t>.</a:t>
            </a:r>
            <a:endParaRPr lang="en-US" dirty="0">
              <a:solidFill>
                <a:schemeClr val="tx2"/>
              </a:solidFill>
            </a:endParaRPr>
          </a:p>
          <a:p>
            <a:endParaRPr lang="en-US" dirty="0" smtClean="0"/>
          </a:p>
          <a:p>
            <a:endParaRPr lang="es-MX" dirty="0"/>
          </a:p>
        </p:txBody>
      </p:sp>
    </p:spTree>
    <p:extLst>
      <p:ext uri="{BB962C8B-B14F-4D97-AF65-F5344CB8AC3E}">
        <p14:creationId xmlns:p14="http://schemas.microsoft.com/office/powerpoint/2010/main" val="1816992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Overview of the results (cont.)</a:t>
            </a:r>
            <a:endParaRPr lang="en-US" dirty="0"/>
          </a:p>
        </p:txBody>
      </p:sp>
      <p:sp>
        <p:nvSpPr>
          <p:cNvPr id="3" name="2 Marcador de contenido"/>
          <p:cNvSpPr>
            <a:spLocks noGrp="1"/>
          </p:cNvSpPr>
          <p:nvPr>
            <p:ph idx="1"/>
          </p:nvPr>
        </p:nvSpPr>
        <p:spPr/>
        <p:txBody>
          <a:bodyPr>
            <a:normAutofit fontScale="92500" lnSpcReduction="10000"/>
          </a:bodyPr>
          <a:lstStyle/>
          <a:p>
            <a:pPr algn="just"/>
            <a:r>
              <a:rPr lang="en-US" sz="2400" dirty="0">
                <a:solidFill>
                  <a:srgbClr val="003366"/>
                </a:solidFill>
              </a:rPr>
              <a:t>Tight </a:t>
            </a:r>
            <a:r>
              <a:rPr lang="en-US" sz="2400" dirty="0" smtClean="0">
                <a:solidFill>
                  <a:srgbClr val="003366"/>
                </a:solidFill>
              </a:rPr>
              <a:t>monetary </a:t>
            </a:r>
            <a:r>
              <a:rPr lang="en-US" sz="2400" dirty="0" smtClean="0">
                <a:solidFill>
                  <a:srgbClr val="003366"/>
                </a:solidFill>
                <a:sym typeface="Wingdings" panose="05000000000000000000" pitchFamily="2" charset="2"/>
              </a:rPr>
              <a:t> loose </a:t>
            </a:r>
            <a:r>
              <a:rPr lang="en-US" sz="2400" dirty="0">
                <a:solidFill>
                  <a:srgbClr val="003366"/>
                </a:solidFill>
                <a:sym typeface="Wingdings" panose="05000000000000000000" pitchFamily="2" charset="2"/>
              </a:rPr>
              <a:t>/ neutral government expenditure </a:t>
            </a:r>
            <a:r>
              <a:rPr lang="en-US" sz="2400" dirty="0" smtClean="0">
                <a:solidFill>
                  <a:srgbClr val="003366"/>
                </a:solidFill>
                <a:sym typeface="Wingdings" panose="05000000000000000000" pitchFamily="2" charset="2"/>
              </a:rPr>
              <a:t>		       and loose </a:t>
            </a:r>
            <a:r>
              <a:rPr lang="en-US" sz="2400" dirty="0">
                <a:solidFill>
                  <a:srgbClr val="003366"/>
                </a:solidFill>
                <a:sym typeface="Wingdings" panose="05000000000000000000" pitchFamily="2" charset="2"/>
              </a:rPr>
              <a:t>/ tight taxation</a:t>
            </a:r>
            <a:r>
              <a:rPr lang="en-US" sz="2400" dirty="0" smtClean="0">
                <a:solidFill>
                  <a:srgbClr val="003366"/>
                </a:solidFill>
                <a:sym typeface="Wingdings" panose="05000000000000000000" pitchFamily="2" charset="2"/>
              </a:rPr>
              <a:t>.</a:t>
            </a:r>
          </a:p>
          <a:p>
            <a:pPr algn="just"/>
            <a:r>
              <a:rPr lang="en-US" sz="2400" dirty="0">
                <a:solidFill>
                  <a:srgbClr val="003366"/>
                </a:solidFill>
              </a:rPr>
              <a:t>Loose </a:t>
            </a:r>
            <a:r>
              <a:rPr lang="en-US" sz="2400" dirty="0" smtClean="0">
                <a:solidFill>
                  <a:srgbClr val="003366"/>
                </a:solidFill>
              </a:rPr>
              <a:t>expenditure </a:t>
            </a:r>
            <a:r>
              <a:rPr lang="en-US" sz="2400" dirty="0" smtClean="0">
                <a:solidFill>
                  <a:srgbClr val="003366"/>
                </a:solidFill>
                <a:sym typeface="Wingdings" panose="05000000000000000000" pitchFamily="2" charset="2"/>
              </a:rPr>
              <a:t> neutral </a:t>
            </a:r>
            <a:r>
              <a:rPr lang="en-US" sz="2400" dirty="0">
                <a:solidFill>
                  <a:srgbClr val="003366"/>
                </a:solidFill>
                <a:sym typeface="Wingdings" panose="05000000000000000000" pitchFamily="2" charset="2"/>
              </a:rPr>
              <a:t>/ tight </a:t>
            </a:r>
            <a:r>
              <a:rPr lang="en-US" sz="2400" dirty="0" smtClean="0">
                <a:solidFill>
                  <a:srgbClr val="003366"/>
                </a:solidFill>
                <a:sym typeface="Wingdings" panose="05000000000000000000" pitchFamily="2" charset="2"/>
              </a:rPr>
              <a:t>monetary</a:t>
            </a:r>
          </a:p>
          <a:p>
            <a:pPr marL="0" indent="0" algn="just">
              <a:buNone/>
            </a:pPr>
            <a:r>
              <a:rPr lang="en-US" sz="2400" dirty="0">
                <a:solidFill>
                  <a:srgbClr val="003366"/>
                </a:solidFill>
                <a:sym typeface="Wingdings" panose="05000000000000000000" pitchFamily="2" charset="2"/>
              </a:rPr>
              <a:t>	</a:t>
            </a:r>
            <a:r>
              <a:rPr lang="en-US" sz="2400" dirty="0" smtClean="0">
                <a:solidFill>
                  <a:srgbClr val="003366"/>
                </a:solidFill>
                <a:sym typeface="Wingdings" panose="05000000000000000000" pitchFamily="2" charset="2"/>
              </a:rPr>
              <a:t>	        and tight taxation</a:t>
            </a:r>
          </a:p>
          <a:p>
            <a:pPr algn="just"/>
            <a:r>
              <a:rPr lang="en-US" sz="2400" dirty="0">
                <a:solidFill>
                  <a:srgbClr val="003366"/>
                </a:solidFill>
              </a:rPr>
              <a:t>Tight taxation   </a:t>
            </a:r>
            <a:r>
              <a:rPr lang="en-US" sz="2400" dirty="0">
                <a:solidFill>
                  <a:srgbClr val="003366"/>
                </a:solidFill>
                <a:sym typeface="Wingdings" panose="05000000000000000000" pitchFamily="2" charset="2"/>
              </a:rPr>
              <a:t>	neutral / tight </a:t>
            </a:r>
            <a:r>
              <a:rPr lang="en-US" sz="2400" dirty="0" smtClean="0">
                <a:solidFill>
                  <a:srgbClr val="003366"/>
                </a:solidFill>
                <a:sym typeface="Wingdings" panose="05000000000000000000" pitchFamily="2" charset="2"/>
              </a:rPr>
              <a:t>monetary</a:t>
            </a:r>
            <a:endParaRPr lang="en-US" sz="2400" dirty="0">
              <a:solidFill>
                <a:srgbClr val="003366"/>
              </a:solidFill>
              <a:sym typeface="Wingdings" panose="05000000000000000000" pitchFamily="2" charset="2"/>
            </a:endParaRPr>
          </a:p>
          <a:p>
            <a:pPr marL="0" indent="0" algn="just">
              <a:buNone/>
            </a:pPr>
            <a:r>
              <a:rPr lang="en-US" sz="2400" dirty="0">
                <a:solidFill>
                  <a:srgbClr val="003366"/>
                </a:solidFill>
                <a:sym typeface="Wingdings" panose="05000000000000000000" pitchFamily="2" charset="2"/>
              </a:rPr>
              <a:t>		</a:t>
            </a:r>
            <a:r>
              <a:rPr lang="en-US" sz="2400" dirty="0" smtClean="0">
                <a:solidFill>
                  <a:srgbClr val="003366"/>
                </a:solidFill>
                <a:sym typeface="Wingdings" panose="05000000000000000000" pitchFamily="2" charset="2"/>
              </a:rPr>
              <a:t>     and neutral </a:t>
            </a:r>
            <a:r>
              <a:rPr lang="en-US" sz="2400" dirty="0">
                <a:solidFill>
                  <a:srgbClr val="003366"/>
                </a:solidFill>
                <a:sym typeface="Wingdings" panose="05000000000000000000" pitchFamily="2" charset="2"/>
              </a:rPr>
              <a:t>government expenditure.</a:t>
            </a:r>
          </a:p>
          <a:p>
            <a:pPr marL="0" indent="0">
              <a:buNone/>
            </a:pPr>
            <a:endParaRPr lang="en-US" dirty="0" smtClean="0">
              <a:solidFill>
                <a:schemeClr val="tx2"/>
              </a:solidFill>
            </a:endParaRPr>
          </a:p>
          <a:p>
            <a:pPr algn="just"/>
            <a:r>
              <a:rPr lang="en-US" dirty="0" smtClean="0">
                <a:solidFill>
                  <a:schemeClr val="tx2"/>
                </a:solidFill>
              </a:rPr>
              <a:t>We are in the process of providing evidence of the cyclicality of monetary and fiscal policies and the relative importance of external factors (terms of trade, export demand, foreign inflation and foreign interest rate shocks) in explaining fluctuations. </a:t>
            </a:r>
          </a:p>
          <a:p>
            <a:endParaRPr lang="en-US" dirty="0">
              <a:solidFill>
                <a:srgbClr val="003366"/>
              </a:solidFill>
            </a:endParaRPr>
          </a:p>
          <a:p>
            <a:endParaRPr lang="en-US" dirty="0" smtClean="0"/>
          </a:p>
          <a:p>
            <a:endParaRPr lang="es-MX" dirty="0"/>
          </a:p>
        </p:txBody>
      </p:sp>
    </p:spTree>
    <p:extLst>
      <p:ext uri="{BB962C8B-B14F-4D97-AF65-F5344CB8AC3E}">
        <p14:creationId xmlns:p14="http://schemas.microsoft.com/office/powerpoint/2010/main" val="3739543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Model: IS and Aggregate Supply</a:t>
            </a:r>
            <a:endParaRPr lang="en-US"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179512" y="1357298"/>
                <a:ext cx="8784976" cy="5024030"/>
              </a:xfrm>
            </p:spPr>
            <p:txBody>
              <a:bodyPr>
                <a:normAutofit fontScale="92500" lnSpcReduction="10000"/>
              </a:bodyPr>
              <a:lstStyle/>
              <a:p>
                <a:r>
                  <a:rPr lang="en-US" dirty="0" smtClean="0">
                    <a:solidFill>
                      <a:schemeClr val="tx2"/>
                    </a:solidFill>
                  </a:rPr>
                  <a:t>Open-economy IS curve:</a:t>
                </a:r>
              </a:p>
              <a:p>
                <a:pPr marL="0" indent="0">
                  <a:buNone/>
                </a:pPr>
                <a14:m>
                  <m:oMathPara xmlns:m="http://schemas.openxmlformats.org/officeDocument/2006/math">
                    <m:oMathParaPr>
                      <m:jc m:val="centerGroup"/>
                    </m:oMathParaPr>
                    <m:oMath xmlns:m="http://schemas.openxmlformats.org/officeDocument/2006/math">
                      <m:sSub>
                        <m:sSubPr>
                          <m:ctrlPr>
                            <a:rPr lang="en-US" sz="2200" i="1" smtClean="0">
                              <a:solidFill>
                                <a:schemeClr val="tx2"/>
                              </a:solidFill>
                              <a:latin typeface="Cambria Math"/>
                            </a:rPr>
                          </m:ctrlPr>
                        </m:sSubPr>
                        <m:e>
                          <m:r>
                            <a:rPr lang="en-US" sz="2200" b="0" i="1" smtClean="0">
                              <a:solidFill>
                                <a:schemeClr val="tx2"/>
                              </a:solidFill>
                              <a:latin typeface="Cambria Math"/>
                            </a:rPr>
                            <m:t>𝑦</m:t>
                          </m:r>
                        </m:e>
                        <m:sub>
                          <m:r>
                            <a:rPr lang="en-US" sz="2200" b="0" i="1" smtClean="0">
                              <a:solidFill>
                                <a:schemeClr val="tx2"/>
                              </a:solidFill>
                              <a:latin typeface="Cambria Math"/>
                            </a:rPr>
                            <m:t>𝑡</m:t>
                          </m:r>
                        </m:sub>
                      </m:sSub>
                      <m:r>
                        <a:rPr lang="en-US" sz="2200" b="0" i="1" smtClean="0">
                          <a:solidFill>
                            <a:schemeClr val="tx2"/>
                          </a:solidFill>
                          <a:latin typeface="Cambria Math"/>
                        </a:rPr>
                        <m:t>−</m:t>
                      </m:r>
                      <m:sSub>
                        <m:sSubPr>
                          <m:ctrlPr>
                            <a:rPr lang="en-US" sz="2200" b="0" i="1" smtClean="0">
                              <a:solidFill>
                                <a:schemeClr val="tx2"/>
                              </a:solidFill>
                              <a:latin typeface="Cambria Math"/>
                            </a:rPr>
                          </m:ctrlPr>
                        </m:sSubPr>
                        <m:e>
                          <m:r>
                            <a:rPr lang="en-US" sz="2200" b="0" i="1" smtClean="0">
                              <a:solidFill>
                                <a:schemeClr val="tx2"/>
                              </a:solidFill>
                              <a:latin typeface="Cambria Math"/>
                            </a:rPr>
                            <m:t>𝑔</m:t>
                          </m:r>
                        </m:e>
                        <m:sub>
                          <m:r>
                            <a:rPr lang="en-US" sz="2200" b="0" i="1" smtClean="0">
                              <a:solidFill>
                                <a:schemeClr val="tx2"/>
                              </a:solidFill>
                              <a:latin typeface="Cambria Math"/>
                            </a:rPr>
                            <m:t>𝑡</m:t>
                          </m:r>
                        </m:sub>
                      </m:sSub>
                      <m:r>
                        <a:rPr lang="en-US" sz="2200" b="0" i="1" smtClean="0">
                          <a:solidFill>
                            <a:schemeClr val="tx2"/>
                          </a:solidFill>
                          <a:latin typeface="Cambria Math"/>
                        </a:rPr>
                        <m:t>=</m:t>
                      </m:r>
                      <m:sSub>
                        <m:sSubPr>
                          <m:ctrlPr>
                            <a:rPr lang="en-US" sz="2200" b="0" i="1" smtClean="0">
                              <a:solidFill>
                                <a:schemeClr val="tx2"/>
                              </a:solidFill>
                              <a:latin typeface="Cambria Math"/>
                            </a:rPr>
                          </m:ctrlPr>
                        </m:sSubPr>
                        <m:e>
                          <m:r>
                            <a:rPr lang="en-US" sz="2200" b="0" i="1" smtClean="0">
                              <a:solidFill>
                                <a:schemeClr val="tx2"/>
                              </a:solidFill>
                              <a:latin typeface="Cambria Math"/>
                            </a:rPr>
                            <m:t>𝐸</m:t>
                          </m:r>
                        </m:e>
                        <m:sub>
                          <m:r>
                            <a:rPr lang="en-US" sz="2200" b="0" i="1" smtClean="0">
                              <a:solidFill>
                                <a:schemeClr val="tx2"/>
                              </a:solidFill>
                              <a:latin typeface="Cambria Math"/>
                            </a:rPr>
                            <m:t>𝑡</m:t>
                          </m:r>
                        </m:sub>
                      </m:sSub>
                      <m:d>
                        <m:dPr>
                          <m:begChr m:val="{"/>
                          <m:endChr m:val="}"/>
                          <m:ctrlPr>
                            <a:rPr lang="en-US" sz="2200" b="0" i="1" smtClean="0">
                              <a:solidFill>
                                <a:schemeClr val="tx2"/>
                              </a:solidFill>
                              <a:latin typeface="Cambria Math"/>
                            </a:rPr>
                          </m:ctrlPr>
                        </m:dPr>
                        <m:e>
                          <m:sSub>
                            <m:sSubPr>
                              <m:ctrlPr>
                                <a:rPr lang="en-US" sz="2200" i="1">
                                  <a:solidFill>
                                    <a:schemeClr val="tx2"/>
                                  </a:solidFill>
                                  <a:latin typeface="Cambria Math"/>
                                </a:rPr>
                              </m:ctrlPr>
                            </m:sSubPr>
                            <m:e>
                              <m:r>
                                <a:rPr lang="en-US" sz="2200" i="1">
                                  <a:solidFill>
                                    <a:schemeClr val="tx2"/>
                                  </a:solidFill>
                                  <a:latin typeface="Cambria Math"/>
                                </a:rPr>
                                <m:t>𝑦</m:t>
                              </m:r>
                            </m:e>
                            <m:sub>
                              <m:r>
                                <a:rPr lang="en-US" sz="2200" i="1">
                                  <a:solidFill>
                                    <a:schemeClr val="tx2"/>
                                  </a:solidFill>
                                  <a:latin typeface="Cambria Math"/>
                                </a:rPr>
                                <m:t>𝑡</m:t>
                              </m:r>
                              <m:r>
                                <a:rPr lang="en-US" sz="2200" b="0" i="1" smtClean="0">
                                  <a:solidFill>
                                    <a:schemeClr val="tx2"/>
                                  </a:solidFill>
                                  <a:latin typeface="Cambria Math"/>
                                </a:rPr>
                                <m:t>+1</m:t>
                              </m:r>
                            </m:sub>
                          </m:sSub>
                          <m:r>
                            <a:rPr lang="en-US" sz="2200" i="1" smtClean="0">
                              <a:solidFill>
                                <a:schemeClr val="tx2"/>
                              </a:solidFill>
                              <a:latin typeface="Cambria Math"/>
                            </a:rPr>
                            <m:t>−</m:t>
                          </m:r>
                          <m:sSub>
                            <m:sSubPr>
                              <m:ctrlPr>
                                <a:rPr lang="en-US" sz="2200" i="1">
                                  <a:solidFill>
                                    <a:schemeClr val="tx2"/>
                                  </a:solidFill>
                                  <a:latin typeface="Cambria Math"/>
                                </a:rPr>
                              </m:ctrlPr>
                            </m:sSubPr>
                            <m:e>
                              <m:r>
                                <a:rPr lang="en-US" sz="2200" i="1">
                                  <a:solidFill>
                                    <a:schemeClr val="tx2"/>
                                  </a:solidFill>
                                  <a:latin typeface="Cambria Math"/>
                                </a:rPr>
                                <m:t>𝑔</m:t>
                              </m:r>
                            </m:e>
                            <m:sub>
                              <m:r>
                                <a:rPr lang="en-US" sz="2200" i="1">
                                  <a:solidFill>
                                    <a:schemeClr val="tx2"/>
                                  </a:solidFill>
                                  <a:latin typeface="Cambria Math"/>
                                </a:rPr>
                                <m:t>𝑡</m:t>
                              </m:r>
                              <m:r>
                                <a:rPr lang="en-US" sz="2200" b="0" i="1" smtClean="0">
                                  <a:solidFill>
                                    <a:schemeClr val="tx2"/>
                                  </a:solidFill>
                                  <a:latin typeface="Cambria Math"/>
                                </a:rPr>
                                <m:t>+1</m:t>
                              </m:r>
                            </m:sub>
                          </m:sSub>
                        </m:e>
                      </m:d>
                      <m:r>
                        <a:rPr lang="en-US" sz="2200" b="0" i="1" smtClean="0">
                          <a:solidFill>
                            <a:schemeClr val="tx2"/>
                          </a:solidFill>
                          <a:latin typeface="Cambria Math"/>
                        </a:rPr>
                        <m:t>−</m:t>
                      </m:r>
                      <m:box>
                        <m:boxPr>
                          <m:ctrlPr>
                            <a:rPr lang="en-US" sz="2200" b="0" i="1" smtClean="0">
                              <a:solidFill>
                                <a:schemeClr val="tx2"/>
                              </a:solidFill>
                              <a:latin typeface="Cambria Math"/>
                            </a:rPr>
                          </m:ctrlPr>
                        </m:boxPr>
                        <m:e>
                          <m:argPr>
                            <m:argSz m:val="-1"/>
                          </m:argPr>
                          <m:f>
                            <m:fPr>
                              <m:ctrlPr>
                                <a:rPr lang="en-US" sz="2200" b="0" i="1" smtClean="0">
                                  <a:solidFill>
                                    <a:schemeClr val="tx2"/>
                                  </a:solidFill>
                                  <a:latin typeface="Cambria Math"/>
                                </a:rPr>
                              </m:ctrlPr>
                            </m:fPr>
                            <m:num>
                              <m:r>
                                <a:rPr lang="en-US" sz="2200" b="0" i="1" smtClean="0">
                                  <a:solidFill>
                                    <a:schemeClr val="tx2"/>
                                  </a:solidFill>
                                  <a:latin typeface="Cambria Math"/>
                                </a:rPr>
                                <m:t>1</m:t>
                              </m:r>
                            </m:num>
                            <m:den>
                              <m:sSub>
                                <m:sSubPr>
                                  <m:ctrlPr>
                                    <a:rPr lang="en-US" sz="2200" b="0" i="1" smtClean="0">
                                      <a:solidFill>
                                        <a:schemeClr val="tx2"/>
                                      </a:solidFill>
                                      <a:latin typeface="Cambria Math"/>
                                    </a:rPr>
                                  </m:ctrlPr>
                                </m:sSubPr>
                                <m:e>
                                  <m:r>
                                    <a:rPr lang="en-US" sz="2200" b="0" i="1" smtClean="0">
                                      <a:solidFill>
                                        <a:schemeClr val="tx2"/>
                                      </a:solidFill>
                                      <a:latin typeface="Cambria Math"/>
                                      <a:ea typeface="Cambria Math"/>
                                    </a:rPr>
                                    <m:t>𝜎</m:t>
                                  </m:r>
                                </m:e>
                                <m:sub>
                                  <m:r>
                                    <a:rPr lang="en-US" sz="2200" b="0" i="1" smtClean="0">
                                      <a:solidFill>
                                        <a:schemeClr val="tx2"/>
                                      </a:solidFill>
                                      <a:latin typeface="Cambria Math"/>
                                      <a:ea typeface="Cambria Math"/>
                                    </a:rPr>
                                    <m:t>𝛼</m:t>
                                  </m:r>
                                </m:sub>
                              </m:sSub>
                            </m:den>
                          </m:f>
                        </m:e>
                      </m:box>
                      <m:d>
                        <m:dPr>
                          <m:ctrlPr>
                            <a:rPr lang="en-US" sz="2200" b="0" i="1" smtClean="0">
                              <a:solidFill>
                                <a:schemeClr val="tx2"/>
                              </a:solidFill>
                              <a:latin typeface="Cambria Math"/>
                            </a:rPr>
                          </m:ctrlPr>
                        </m:dPr>
                        <m:e>
                          <m:sSub>
                            <m:sSubPr>
                              <m:ctrlPr>
                                <a:rPr lang="en-US" sz="2200" b="0" i="1" smtClean="0">
                                  <a:solidFill>
                                    <a:schemeClr val="tx2"/>
                                  </a:solidFill>
                                  <a:latin typeface="Cambria Math"/>
                                </a:rPr>
                              </m:ctrlPr>
                            </m:sSubPr>
                            <m:e>
                              <m:r>
                                <a:rPr lang="es-MX" sz="2200" b="0" i="1" smtClean="0">
                                  <a:solidFill>
                                    <a:schemeClr val="tx2"/>
                                  </a:solidFill>
                                  <a:latin typeface="Cambria Math"/>
                                </a:rPr>
                                <m:t>𝑟</m:t>
                              </m:r>
                            </m:e>
                            <m:sub>
                              <m:r>
                                <a:rPr lang="en-US" sz="2200" b="0" i="1" smtClean="0">
                                  <a:solidFill>
                                    <a:schemeClr val="tx2"/>
                                  </a:solidFill>
                                  <a:latin typeface="Cambria Math"/>
                                </a:rPr>
                                <m:t>𝑡</m:t>
                              </m:r>
                            </m:sub>
                          </m:sSub>
                          <m:r>
                            <a:rPr lang="en-US" sz="2200" b="0" i="1" smtClean="0">
                              <a:solidFill>
                                <a:schemeClr val="tx2"/>
                              </a:solidFill>
                              <a:latin typeface="Cambria Math"/>
                            </a:rPr>
                            <m:t>−</m:t>
                          </m:r>
                          <m:sSub>
                            <m:sSubPr>
                              <m:ctrlPr>
                                <a:rPr lang="en-US" sz="2200" b="0" i="1" smtClean="0">
                                  <a:solidFill>
                                    <a:schemeClr val="tx2"/>
                                  </a:solidFill>
                                  <a:latin typeface="Cambria Math"/>
                                </a:rPr>
                              </m:ctrlPr>
                            </m:sSubPr>
                            <m:e>
                              <m:r>
                                <a:rPr lang="en-US" sz="2200" b="0" i="1" smtClean="0">
                                  <a:solidFill>
                                    <a:schemeClr val="tx2"/>
                                  </a:solidFill>
                                  <a:latin typeface="Cambria Math"/>
                                </a:rPr>
                                <m:t>𝐸</m:t>
                              </m:r>
                            </m:e>
                            <m:sub>
                              <m:r>
                                <a:rPr lang="en-US" sz="2200" b="0" i="1" smtClean="0">
                                  <a:solidFill>
                                    <a:schemeClr val="tx2"/>
                                  </a:solidFill>
                                  <a:latin typeface="Cambria Math"/>
                                </a:rPr>
                                <m:t>𝑡</m:t>
                              </m:r>
                            </m:sub>
                          </m:sSub>
                          <m:sSub>
                            <m:sSubPr>
                              <m:ctrlPr>
                                <a:rPr lang="en-US" sz="2200" b="0" i="1" smtClean="0">
                                  <a:solidFill>
                                    <a:schemeClr val="tx2"/>
                                  </a:solidFill>
                                  <a:latin typeface="Cambria Math"/>
                                </a:rPr>
                              </m:ctrlPr>
                            </m:sSubPr>
                            <m:e>
                              <m:r>
                                <a:rPr lang="en-US" sz="2200" b="0" i="1" smtClean="0">
                                  <a:solidFill>
                                    <a:schemeClr val="tx2"/>
                                  </a:solidFill>
                                  <a:latin typeface="Cambria Math"/>
                                  <a:ea typeface="Cambria Math"/>
                                </a:rPr>
                                <m:t>𝜋</m:t>
                              </m:r>
                            </m:e>
                            <m:sub>
                              <m:r>
                                <a:rPr lang="en-US" sz="2200" b="0" i="1" smtClean="0">
                                  <a:solidFill>
                                    <a:schemeClr val="tx2"/>
                                  </a:solidFill>
                                  <a:latin typeface="Cambria Math"/>
                                </a:rPr>
                                <m:t>𝑡</m:t>
                              </m:r>
                              <m:r>
                                <a:rPr lang="en-US" sz="2200" b="0" i="1" smtClean="0">
                                  <a:solidFill>
                                    <a:schemeClr val="tx2"/>
                                  </a:solidFill>
                                  <a:latin typeface="Cambria Math"/>
                                </a:rPr>
                                <m:t>+1</m:t>
                              </m:r>
                            </m:sub>
                          </m:sSub>
                          <m:r>
                            <a:rPr lang="en-US" sz="2200" b="0" i="1" smtClean="0">
                              <a:solidFill>
                                <a:schemeClr val="tx2"/>
                              </a:solidFill>
                              <a:latin typeface="Cambria Math"/>
                            </a:rPr>
                            <m:t>−</m:t>
                          </m:r>
                          <m:r>
                            <a:rPr lang="en-US" sz="2200" b="0" i="1" smtClean="0">
                              <a:solidFill>
                                <a:schemeClr val="tx2"/>
                              </a:solidFill>
                              <a:latin typeface="Cambria Math"/>
                              <a:ea typeface="Cambria Math"/>
                            </a:rPr>
                            <m:t>𝛼</m:t>
                          </m:r>
                          <m:sSub>
                            <m:sSubPr>
                              <m:ctrlPr>
                                <a:rPr lang="en-US" sz="2200" b="0" i="1" smtClean="0">
                                  <a:solidFill>
                                    <a:schemeClr val="tx2"/>
                                  </a:solidFill>
                                  <a:latin typeface="Cambria Math"/>
                                  <a:ea typeface="Cambria Math"/>
                                </a:rPr>
                              </m:ctrlPr>
                            </m:sSubPr>
                            <m:e>
                              <m:r>
                                <a:rPr lang="en-US" sz="2200" b="0" i="1" smtClean="0">
                                  <a:solidFill>
                                    <a:schemeClr val="tx2"/>
                                  </a:solidFill>
                                  <a:latin typeface="Cambria Math"/>
                                  <a:ea typeface="Cambria Math"/>
                                </a:rPr>
                                <m:t>𝐸</m:t>
                              </m:r>
                            </m:e>
                            <m:sub>
                              <m:r>
                                <a:rPr lang="en-US" sz="2200" b="0" i="1" smtClean="0">
                                  <a:solidFill>
                                    <a:schemeClr val="tx2"/>
                                  </a:solidFill>
                                  <a:latin typeface="Cambria Math"/>
                                  <a:ea typeface="Cambria Math"/>
                                </a:rPr>
                                <m:t>𝑡</m:t>
                              </m:r>
                            </m:sub>
                          </m:sSub>
                          <m:r>
                            <a:rPr lang="en-US" sz="2200" b="0" i="1" smtClean="0">
                              <a:solidFill>
                                <a:schemeClr val="tx2"/>
                              </a:solidFill>
                              <a:latin typeface="Cambria Math"/>
                              <a:ea typeface="Cambria Math"/>
                            </a:rPr>
                            <m:t>∆</m:t>
                          </m:r>
                          <m:sSub>
                            <m:sSubPr>
                              <m:ctrlPr>
                                <a:rPr lang="en-US" sz="2200" b="0" i="1" smtClean="0">
                                  <a:solidFill>
                                    <a:schemeClr val="tx2"/>
                                  </a:solidFill>
                                  <a:latin typeface="Cambria Math"/>
                                  <a:ea typeface="Cambria Math"/>
                                </a:rPr>
                              </m:ctrlPr>
                            </m:sSubPr>
                            <m:e>
                              <m:r>
                                <a:rPr lang="en-US" sz="2200" b="0" i="1" smtClean="0">
                                  <a:solidFill>
                                    <a:schemeClr val="tx2"/>
                                  </a:solidFill>
                                  <a:latin typeface="Cambria Math"/>
                                  <a:ea typeface="Cambria Math"/>
                                </a:rPr>
                                <m:t>𝑞</m:t>
                              </m:r>
                            </m:e>
                            <m:sub>
                              <m:r>
                                <a:rPr lang="en-US" sz="2200" b="0" i="1" smtClean="0">
                                  <a:solidFill>
                                    <a:schemeClr val="tx2"/>
                                  </a:solidFill>
                                  <a:latin typeface="Cambria Math"/>
                                  <a:ea typeface="Cambria Math"/>
                                </a:rPr>
                                <m:t>𝑡</m:t>
                              </m:r>
                              <m:r>
                                <a:rPr lang="en-US" sz="2200" b="0" i="1" smtClean="0">
                                  <a:solidFill>
                                    <a:schemeClr val="tx2"/>
                                  </a:solidFill>
                                  <a:latin typeface="Cambria Math"/>
                                  <a:ea typeface="Cambria Math"/>
                                </a:rPr>
                                <m:t>+1</m:t>
                              </m:r>
                            </m:sub>
                          </m:sSub>
                        </m:e>
                      </m:d>
                      <m:r>
                        <a:rPr lang="en-US" sz="2200" b="0" i="1" smtClean="0">
                          <a:solidFill>
                            <a:schemeClr val="tx2"/>
                          </a:solidFill>
                          <a:latin typeface="Cambria Math"/>
                        </a:rPr>
                        <m:t>+</m:t>
                      </m:r>
                      <m:r>
                        <a:rPr lang="en-US" sz="2200" b="0" i="1" smtClean="0">
                          <a:solidFill>
                            <a:schemeClr val="tx2"/>
                          </a:solidFill>
                          <a:latin typeface="Cambria Math"/>
                          <a:ea typeface="Cambria Math"/>
                        </a:rPr>
                        <m:t>𝛼</m:t>
                      </m:r>
                      <m:d>
                        <m:dPr>
                          <m:ctrlPr>
                            <a:rPr lang="en-US" sz="2200" b="0" i="1" smtClean="0">
                              <a:solidFill>
                                <a:schemeClr val="tx2"/>
                              </a:solidFill>
                              <a:latin typeface="Cambria Math"/>
                              <a:ea typeface="Cambria Math"/>
                            </a:rPr>
                          </m:ctrlPr>
                        </m:dPr>
                        <m:e>
                          <m:r>
                            <a:rPr lang="en-US" sz="2200" b="0" i="1" smtClean="0">
                              <a:solidFill>
                                <a:schemeClr val="tx2"/>
                              </a:solidFill>
                              <a:latin typeface="Cambria Math"/>
                              <a:ea typeface="Cambria Math"/>
                            </a:rPr>
                            <m:t>𝜛</m:t>
                          </m:r>
                          <m:r>
                            <a:rPr lang="en-US" sz="2200" b="0" i="1" smtClean="0">
                              <a:solidFill>
                                <a:schemeClr val="tx2"/>
                              </a:solidFill>
                              <a:latin typeface="Cambria Math"/>
                              <a:ea typeface="Cambria Math"/>
                            </a:rPr>
                            <m:t>−1</m:t>
                          </m:r>
                        </m:e>
                      </m:d>
                      <m:sSub>
                        <m:sSubPr>
                          <m:ctrlPr>
                            <a:rPr lang="en-US" sz="2200" b="0" i="1" smtClean="0">
                              <a:solidFill>
                                <a:schemeClr val="tx2"/>
                              </a:solidFill>
                              <a:latin typeface="Cambria Math"/>
                              <a:ea typeface="Cambria Math"/>
                            </a:rPr>
                          </m:ctrlPr>
                        </m:sSubPr>
                        <m:e>
                          <m:r>
                            <a:rPr lang="en-US" sz="2200" b="0" i="1" smtClean="0">
                              <a:solidFill>
                                <a:schemeClr val="tx2"/>
                              </a:solidFill>
                              <a:latin typeface="Cambria Math"/>
                              <a:ea typeface="Cambria Math"/>
                            </a:rPr>
                            <m:t>𝐸</m:t>
                          </m:r>
                        </m:e>
                        <m:sub>
                          <m:r>
                            <a:rPr lang="en-US" sz="2200" b="0" i="1" smtClean="0">
                              <a:solidFill>
                                <a:schemeClr val="tx2"/>
                              </a:solidFill>
                              <a:latin typeface="Cambria Math"/>
                              <a:ea typeface="Cambria Math"/>
                            </a:rPr>
                            <m:t>𝑡</m:t>
                          </m:r>
                        </m:sub>
                      </m:sSub>
                      <m:r>
                        <a:rPr lang="en-US" sz="2200" b="0" i="1" smtClean="0">
                          <a:solidFill>
                            <a:schemeClr val="tx2"/>
                          </a:solidFill>
                          <a:latin typeface="Cambria Math"/>
                          <a:ea typeface="Cambria Math"/>
                        </a:rPr>
                        <m:t>∆</m:t>
                      </m:r>
                      <m:sSubSup>
                        <m:sSubSupPr>
                          <m:ctrlPr>
                            <a:rPr lang="en-US" sz="2200" b="0" i="1" smtClean="0">
                              <a:solidFill>
                                <a:schemeClr val="tx2"/>
                              </a:solidFill>
                              <a:latin typeface="Cambria Math"/>
                              <a:ea typeface="Cambria Math"/>
                            </a:rPr>
                          </m:ctrlPr>
                        </m:sSubSupPr>
                        <m:e>
                          <m:r>
                            <a:rPr lang="en-US" sz="2200" b="0" i="1" smtClean="0">
                              <a:solidFill>
                                <a:schemeClr val="tx2"/>
                              </a:solidFill>
                              <a:latin typeface="Cambria Math"/>
                              <a:ea typeface="Cambria Math"/>
                            </a:rPr>
                            <m:t>𝑦</m:t>
                          </m:r>
                        </m:e>
                        <m:sub>
                          <m:r>
                            <a:rPr lang="en-US" sz="2200" b="0" i="1" smtClean="0">
                              <a:solidFill>
                                <a:schemeClr val="tx2"/>
                              </a:solidFill>
                              <a:latin typeface="Cambria Math"/>
                              <a:ea typeface="Cambria Math"/>
                            </a:rPr>
                            <m:t>𝑡</m:t>
                          </m:r>
                          <m:r>
                            <a:rPr lang="en-US" sz="2200" b="0" i="1" smtClean="0">
                              <a:solidFill>
                                <a:schemeClr val="tx2"/>
                              </a:solidFill>
                              <a:latin typeface="Cambria Math"/>
                              <a:ea typeface="Cambria Math"/>
                            </a:rPr>
                            <m:t>+1</m:t>
                          </m:r>
                        </m:sub>
                        <m:sup>
                          <m:r>
                            <a:rPr lang="en-US" sz="2200" b="0" i="1" smtClean="0">
                              <a:solidFill>
                                <a:schemeClr val="tx2"/>
                              </a:solidFill>
                              <a:latin typeface="Cambria Math"/>
                              <a:ea typeface="Cambria Math"/>
                            </a:rPr>
                            <m:t>∗</m:t>
                          </m:r>
                        </m:sup>
                      </m:sSubSup>
                    </m:oMath>
                  </m:oMathPara>
                </a14:m>
                <a:endParaRPr lang="en-US" sz="2200" dirty="0" smtClean="0">
                  <a:solidFill>
                    <a:schemeClr val="tx2"/>
                  </a:solidFill>
                </a:endParaRPr>
              </a:p>
              <a:p>
                <a:pPr marL="0" indent="0">
                  <a:buNone/>
                </a:pPr>
                <a:endParaRPr lang="en-US" dirty="0" smtClean="0">
                  <a:solidFill>
                    <a:schemeClr val="tx2"/>
                  </a:solidFill>
                </a:endParaRPr>
              </a:p>
              <a:p>
                <a:r>
                  <a:rPr lang="en-US" dirty="0" smtClean="0">
                    <a:solidFill>
                      <a:schemeClr val="tx2"/>
                    </a:solidFill>
                  </a:rPr>
                  <a:t>Open-economy Phillips curve:</a:t>
                </a: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r>
                            <a:rPr lang="en-US" i="1" smtClean="0">
                              <a:solidFill>
                                <a:schemeClr val="tx2"/>
                              </a:solidFill>
                              <a:latin typeface="Cambria Math"/>
                              <a:ea typeface="Cambria Math"/>
                            </a:rPr>
                            <m:t>𝜋</m:t>
                          </m:r>
                        </m:e>
                        <m:sub>
                          <m:r>
                            <a:rPr lang="en-US" i="1">
                              <a:solidFill>
                                <a:schemeClr val="tx2"/>
                              </a:solidFill>
                              <a:latin typeface="Cambria Math"/>
                            </a:rPr>
                            <m:t>𝑡</m:t>
                          </m:r>
                        </m:sub>
                      </m:sSub>
                      <m:r>
                        <a:rPr lang="en-US" b="0" i="1" smtClean="0">
                          <a:solidFill>
                            <a:schemeClr val="tx2"/>
                          </a:solidFill>
                          <a:latin typeface="Cambria Math"/>
                        </a:rPr>
                        <m:t>+</m:t>
                      </m:r>
                      <m:r>
                        <a:rPr lang="en-US" i="1">
                          <a:solidFill>
                            <a:schemeClr val="tx2"/>
                          </a:solidFill>
                          <a:latin typeface="Cambria Math"/>
                          <a:ea typeface="Cambria Math"/>
                        </a:rPr>
                        <m:t>𝛼</m:t>
                      </m:r>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𝑞</m:t>
                          </m:r>
                        </m:e>
                        <m:sub>
                          <m:r>
                            <a:rPr lang="en-US" i="1">
                              <a:solidFill>
                                <a:schemeClr val="tx2"/>
                              </a:solidFill>
                              <a:latin typeface="Cambria Math"/>
                              <a:ea typeface="Cambria Math"/>
                            </a:rPr>
                            <m:t>𝑡</m:t>
                          </m:r>
                        </m:sub>
                      </m:sSub>
                      <m:r>
                        <a:rPr lang="en-US" i="1">
                          <a:solidFill>
                            <a:schemeClr val="tx2"/>
                          </a:solidFill>
                          <a:latin typeface="Cambria Math"/>
                        </a:rPr>
                        <m:t>=</m:t>
                      </m:r>
                      <m:sSub>
                        <m:sSubPr>
                          <m:ctrlPr>
                            <a:rPr lang="en-US" i="1">
                              <a:solidFill>
                                <a:schemeClr val="tx2"/>
                              </a:solidFill>
                              <a:latin typeface="Cambria Math"/>
                            </a:rPr>
                          </m:ctrlPr>
                        </m:sSubPr>
                        <m:e>
                          <m:r>
                            <a:rPr lang="en-US" i="1" smtClean="0">
                              <a:solidFill>
                                <a:schemeClr val="tx2"/>
                              </a:solidFill>
                              <a:latin typeface="Cambria Math"/>
                              <a:ea typeface="Cambria Math"/>
                            </a:rPr>
                            <m:t>𝛽</m:t>
                          </m:r>
                          <m:r>
                            <a:rPr lang="en-US" i="1">
                              <a:solidFill>
                                <a:schemeClr val="tx2"/>
                              </a:solidFill>
                              <a:latin typeface="Cambria Math"/>
                            </a:rPr>
                            <m:t>𝐸</m:t>
                          </m:r>
                        </m:e>
                        <m:sub>
                          <m:r>
                            <a:rPr lang="en-US" i="1">
                              <a:solidFill>
                                <a:schemeClr val="tx2"/>
                              </a:solidFill>
                              <a:latin typeface="Cambria Math"/>
                            </a:rPr>
                            <m:t>𝑡</m:t>
                          </m:r>
                        </m:sub>
                      </m:sSub>
                      <m:d>
                        <m:dPr>
                          <m:begChr m:val="{"/>
                          <m:endChr m:val="}"/>
                          <m:ctrlPr>
                            <a:rPr lang="en-US" i="1">
                              <a:solidFill>
                                <a:schemeClr val="tx2"/>
                              </a:solidFill>
                              <a:latin typeface="Cambria Math"/>
                            </a:rPr>
                          </m:ctrlPr>
                        </m:dPr>
                        <m:e>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n-US" i="1">
                                  <a:solidFill>
                                    <a:schemeClr val="tx2"/>
                                  </a:solidFill>
                                  <a:latin typeface="Cambria Math"/>
                                </a:rPr>
                                <m:t>𝑡</m:t>
                              </m:r>
                              <m:r>
                                <a:rPr lang="en-US" i="1">
                                  <a:solidFill>
                                    <a:schemeClr val="tx2"/>
                                  </a:solidFill>
                                  <a:latin typeface="Cambria Math"/>
                                </a:rPr>
                                <m:t>+1</m:t>
                              </m:r>
                            </m:sub>
                          </m:sSub>
                          <m:r>
                            <a:rPr lang="en-US" b="0" i="1" smtClean="0">
                              <a:solidFill>
                                <a:schemeClr val="tx2"/>
                              </a:solidFill>
                              <a:latin typeface="Cambria Math"/>
                            </a:rPr>
                            <m:t>+</m:t>
                          </m:r>
                          <m:r>
                            <a:rPr lang="en-US" i="1">
                              <a:solidFill>
                                <a:schemeClr val="tx2"/>
                              </a:solidFill>
                              <a:latin typeface="Cambria Math"/>
                              <a:ea typeface="Cambria Math"/>
                            </a:rPr>
                            <m:t>𝛼</m:t>
                          </m:r>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𝑞</m:t>
                              </m:r>
                            </m:e>
                            <m:sub>
                              <m:r>
                                <a:rPr lang="en-US" i="1">
                                  <a:solidFill>
                                    <a:schemeClr val="tx2"/>
                                  </a:solidFill>
                                  <a:latin typeface="Cambria Math"/>
                                  <a:ea typeface="Cambria Math"/>
                                </a:rPr>
                                <m:t>𝑡</m:t>
                              </m:r>
                              <m:r>
                                <a:rPr lang="en-US" i="1">
                                  <a:solidFill>
                                    <a:schemeClr val="tx2"/>
                                  </a:solidFill>
                                  <a:latin typeface="Cambria Math"/>
                                  <a:ea typeface="Cambria Math"/>
                                </a:rPr>
                                <m:t>+1</m:t>
                              </m:r>
                            </m:sub>
                          </m:sSub>
                        </m:e>
                      </m:d>
                      <m:r>
                        <a:rPr lang="en-US" b="0" i="1" smtClean="0">
                          <a:solidFill>
                            <a:schemeClr val="tx2"/>
                          </a:solidFill>
                          <a:latin typeface="Cambria Math"/>
                        </a:rPr>
                        <m:t>+</m:t>
                      </m:r>
                      <m:r>
                        <a:rPr lang="en-US" b="0" i="1" smtClean="0">
                          <a:solidFill>
                            <a:schemeClr val="tx2"/>
                          </a:solidFill>
                          <a:latin typeface="Cambria Math"/>
                          <a:ea typeface="Cambria Math"/>
                        </a:rPr>
                        <m:t>𝜅</m:t>
                      </m:r>
                      <m:sSub>
                        <m:sSubPr>
                          <m:ctrlPr>
                            <a:rPr lang="en-US" b="0" i="1" smtClean="0">
                              <a:solidFill>
                                <a:schemeClr val="tx2"/>
                              </a:solidFill>
                              <a:latin typeface="Cambria Math"/>
                              <a:ea typeface="Cambria Math"/>
                            </a:rPr>
                          </m:ctrlPr>
                        </m:sSubPr>
                        <m:e>
                          <m:r>
                            <a:rPr lang="en-US" b="0" i="1" smtClean="0">
                              <a:solidFill>
                                <a:schemeClr val="tx2"/>
                              </a:solidFill>
                              <a:latin typeface="Cambria Math"/>
                              <a:ea typeface="Cambria Math"/>
                            </a:rPr>
                            <m:t>𝑚𝑐</m:t>
                          </m:r>
                        </m:e>
                        <m:sub>
                          <m:r>
                            <a:rPr lang="en-US" b="0" i="1" smtClean="0">
                              <a:solidFill>
                                <a:schemeClr val="tx2"/>
                              </a:solidFill>
                              <a:latin typeface="Cambria Math"/>
                              <a:ea typeface="Cambria Math"/>
                            </a:rPr>
                            <m:t>𝑡</m:t>
                          </m:r>
                        </m:sub>
                      </m:sSub>
                    </m:oMath>
                  </m:oMathPara>
                </a14:m>
                <a:endParaRPr lang="en-US" dirty="0" smtClean="0">
                  <a:solidFill>
                    <a:schemeClr val="tx2"/>
                  </a:solidFill>
                </a:endParaRPr>
              </a:p>
              <a:p>
                <a:endParaRPr lang="en-US" dirty="0" smtClean="0">
                  <a:solidFill>
                    <a:schemeClr val="tx2"/>
                  </a:solidFill>
                </a:endParaRPr>
              </a:p>
              <a:p>
                <a:r>
                  <a:rPr lang="en-US" dirty="0" smtClean="0">
                    <a:solidFill>
                      <a:schemeClr val="tx2"/>
                    </a:solidFill>
                  </a:rPr>
                  <a:t>Marginal cost:</a:t>
                </a: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r>
                            <a:rPr lang="en-US" b="0" i="1" smtClean="0">
                              <a:solidFill>
                                <a:schemeClr val="tx2"/>
                              </a:solidFill>
                              <a:latin typeface="Cambria Math"/>
                            </a:rPr>
                            <m:t>𝑚𝑐</m:t>
                          </m:r>
                        </m:e>
                        <m:sub>
                          <m:r>
                            <a:rPr lang="en-US" i="1">
                              <a:solidFill>
                                <a:schemeClr val="tx2"/>
                              </a:solidFill>
                              <a:latin typeface="Cambria Math"/>
                            </a:rPr>
                            <m:t>𝑡</m:t>
                          </m:r>
                        </m:sub>
                      </m:sSub>
                      <m:r>
                        <a:rPr lang="en-US" b="0" i="1" smtClean="0">
                          <a:solidFill>
                            <a:schemeClr val="tx2"/>
                          </a:solidFill>
                          <a:latin typeface="Cambria Math"/>
                        </a:rPr>
                        <m:t>=</m:t>
                      </m:r>
                      <m:d>
                        <m:dPr>
                          <m:ctrlPr>
                            <a:rPr lang="en-US" b="0" i="1" smtClean="0">
                              <a:solidFill>
                                <a:schemeClr val="tx2"/>
                              </a:solidFill>
                              <a:latin typeface="Cambria Math"/>
                            </a:rPr>
                          </m:ctrlPr>
                        </m:dPr>
                        <m:e>
                          <m:sSub>
                            <m:sSubPr>
                              <m:ctrlPr>
                                <a:rPr lang="en-US" b="0" i="1" smtClean="0">
                                  <a:solidFill>
                                    <a:schemeClr val="tx2"/>
                                  </a:solidFill>
                                  <a:latin typeface="Cambria Math"/>
                                </a:rPr>
                              </m:ctrlPr>
                            </m:sSubPr>
                            <m:e>
                              <m:r>
                                <a:rPr lang="en-US" b="0" i="1" smtClean="0">
                                  <a:solidFill>
                                    <a:schemeClr val="tx2"/>
                                  </a:solidFill>
                                  <a:latin typeface="Cambria Math"/>
                                  <a:ea typeface="Cambria Math"/>
                                </a:rPr>
                                <m:t>𝜎</m:t>
                              </m:r>
                            </m:e>
                            <m:sub>
                              <m:r>
                                <a:rPr lang="en-US" b="0" i="1" smtClean="0">
                                  <a:solidFill>
                                    <a:schemeClr val="tx2"/>
                                  </a:solidFill>
                                  <a:latin typeface="Cambria Math"/>
                                  <a:ea typeface="Cambria Math"/>
                                </a:rPr>
                                <m:t>𝛼</m:t>
                              </m:r>
                            </m:sub>
                          </m:sSub>
                          <m:r>
                            <a:rPr lang="en-US" b="0" i="1" smtClean="0">
                              <a:solidFill>
                                <a:schemeClr val="tx2"/>
                              </a:solidFill>
                              <a:latin typeface="Cambria Math"/>
                            </a:rPr>
                            <m:t>+</m:t>
                          </m:r>
                          <m:r>
                            <a:rPr lang="en-US" b="0" i="1" smtClean="0">
                              <a:solidFill>
                                <a:schemeClr val="tx2"/>
                              </a:solidFill>
                              <a:latin typeface="Cambria Math"/>
                              <a:ea typeface="Cambria Math"/>
                            </a:rPr>
                            <m:t>𝜑</m:t>
                          </m:r>
                        </m:e>
                      </m:d>
                      <m:d>
                        <m:dPr>
                          <m:ctrlPr>
                            <a:rPr lang="en-US" b="0" i="1" smtClean="0">
                              <a:solidFill>
                                <a:schemeClr val="tx2"/>
                              </a:solidFill>
                              <a:latin typeface="Cambria Math"/>
                            </a:rPr>
                          </m:ctrlPr>
                        </m:dPr>
                        <m:e>
                          <m:sSub>
                            <m:sSubPr>
                              <m:ctrlPr>
                                <a:rPr lang="en-US" b="0" i="1" smtClean="0">
                                  <a:solidFill>
                                    <a:schemeClr val="tx2"/>
                                  </a:solidFill>
                                  <a:latin typeface="Cambria Math"/>
                                </a:rPr>
                              </m:ctrlPr>
                            </m:sSubPr>
                            <m:e>
                              <m:r>
                                <a:rPr lang="en-US" b="0" i="1" smtClean="0">
                                  <a:solidFill>
                                    <a:schemeClr val="tx2"/>
                                  </a:solidFill>
                                  <a:latin typeface="Cambria Math"/>
                                </a:rPr>
                                <m:t>𝑦</m:t>
                              </m:r>
                            </m:e>
                            <m:sub>
                              <m:r>
                                <a:rPr lang="en-US" b="0" i="1" smtClean="0">
                                  <a:solidFill>
                                    <a:schemeClr val="tx2"/>
                                  </a:solidFill>
                                  <a:latin typeface="Cambria Math"/>
                                </a:rPr>
                                <m:t>𝑡</m:t>
                              </m:r>
                            </m:sub>
                          </m:sSub>
                          <m:r>
                            <a:rPr lang="en-US" b="0" i="1" smtClean="0">
                              <a:solidFill>
                                <a:schemeClr val="tx2"/>
                              </a:solidFill>
                              <a:latin typeface="Cambria Math"/>
                            </a:rPr>
                            <m:t>−</m:t>
                          </m:r>
                          <m:sSubSup>
                            <m:sSubSupPr>
                              <m:ctrlPr>
                                <a:rPr lang="en-US" b="0" i="1" smtClean="0">
                                  <a:solidFill>
                                    <a:schemeClr val="tx2"/>
                                  </a:solidFill>
                                  <a:latin typeface="Cambria Math"/>
                                </a:rPr>
                              </m:ctrlPr>
                            </m:sSubSupPr>
                            <m:e>
                              <m:r>
                                <a:rPr lang="en-US" b="0" i="1" smtClean="0">
                                  <a:solidFill>
                                    <a:schemeClr val="tx2"/>
                                  </a:solidFill>
                                  <a:latin typeface="Cambria Math"/>
                                </a:rPr>
                                <m:t>𝑦</m:t>
                              </m:r>
                            </m:e>
                            <m:sub>
                              <m:r>
                                <a:rPr lang="en-US" b="0" i="1" smtClean="0">
                                  <a:solidFill>
                                    <a:schemeClr val="tx2"/>
                                  </a:solidFill>
                                  <a:latin typeface="Cambria Math"/>
                                </a:rPr>
                                <m:t>𝑡</m:t>
                              </m:r>
                            </m:sub>
                            <m:sup>
                              <m:r>
                                <a:rPr lang="en-US" b="0" i="1" smtClean="0">
                                  <a:solidFill>
                                    <a:schemeClr val="tx2"/>
                                  </a:solidFill>
                                  <a:latin typeface="Cambria Math"/>
                                </a:rPr>
                                <m:t>𝑛</m:t>
                              </m:r>
                            </m:sup>
                          </m:sSubSup>
                        </m:e>
                      </m:d>
                      <m:r>
                        <a:rPr lang="en-US" b="0" i="1" smtClean="0">
                          <a:solidFill>
                            <a:schemeClr val="tx2"/>
                          </a:solidFill>
                          <a:latin typeface="Cambria Math"/>
                        </a:rPr>
                        <m:t>−</m:t>
                      </m:r>
                      <m:sSub>
                        <m:sSubPr>
                          <m:ctrlPr>
                            <a:rPr lang="en-US" i="1">
                              <a:solidFill>
                                <a:schemeClr val="tx2"/>
                              </a:solidFill>
                              <a:latin typeface="Cambria Math"/>
                            </a:rPr>
                          </m:ctrlPr>
                        </m:sSubPr>
                        <m:e>
                          <m:r>
                            <a:rPr lang="en-US" i="1">
                              <a:solidFill>
                                <a:schemeClr val="tx2"/>
                              </a:solidFill>
                              <a:latin typeface="Cambria Math"/>
                              <a:ea typeface="Cambria Math"/>
                            </a:rPr>
                            <m:t>𝜎</m:t>
                          </m:r>
                        </m:e>
                        <m:sub>
                          <m:r>
                            <a:rPr lang="en-US" i="1">
                              <a:solidFill>
                                <a:schemeClr val="tx2"/>
                              </a:solidFill>
                              <a:latin typeface="Cambria Math"/>
                              <a:ea typeface="Cambria Math"/>
                            </a:rPr>
                            <m:t>𝛼</m:t>
                          </m:r>
                        </m:sub>
                      </m:sSub>
                      <m:sSub>
                        <m:sSubPr>
                          <m:ctrlPr>
                            <a:rPr lang="en-US" i="1" smtClean="0">
                              <a:solidFill>
                                <a:schemeClr val="tx2"/>
                              </a:solidFill>
                              <a:latin typeface="Cambria Math"/>
                              <a:ea typeface="Cambria Math"/>
                            </a:rPr>
                          </m:ctrlPr>
                        </m:sSubPr>
                        <m:e>
                          <m:r>
                            <a:rPr lang="en-US" b="0" i="1" smtClean="0">
                              <a:solidFill>
                                <a:schemeClr val="tx2"/>
                              </a:solidFill>
                              <a:latin typeface="Cambria Math"/>
                              <a:ea typeface="Cambria Math"/>
                            </a:rPr>
                            <m:t>𝑔</m:t>
                          </m:r>
                        </m:e>
                        <m:sub>
                          <m:r>
                            <a:rPr lang="en-US" b="0" i="1" smtClean="0">
                              <a:solidFill>
                                <a:schemeClr val="tx2"/>
                              </a:solidFill>
                              <a:latin typeface="Cambria Math"/>
                              <a:ea typeface="Cambria Math"/>
                            </a:rPr>
                            <m:t>𝑡</m:t>
                          </m:r>
                        </m:sub>
                      </m:sSub>
                      <m:r>
                        <a:rPr lang="en-US" i="1">
                          <a:solidFill>
                            <a:schemeClr val="tx2"/>
                          </a:solidFill>
                          <a:latin typeface="Cambria Math"/>
                        </a:rPr>
                        <m:t>+</m:t>
                      </m:r>
                      <m:sSub>
                        <m:sSubPr>
                          <m:ctrlPr>
                            <a:rPr lang="en-US" i="1" smtClean="0">
                              <a:solidFill>
                                <a:schemeClr val="tx2"/>
                              </a:solidFill>
                              <a:latin typeface="Cambria Math"/>
                            </a:rPr>
                          </m:ctrlPr>
                        </m:sSubPr>
                        <m:e>
                          <m:r>
                            <a:rPr lang="en-US" i="1" smtClean="0">
                              <a:solidFill>
                                <a:schemeClr val="tx2"/>
                              </a:solidFill>
                              <a:latin typeface="Cambria Math"/>
                              <a:ea typeface="Cambria Math"/>
                            </a:rPr>
                            <m:t>𝜏</m:t>
                          </m:r>
                        </m:e>
                        <m:sub>
                          <m:r>
                            <a:rPr lang="en-US" b="0" i="1" smtClean="0">
                              <a:solidFill>
                                <a:schemeClr val="tx2"/>
                              </a:solidFill>
                              <a:latin typeface="Cambria Math"/>
                            </a:rPr>
                            <m:t>𝑡</m:t>
                          </m:r>
                        </m:sub>
                      </m:sSub>
                    </m:oMath>
                  </m:oMathPara>
                </a14:m>
                <a:endParaRPr lang="en-US" dirty="0">
                  <a:solidFill>
                    <a:schemeClr val="tx2"/>
                  </a:solidFill>
                </a:endParaRPr>
              </a:p>
              <a:p>
                <a:endParaRPr lang="en-US" dirty="0" smtClean="0">
                  <a:solidFill>
                    <a:schemeClr val="tx2"/>
                  </a:solidFill>
                </a:endParaRPr>
              </a:p>
              <a:p>
                <a:r>
                  <a:rPr lang="en-US" dirty="0" smtClean="0">
                    <a:solidFill>
                      <a:schemeClr val="tx2"/>
                    </a:solidFill>
                  </a:rPr>
                  <a:t>Potential output:</a:t>
                </a: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sSubSup>
                            <m:sSubSupPr>
                              <m:ctrlPr>
                                <a:rPr lang="en-US" i="1">
                                  <a:solidFill>
                                    <a:schemeClr val="tx2"/>
                                  </a:solidFill>
                                  <a:latin typeface="Cambria Math"/>
                                </a:rPr>
                              </m:ctrlPr>
                            </m:sSubSupPr>
                            <m:e>
                              <m:r>
                                <a:rPr lang="en-US" i="1">
                                  <a:solidFill>
                                    <a:schemeClr val="tx2"/>
                                  </a:solidFill>
                                  <a:latin typeface="Cambria Math"/>
                                </a:rPr>
                                <m:t>𝑦</m:t>
                              </m:r>
                            </m:e>
                            <m:sub>
                              <m:r>
                                <a:rPr lang="en-US" i="1">
                                  <a:solidFill>
                                    <a:schemeClr val="tx2"/>
                                  </a:solidFill>
                                  <a:latin typeface="Cambria Math"/>
                                </a:rPr>
                                <m:t>𝑡</m:t>
                              </m:r>
                            </m:sub>
                            <m:sup>
                              <m:r>
                                <a:rPr lang="en-US" i="1">
                                  <a:solidFill>
                                    <a:schemeClr val="tx2"/>
                                  </a:solidFill>
                                  <a:latin typeface="Cambria Math"/>
                                </a:rPr>
                                <m:t>𝑛</m:t>
                              </m:r>
                            </m:sup>
                          </m:sSubSup>
                          <m:r>
                            <a:rPr lang="en-US" b="0" i="1" smtClean="0">
                              <a:solidFill>
                                <a:schemeClr val="tx2"/>
                              </a:solidFill>
                              <a:latin typeface="Cambria Math"/>
                            </a:rPr>
                            <m:t>=</m:t>
                          </m:r>
                          <m:box>
                            <m:boxPr>
                              <m:ctrlPr>
                                <a:rPr lang="en-US" b="0" i="1" smtClean="0">
                                  <a:solidFill>
                                    <a:schemeClr val="tx2"/>
                                  </a:solidFill>
                                  <a:latin typeface="Cambria Math"/>
                                </a:rPr>
                              </m:ctrlPr>
                            </m:boxPr>
                            <m:e>
                              <m:argPr>
                                <m:argSz m:val="-1"/>
                              </m:argPr>
                              <m:f>
                                <m:fPr>
                                  <m:ctrlPr>
                                    <a:rPr lang="en-US" b="0" i="1" smtClean="0">
                                      <a:solidFill>
                                        <a:schemeClr val="tx2"/>
                                      </a:solidFill>
                                      <a:latin typeface="Cambria Math"/>
                                    </a:rPr>
                                  </m:ctrlPr>
                                </m:fPr>
                                <m:num>
                                  <m:r>
                                    <a:rPr lang="en-US" b="0" i="1" smtClean="0">
                                      <a:solidFill>
                                        <a:schemeClr val="tx2"/>
                                      </a:solidFill>
                                      <a:latin typeface="Cambria Math"/>
                                    </a:rPr>
                                    <m:t>1+</m:t>
                                  </m:r>
                                  <m:r>
                                    <a:rPr lang="en-US" b="0" i="1" smtClean="0">
                                      <a:solidFill>
                                        <a:schemeClr val="tx2"/>
                                      </a:solidFill>
                                      <a:latin typeface="Cambria Math"/>
                                      <a:ea typeface="Cambria Math"/>
                                    </a:rPr>
                                    <m:t>𝜑</m:t>
                                  </m:r>
                                </m:num>
                                <m:den>
                                  <m:sSub>
                                    <m:sSubPr>
                                      <m:ctrlPr>
                                        <a:rPr lang="en-US" i="1">
                                          <a:solidFill>
                                            <a:schemeClr val="tx2"/>
                                          </a:solidFill>
                                          <a:latin typeface="Cambria Math"/>
                                        </a:rPr>
                                      </m:ctrlPr>
                                    </m:sSubPr>
                                    <m:e>
                                      <m:r>
                                        <a:rPr lang="en-US" i="1">
                                          <a:solidFill>
                                            <a:schemeClr val="tx2"/>
                                          </a:solidFill>
                                          <a:latin typeface="Cambria Math"/>
                                          <a:ea typeface="Cambria Math"/>
                                        </a:rPr>
                                        <m:t>𝜎</m:t>
                                      </m:r>
                                    </m:e>
                                    <m:sub>
                                      <m:r>
                                        <a:rPr lang="en-US" i="1">
                                          <a:solidFill>
                                            <a:schemeClr val="tx2"/>
                                          </a:solidFill>
                                          <a:latin typeface="Cambria Math"/>
                                          <a:ea typeface="Cambria Math"/>
                                        </a:rPr>
                                        <m:t>𝛼</m:t>
                                      </m:r>
                                    </m:sub>
                                  </m:sSub>
                                  <m:r>
                                    <a:rPr lang="en-US" i="1">
                                      <a:solidFill>
                                        <a:schemeClr val="tx2"/>
                                      </a:solidFill>
                                      <a:latin typeface="Cambria Math"/>
                                    </a:rPr>
                                    <m:t>+</m:t>
                                  </m:r>
                                  <m:r>
                                    <a:rPr lang="en-US" i="1">
                                      <a:solidFill>
                                        <a:schemeClr val="tx2"/>
                                      </a:solidFill>
                                      <a:latin typeface="Cambria Math"/>
                                      <a:ea typeface="Cambria Math"/>
                                    </a:rPr>
                                    <m:t>𝜑</m:t>
                                  </m:r>
                                </m:den>
                              </m:f>
                            </m:e>
                          </m:box>
                          <m:r>
                            <a:rPr lang="en-US" b="0" i="1" smtClean="0">
                              <a:solidFill>
                                <a:schemeClr val="tx2"/>
                              </a:solidFill>
                              <a:latin typeface="Cambria Math"/>
                            </a:rPr>
                            <m:t>𝑎</m:t>
                          </m:r>
                        </m:e>
                        <m:sub>
                          <m:r>
                            <a:rPr lang="en-US" i="1">
                              <a:solidFill>
                                <a:schemeClr val="tx2"/>
                              </a:solidFill>
                              <a:latin typeface="Cambria Math"/>
                            </a:rPr>
                            <m:t>𝑡</m:t>
                          </m:r>
                        </m:sub>
                      </m:sSub>
                      <m:r>
                        <a:rPr lang="en-US" b="0" i="1" smtClean="0">
                          <a:solidFill>
                            <a:schemeClr val="tx2"/>
                          </a:solidFill>
                          <a:latin typeface="Cambria Math"/>
                        </a:rPr>
                        <m:t>−</m:t>
                      </m:r>
                      <m:box>
                        <m:boxPr>
                          <m:ctrlPr>
                            <a:rPr lang="en-US" b="0" i="1" smtClean="0">
                              <a:solidFill>
                                <a:schemeClr val="tx2"/>
                              </a:solidFill>
                              <a:latin typeface="Cambria Math"/>
                            </a:rPr>
                          </m:ctrlPr>
                        </m:boxPr>
                        <m:e>
                          <m:argPr>
                            <m:argSz m:val="-1"/>
                          </m:argPr>
                          <m:f>
                            <m:fPr>
                              <m:ctrlPr>
                                <a:rPr lang="en-US" b="0" i="1" smtClean="0">
                                  <a:solidFill>
                                    <a:schemeClr val="tx2"/>
                                  </a:solidFill>
                                  <a:latin typeface="Cambria Math"/>
                                </a:rPr>
                              </m:ctrlPr>
                            </m:fPr>
                            <m:num>
                              <m:sSub>
                                <m:sSubPr>
                                  <m:ctrlPr>
                                    <a:rPr lang="en-US" i="1">
                                      <a:solidFill>
                                        <a:schemeClr val="tx2"/>
                                      </a:solidFill>
                                      <a:latin typeface="Cambria Math"/>
                                    </a:rPr>
                                  </m:ctrlPr>
                                </m:sSubPr>
                                <m:e>
                                  <m:r>
                                    <a:rPr lang="en-US" i="1" smtClean="0">
                                      <a:solidFill>
                                        <a:schemeClr val="tx2"/>
                                      </a:solidFill>
                                      <a:latin typeface="Cambria Math"/>
                                      <a:ea typeface="Cambria Math"/>
                                    </a:rPr>
                                    <m:t>𝜎</m:t>
                                  </m:r>
                                  <m:r>
                                    <a:rPr lang="en-US" b="0" i="1" smtClean="0">
                                      <a:solidFill>
                                        <a:schemeClr val="tx2"/>
                                      </a:solidFill>
                                      <a:latin typeface="Cambria Math"/>
                                    </a:rPr>
                                    <m:t>−</m:t>
                                  </m:r>
                                  <m:r>
                                    <a:rPr lang="en-US" i="1">
                                      <a:solidFill>
                                        <a:schemeClr val="tx2"/>
                                      </a:solidFill>
                                      <a:latin typeface="Cambria Math"/>
                                      <a:ea typeface="Cambria Math"/>
                                    </a:rPr>
                                    <m:t>𝜎</m:t>
                                  </m:r>
                                </m:e>
                                <m:sub>
                                  <m:r>
                                    <a:rPr lang="en-US" i="1">
                                      <a:solidFill>
                                        <a:schemeClr val="tx2"/>
                                      </a:solidFill>
                                      <a:latin typeface="Cambria Math"/>
                                      <a:ea typeface="Cambria Math"/>
                                    </a:rPr>
                                    <m:t>𝛼</m:t>
                                  </m:r>
                                </m:sub>
                              </m:sSub>
                            </m:num>
                            <m:den>
                              <m:sSub>
                                <m:sSubPr>
                                  <m:ctrlPr>
                                    <a:rPr lang="en-US" i="1">
                                      <a:solidFill>
                                        <a:schemeClr val="tx2"/>
                                      </a:solidFill>
                                      <a:latin typeface="Cambria Math"/>
                                    </a:rPr>
                                  </m:ctrlPr>
                                </m:sSubPr>
                                <m:e>
                                  <m:r>
                                    <a:rPr lang="en-US" i="1">
                                      <a:solidFill>
                                        <a:schemeClr val="tx2"/>
                                      </a:solidFill>
                                      <a:latin typeface="Cambria Math"/>
                                      <a:ea typeface="Cambria Math"/>
                                    </a:rPr>
                                    <m:t>𝜎</m:t>
                                  </m:r>
                                </m:e>
                                <m:sub>
                                  <m:r>
                                    <a:rPr lang="en-US" i="1">
                                      <a:solidFill>
                                        <a:schemeClr val="tx2"/>
                                      </a:solidFill>
                                      <a:latin typeface="Cambria Math"/>
                                      <a:ea typeface="Cambria Math"/>
                                    </a:rPr>
                                    <m:t>𝛼</m:t>
                                  </m:r>
                                </m:sub>
                              </m:sSub>
                              <m:r>
                                <a:rPr lang="en-US" i="1">
                                  <a:solidFill>
                                    <a:schemeClr val="tx2"/>
                                  </a:solidFill>
                                  <a:latin typeface="Cambria Math"/>
                                </a:rPr>
                                <m:t>+</m:t>
                              </m:r>
                              <m:r>
                                <a:rPr lang="en-US" i="1">
                                  <a:solidFill>
                                    <a:schemeClr val="tx2"/>
                                  </a:solidFill>
                                  <a:latin typeface="Cambria Math"/>
                                  <a:ea typeface="Cambria Math"/>
                                </a:rPr>
                                <m:t>𝜑</m:t>
                              </m:r>
                            </m:den>
                          </m:f>
                        </m:e>
                      </m:box>
                      <m:sSubSup>
                        <m:sSubSupPr>
                          <m:ctrlPr>
                            <a:rPr lang="en-US" b="0" i="1" smtClean="0">
                              <a:solidFill>
                                <a:schemeClr val="tx2"/>
                              </a:solidFill>
                              <a:latin typeface="Cambria Math"/>
                            </a:rPr>
                          </m:ctrlPr>
                        </m:sSubSupPr>
                        <m:e>
                          <m:r>
                            <a:rPr lang="en-US" b="0" i="1" smtClean="0">
                              <a:solidFill>
                                <a:schemeClr val="tx2"/>
                              </a:solidFill>
                              <a:latin typeface="Cambria Math"/>
                            </a:rPr>
                            <m:t>𝑦</m:t>
                          </m:r>
                        </m:e>
                        <m:sub>
                          <m:r>
                            <a:rPr lang="en-US" b="0" i="1" smtClean="0">
                              <a:solidFill>
                                <a:schemeClr val="tx2"/>
                              </a:solidFill>
                              <a:latin typeface="Cambria Math"/>
                            </a:rPr>
                            <m:t>𝑡</m:t>
                          </m:r>
                        </m:sub>
                        <m:sup>
                          <m:r>
                            <a:rPr lang="en-US" b="0" i="1" smtClean="0">
                              <a:solidFill>
                                <a:schemeClr val="tx2"/>
                              </a:solidFill>
                              <a:latin typeface="Cambria Math"/>
                            </a:rPr>
                            <m:t>∗</m:t>
                          </m:r>
                        </m:sup>
                      </m:sSubSup>
                    </m:oMath>
                  </m:oMathPara>
                </a14:m>
                <a:endParaRPr lang="en-US" dirty="0" smtClean="0"/>
              </a:p>
              <a:p>
                <a:pPr marL="0" indent="0">
                  <a:buNone/>
                </a:pPr>
                <a:endParaRPr lang="en-US" dirty="0"/>
              </a:p>
              <a:p>
                <a:pPr marL="0" indent="0">
                  <a:buNone/>
                </a:pPr>
                <a:endParaRPr lang="en-US"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179512" y="1357298"/>
                <a:ext cx="8784976" cy="5024030"/>
              </a:xfrm>
              <a:blipFill rotWithShape="1">
                <a:blip r:embed="rId2"/>
                <a:stretch>
                  <a:fillRect l="-1040" t="-1820"/>
                </a:stretch>
              </a:blipFill>
            </p:spPr>
            <p:txBody>
              <a:bodyPr/>
              <a:lstStyle/>
              <a:p>
                <a:r>
                  <a:rPr lang="es-MX">
                    <a:noFill/>
                  </a:rPr>
                  <a:t> </a:t>
                </a:r>
              </a:p>
            </p:txBody>
          </p:sp>
        </mc:Fallback>
      </mc:AlternateContent>
    </p:spTree>
    <p:extLst>
      <p:ext uri="{BB962C8B-B14F-4D97-AF65-F5344CB8AC3E}">
        <p14:creationId xmlns:p14="http://schemas.microsoft.com/office/powerpoint/2010/main" val="7663043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507288" cy="857256"/>
          </a:xfrm>
        </p:spPr>
        <p:txBody>
          <a:bodyPr/>
          <a:lstStyle/>
          <a:p>
            <a:r>
              <a:rPr lang="en-US" dirty="0" smtClean="0"/>
              <a:t>Model: Monetary policy and foreign variables</a:t>
            </a:r>
            <a:endParaRPr lang="en-US"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179512" y="1357298"/>
                <a:ext cx="8784976" cy="5024030"/>
              </a:xfrm>
            </p:spPr>
            <p:txBody>
              <a:bodyPr>
                <a:normAutofit lnSpcReduction="10000"/>
              </a:bodyPr>
              <a:lstStyle/>
              <a:p>
                <a:r>
                  <a:rPr lang="en-US" dirty="0" smtClean="0">
                    <a:solidFill>
                      <a:schemeClr val="tx2"/>
                    </a:solidFill>
                  </a:rPr>
                  <a:t>Interest rate rule:</a:t>
                </a:r>
              </a:p>
              <a:p>
                <a:pPr marL="0" indent="0">
                  <a:buNone/>
                </a:pPr>
                <a14:m>
                  <m:oMathPara xmlns:m="http://schemas.openxmlformats.org/officeDocument/2006/math">
                    <m:oMathParaPr>
                      <m:jc m:val="centerGroup"/>
                    </m:oMathParaPr>
                    <m:oMath xmlns:m="http://schemas.openxmlformats.org/officeDocument/2006/math">
                      <m:sSub>
                        <m:sSubPr>
                          <m:ctrlPr>
                            <a:rPr lang="en-US" sz="2200" i="1">
                              <a:solidFill>
                                <a:schemeClr val="tx2"/>
                              </a:solidFill>
                              <a:latin typeface="Cambria Math"/>
                            </a:rPr>
                          </m:ctrlPr>
                        </m:sSubPr>
                        <m:e>
                          <m:r>
                            <a:rPr lang="es-MX" sz="2200" b="0" i="1" smtClean="0">
                              <a:solidFill>
                                <a:schemeClr val="tx2"/>
                              </a:solidFill>
                              <a:latin typeface="Cambria Math"/>
                            </a:rPr>
                            <m:t>𝑟</m:t>
                          </m:r>
                        </m:e>
                        <m:sub>
                          <m:r>
                            <a:rPr lang="en-US" sz="2200" i="1">
                              <a:solidFill>
                                <a:schemeClr val="tx2"/>
                              </a:solidFill>
                              <a:latin typeface="Cambria Math"/>
                            </a:rPr>
                            <m:t>𝑡</m:t>
                          </m:r>
                        </m:sub>
                      </m:sSub>
                      <m:r>
                        <a:rPr lang="es-MX" sz="2200" b="0" i="1" smtClean="0">
                          <a:solidFill>
                            <a:schemeClr val="tx2"/>
                          </a:solidFill>
                          <a:latin typeface="Cambria Math"/>
                        </a:rPr>
                        <m:t>=</m:t>
                      </m:r>
                      <m:sSub>
                        <m:sSubPr>
                          <m:ctrlPr>
                            <a:rPr lang="es-MX" sz="2200" b="0" i="1" smtClean="0">
                              <a:solidFill>
                                <a:schemeClr val="tx2"/>
                              </a:solidFill>
                              <a:latin typeface="Cambria Math"/>
                            </a:rPr>
                          </m:ctrlPr>
                        </m:sSubPr>
                        <m:e>
                          <m:r>
                            <a:rPr lang="es-MX" sz="2200" b="0" i="1" smtClean="0">
                              <a:solidFill>
                                <a:schemeClr val="tx2"/>
                              </a:solidFill>
                              <a:latin typeface="Cambria Math"/>
                              <a:ea typeface="Cambria Math"/>
                            </a:rPr>
                            <m:t>𝜌</m:t>
                          </m:r>
                        </m:e>
                        <m:sub>
                          <m:r>
                            <a:rPr lang="es-MX" sz="2200" b="0" i="1" smtClean="0">
                              <a:solidFill>
                                <a:schemeClr val="tx2"/>
                              </a:solidFill>
                              <a:latin typeface="Cambria Math"/>
                            </a:rPr>
                            <m:t>𝑟</m:t>
                          </m:r>
                        </m:sub>
                      </m:sSub>
                      <m:d>
                        <m:dPr>
                          <m:ctrlPr>
                            <a:rPr lang="es-MX" sz="2200" b="0" i="1" smtClean="0">
                              <a:solidFill>
                                <a:schemeClr val="tx2"/>
                              </a:solidFill>
                              <a:latin typeface="Cambria Math"/>
                            </a:rPr>
                          </m:ctrlPr>
                        </m:dPr>
                        <m:e>
                          <m:sSub>
                            <m:sSubPr>
                              <m:ctrlPr>
                                <a:rPr lang="es-MX" sz="2200" b="0" i="1" smtClean="0">
                                  <a:solidFill>
                                    <a:schemeClr val="tx2"/>
                                  </a:solidFill>
                                  <a:latin typeface="Cambria Math"/>
                                </a:rPr>
                              </m:ctrlPr>
                            </m:sSubPr>
                            <m:e>
                              <m:r>
                                <a:rPr lang="es-MX" sz="2200" b="0" i="1" smtClean="0">
                                  <a:solidFill>
                                    <a:schemeClr val="tx2"/>
                                  </a:solidFill>
                                  <a:latin typeface="Cambria Math"/>
                                </a:rPr>
                                <m:t>𝑟</m:t>
                              </m:r>
                            </m:e>
                            <m:sub>
                              <m:r>
                                <a:rPr lang="es-MX" sz="2200" b="0" i="1" smtClean="0">
                                  <a:solidFill>
                                    <a:schemeClr val="tx2"/>
                                  </a:solidFill>
                                  <a:latin typeface="Cambria Math"/>
                                </a:rPr>
                                <m:t>𝑡</m:t>
                              </m:r>
                              <m:r>
                                <a:rPr lang="es-MX" sz="2200" b="0" i="1" smtClean="0">
                                  <a:solidFill>
                                    <a:schemeClr val="tx2"/>
                                  </a:solidFill>
                                  <a:latin typeface="Cambria Math"/>
                                </a:rPr>
                                <m:t>−1</m:t>
                              </m:r>
                            </m:sub>
                          </m:sSub>
                          <m:r>
                            <a:rPr lang="es-MX" sz="2200" b="0" i="1" smtClean="0">
                              <a:solidFill>
                                <a:schemeClr val="tx2"/>
                              </a:solidFill>
                              <a:latin typeface="Cambria Math"/>
                            </a:rPr>
                            <m:t>−</m:t>
                          </m:r>
                          <m:sSubSup>
                            <m:sSubSupPr>
                              <m:ctrlPr>
                                <a:rPr lang="es-MX" sz="2200" b="0" i="1" smtClean="0">
                                  <a:solidFill>
                                    <a:schemeClr val="tx2"/>
                                  </a:solidFill>
                                  <a:latin typeface="Cambria Math"/>
                                </a:rPr>
                              </m:ctrlPr>
                            </m:sSubSupPr>
                            <m:e>
                              <m:r>
                                <a:rPr lang="es-MX" sz="2200" b="0" i="1" smtClean="0">
                                  <a:solidFill>
                                    <a:schemeClr val="tx2"/>
                                  </a:solidFill>
                                  <a:latin typeface="Cambria Math"/>
                                </a:rPr>
                                <m:t>𝑟</m:t>
                              </m:r>
                            </m:e>
                            <m:sub>
                              <m:r>
                                <a:rPr lang="es-MX" sz="2200" b="0" i="1" smtClean="0">
                                  <a:solidFill>
                                    <a:schemeClr val="tx2"/>
                                  </a:solidFill>
                                  <a:latin typeface="Cambria Math"/>
                                </a:rPr>
                                <m:t>𝑡</m:t>
                              </m:r>
                              <m:r>
                                <a:rPr lang="es-MX" sz="2200" b="0" i="1" smtClean="0">
                                  <a:solidFill>
                                    <a:schemeClr val="tx2"/>
                                  </a:solidFill>
                                  <a:latin typeface="Cambria Math"/>
                                </a:rPr>
                                <m:t>−1</m:t>
                              </m:r>
                            </m:sub>
                            <m:sup>
                              <m:r>
                                <a:rPr lang="es-MX" sz="2200" b="0" i="1" smtClean="0">
                                  <a:solidFill>
                                    <a:schemeClr val="tx2"/>
                                  </a:solidFill>
                                  <a:latin typeface="Cambria Math"/>
                                </a:rPr>
                                <m:t>𝑛</m:t>
                              </m:r>
                            </m:sup>
                          </m:sSubSup>
                        </m:e>
                      </m:d>
                      <m:r>
                        <a:rPr lang="en-US" sz="2200" i="1">
                          <a:solidFill>
                            <a:schemeClr val="tx2"/>
                          </a:solidFill>
                          <a:latin typeface="Cambria Math"/>
                        </a:rPr>
                        <m:t>+</m:t>
                      </m:r>
                      <m:d>
                        <m:dPr>
                          <m:ctrlPr>
                            <a:rPr lang="en-US" sz="2200" i="1" smtClean="0">
                              <a:solidFill>
                                <a:schemeClr val="tx2"/>
                              </a:solidFill>
                              <a:latin typeface="Cambria Math"/>
                            </a:rPr>
                          </m:ctrlPr>
                        </m:dPr>
                        <m:e>
                          <m:r>
                            <a:rPr lang="es-MX" sz="2200" b="0" i="1" smtClean="0">
                              <a:solidFill>
                                <a:schemeClr val="tx2"/>
                              </a:solidFill>
                              <a:latin typeface="Cambria Math"/>
                            </a:rPr>
                            <m:t>1−</m:t>
                          </m:r>
                          <m:sSub>
                            <m:sSubPr>
                              <m:ctrlPr>
                                <a:rPr lang="es-MX" sz="2200" b="0" i="1" smtClean="0">
                                  <a:solidFill>
                                    <a:schemeClr val="tx2"/>
                                  </a:solidFill>
                                  <a:latin typeface="Cambria Math"/>
                                </a:rPr>
                              </m:ctrlPr>
                            </m:sSubPr>
                            <m:e>
                              <m:r>
                                <a:rPr lang="es-MX" sz="2200" b="0" i="1" smtClean="0">
                                  <a:solidFill>
                                    <a:schemeClr val="tx2"/>
                                  </a:solidFill>
                                  <a:latin typeface="Cambria Math"/>
                                  <a:ea typeface="Cambria Math"/>
                                </a:rPr>
                                <m:t>𝜌</m:t>
                              </m:r>
                            </m:e>
                            <m:sub>
                              <m:r>
                                <a:rPr lang="es-MX" sz="2200" b="0" i="1" smtClean="0">
                                  <a:solidFill>
                                    <a:schemeClr val="tx2"/>
                                  </a:solidFill>
                                  <a:latin typeface="Cambria Math"/>
                                </a:rPr>
                                <m:t>𝑟</m:t>
                              </m:r>
                            </m:sub>
                          </m:sSub>
                        </m:e>
                      </m:d>
                      <m:d>
                        <m:dPr>
                          <m:ctrlPr>
                            <a:rPr lang="en-US" sz="2200" i="1" smtClean="0">
                              <a:solidFill>
                                <a:schemeClr val="tx2"/>
                              </a:solidFill>
                              <a:latin typeface="Cambria Math"/>
                            </a:rPr>
                          </m:ctrlPr>
                        </m:dPr>
                        <m:e>
                          <m:sSub>
                            <m:sSubPr>
                              <m:ctrlPr>
                                <a:rPr lang="en-US" sz="2200" i="1" smtClean="0">
                                  <a:solidFill>
                                    <a:schemeClr val="tx2"/>
                                  </a:solidFill>
                                  <a:latin typeface="Cambria Math"/>
                                </a:rPr>
                              </m:ctrlPr>
                            </m:sSubPr>
                            <m:e>
                              <m:r>
                                <a:rPr lang="es-MX" sz="2200" b="0" i="1" smtClean="0">
                                  <a:solidFill>
                                    <a:schemeClr val="tx2"/>
                                  </a:solidFill>
                                  <a:latin typeface="Cambria Math"/>
                                </a:rPr>
                                <m:t>𝑟</m:t>
                              </m:r>
                            </m:e>
                            <m:sub>
                              <m:r>
                                <a:rPr lang="en-US" sz="2200" i="1" smtClean="0">
                                  <a:solidFill>
                                    <a:schemeClr val="tx2"/>
                                  </a:solidFill>
                                  <a:latin typeface="Cambria Math"/>
                                  <a:ea typeface="Cambria Math"/>
                                </a:rPr>
                                <m:t>𝜋</m:t>
                              </m:r>
                            </m:sub>
                          </m:sSub>
                          <m:sSub>
                            <m:sSubPr>
                              <m:ctrlPr>
                                <a:rPr lang="en-US" sz="2200" i="1" smtClean="0">
                                  <a:solidFill>
                                    <a:schemeClr val="tx2"/>
                                  </a:solidFill>
                                  <a:latin typeface="Cambria Math"/>
                                </a:rPr>
                              </m:ctrlPr>
                            </m:sSubPr>
                            <m:e>
                              <m:r>
                                <a:rPr lang="en-US" sz="2200" i="1" smtClean="0">
                                  <a:solidFill>
                                    <a:schemeClr val="tx2"/>
                                  </a:solidFill>
                                  <a:latin typeface="Cambria Math"/>
                                  <a:ea typeface="Cambria Math"/>
                                </a:rPr>
                                <m:t>𝜋</m:t>
                              </m:r>
                            </m:e>
                            <m:sub>
                              <m:r>
                                <a:rPr lang="es-MX" sz="2200" b="0" i="1" smtClean="0">
                                  <a:solidFill>
                                    <a:schemeClr val="tx2"/>
                                  </a:solidFill>
                                  <a:latin typeface="Cambria Math"/>
                                </a:rPr>
                                <m:t>𝑡</m:t>
                              </m:r>
                            </m:sub>
                          </m:sSub>
                          <m:r>
                            <a:rPr lang="es-MX" sz="2200" b="0" i="1" smtClean="0">
                              <a:solidFill>
                                <a:schemeClr val="tx2"/>
                              </a:solidFill>
                              <a:latin typeface="Cambria Math"/>
                            </a:rPr>
                            <m:t>+</m:t>
                          </m:r>
                          <m:sSub>
                            <m:sSubPr>
                              <m:ctrlPr>
                                <a:rPr lang="es-MX" sz="2200" b="0" i="1" smtClean="0">
                                  <a:solidFill>
                                    <a:schemeClr val="tx2"/>
                                  </a:solidFill>
                                  <a:latin typeface="Cambria Math"/>
                                </a:rPr>
                              </m:ctrlPr>
                            </m:sSubPr>
                            <m:e>
                              <m:r>
                                <a:rPr lang="es-MX" sz="2200" b="0" i="1" smtClean="0">
                                  <a:solidFill>
                                    <a:schemeClr val="tx2"/>
                                  </a:solidFill>
                                  <a:latin typeface="Cambria Math"/>
                                </a:rPr>
                                <m:t>𝑟</m:t>
                              </m:r>
                            </m:e>
                            <m:sub>
                              <m:r>
                                <a:rPr lang="es-MX" sz="2200" b="0" i="1" smtClean="0">
                                  <a:solidFill>
                                    <a:schemeClr val="tx2"/>
                                  </a:solidFill>
                                  <a:latin typeface="Cambria Math"/>
                                </a:rPr>
                                <m:t>𝑦</m:t>
                              </m:r>
                            </m:sub>
                          </m:sSub>
                          <m:d>
                            <m:dPr>
                              <m:ctrlPr>
                                <a:rPr lang="es-MX" sz="2200" b="0" i="1" smtClean="0">
                                  <a:solidFill>
                                    <a:schemeClr val="tx2"/>
                                  </a:solidFill>
                                  <a:latin typeface="Cambria Math"/>
                                </a:rPr>
                              </m:ctrlPr>
                            </m:dPr>
                            <m:e>
                              <m:sSub>
                                <m:sSubPr>
                                  <m:ctrlPr>
                                    <a:rPr lang="en-US" sz="2200" i="1">
                                      <a:solidFill>
                                        <a:schemeClr val="tx2"/>
                                      </a:solidFill>
                                      <a:latin typeface="Cambria Math"/>
                                    </a:rPr>
                                  </m:ctrlPr>
                                </m:sSubPr>
                                <m:e>
                                  <m:r>
                                    <a:rPr lang="en-US" sz="2200" i="1">
                                      <a:solidFill>
                                        <a:schemeClr val="tx2"/>
                                      </a:solidFill>
                                      <a:latin typeface="Cambria Math"/>
                                    </a:rPr>
                                    <m:t>𝑦</m:t>
                                  </m:r>
                                </m:e>
                                <m:sub>
                                  <m:r>
                                    <a:rPr lang="en-US" sz="2200" i="1">
                                      <a:solidFill>
                                        <a:schemeClr val="tx2"/>
                                      </a:solidFill>
                                      <a:latin typeface="Cambria Math"/>
                                    </a:rPr>
                                    <m:t>𝑡</m:t>
                                  </m:r>
                                </m:sub>
                              </m:sSub>
                              <m:r>
                                <a:rPr lang="en-US" sz="2200" i="1">
                                  <a:solidFill>
                                    <a:schemeClr val="tx2"/>
                                  </a:solidFill>
                                  <a:latin typeface="Cambria Math"/>
                                </a:rPr>
                                <m:t>−</m:t>
                              </m:r>
                              <m:sSubSup>
                                <m:sSubSupPr>
                                  <m:ctrlPr>
                                    <a:rPr lang="en-US" sz="2200" i="1">
                                      <a:solidFill>
                                        <a:schemeClr val="tx2"/>
                                      </a:solidFill>
                                      <a:latin typeface="Cambria Math"/>
                                    </a:rPr>
                                  </m:ctrlPr>
                                </m:sSubSupPr>
                                <m:e>
                                  <m:r>
                                    <a:rPr lang="en-US" sz="2200" i="1">
                                      <a:solidFill>
                                        <a:schemeClr val="tx2"/>
                                      </a:solidFill>
                                      <a:latin typeface="Cambria Math"/>
                                    </a:rPr>
                                    <m:t>𝑦</m:t>
                                  </m:r>
                                </m:e>
                                <m:sub>
                                  <m:r>
                                    <a:rPr lang="en-US" sz="2200" i="1">
                                      <a:solidFill>
                                        <a:schemeClr val="tx2"/>
                                      </a:solidFill>
                                      <a:latin typeface="Cambria Math"/>
                                    </a:rPr>
                                    <m:t>𝑡</m:t>
                                  </m:r>
                                </m:sub>
                                <m:sup>
                                  <m:r>
                                    <a:rPr lang="en-US" sz="2200" i="1">
                                      <a:solidFill>
                                        <a:schemeClr val="tx2"/>
                                      </a:solidFill>
                                      <a:latin typeface="Cambria Math"/>
                                    </a:rPr>
                                    <m:t>𝑛</m:t>
                                  </m:r>
                                </m:sup>
                              </m:sSubSup>
                            </m:e>
                          </m:d>
                          <m:r>
                            <a:rPr lang="es-MX" sz="2200" b="0" i="1" smtClean="0">
                              <a:solidFill>
                                <a:schemeClr val="tx2"/>
                              </a:solidFill>
                              <a:latin typeface="Cambria Math"/>
                            </a:rPr>
                            <m:t>+</m:t>
                          </m:r>
                          <m:sSub>
                            <m:sSubPr>
                              <m:ctrlPr>
                                <a:rPr lang="es-MX" sz="2200" b="0" i="1" smtClean="0">
                                  <a:solidFill>
                                    <a:schemeClr val="tx2"/>
                                  </a:solidFill>
                                  <a:latin typeface="Cambria Math"/>
                                </a:rPr>
                              </m:ctrlPr>
                            </m:sSubPr>
                            <m:e>
                              <m:r>
                                <a:rPr lang="es-MX" sz="2200" b="0" i="1" smtClean="0">
                                  <a:solidFill>
                                    <a:schemeClr val="tx2"/>
                                  </a:solidFill>
                                  <a:latin typeface="Cambria Math"/>
                                </a:rPr>
                                <m:t>𝑟</m:t>
                              </m:r>
                            </m:e>
                            <m:sub>
                              <m:r>
                                <m:rPr>
                                  <m:sty m:val="p"/>
                                </m:rPr>
                                <a:rPr lang="el-GR" sz="2200" b="0" i="1" smtClean="0">
                                  <a:solidFill>
                                    <a:schemeClr val="tx2"/>
                                  </a:solidFill>
                                  <a:latin typeface="Cambria Math"/>
                                  <a:ea typeface="Cambria Math"/>
                                </a:rPr>
                                <m:t>Δ</m:t>
                              </m:r>
                              <m:r>
                                <a:rPr lang="es-MX" sz="2200" b="0" i="1" smtClean="0">
                                  <a:solidFill>
                                    <a:schemeClr val="tx2"/>
                                  </a:solidFill>
                                  <a:latin typeface="Cambria Math"/>
                                  <a:ea typeface="Cambria Math"/>
                                </a:rPr>
                                <m:t>𝑒</m:t>
                              </m:r>
                            </m:sub>
                          </m:sSub>
                          <m:r>
                            <m:rPr>
                              <m:sty m:val="p"/>
                            </m:rPr>
                            <a:rPr lang="el-GR" sz="2200" b="0" i="1" smtClean="0">
                              <a:solidFill>
                                <a:schemeClr val="tx2"/>
                              </a:solidFill>
                              <a:latin typeface="Cambria Math"/>
                              <a:ea typeface="Cambria Math"/>
                            </a:rPr>
                            <m:t>Δ</m:t>
                          </m:r>
                          <m:sSub>
                            <m:sSubPr>
                              <m:ctrlPr>
                                <a:rPr lang="el-GR" sz="2200" b="0" i="1" smtClean="0">
                                  <a:solidFill>
                                    <a:schemeClr val="tx2"/>
                                  </a:solidFill>
                                  <a:latin typeface="Cambria Math"/>
                                  <a:ea typeface="Cambria Math"/>
                                </a:rPr>
                              </m:ctrlPr>
                            </m:sSubPr>
                            <m:e>
                              <m:r>
                                <a:rPr lang="es-MX" sz="2200" b="0" i="1" smtClean="0">
                                  <a:solidFill>
                                    <a:schemeClr val="tx2"/>
                                  </a:solidFill>
                                  <a:latin typeface="Cambria Math"/>
                                  <a:ea typeface="Cambria Math"/>
                                </a:rPr>
                                <m:t>𝑒</m:t>
                              </m:r>
                            </m:e>
                            <m:sub>
                              <m:r>
                                <a:rPr lang="es-MX" sz="2200" b="0" i="1" smtClean="0">
                                  <a:solidFill>
                                    <a:schemeClr val="tx2"/>
                                  </a:solidFill>
                                  <a:latin typeface="Cambria Math"/>
                                  <a:ea typeface="Cambria Math"/>
                                </a:rPr>
                                <m:t>𝑡</m:t>
                              </m:r>
                            </m:sub>
                          </m:sSub>
                        </m:e>
                      </m:d>
                      <m:r>
                        <a:rPr lang="es-MX" sz="2200" b="0" i="1" smtClean="0">
                          <a:solidFill>
                            <a:schemeClr val="tx2"/>
                          </a:solidFill>
                          <a:latin typeface="Cambria Math"/>
                        </a:rPr>
                        <m:t>+</m:t>
                      </m:r>
                      <m:sSubSup>
                        <m:sSubSupPr>
                          <m:ctrlPr>
                            <a:rPr lang="es-MX" sz="2200" b="0" i="1" smtClean="0">
                              <a:solidFill>
                                <a:schemeClr val="tx2"/>
                              </a:solidFill>
                              <a:latin typeface="Cambria Math"/>
                            </a:rPr>
                          </m:ctrlPr>
                        </m:sSubSupPr>
                        <m:e>
                          <m:r>
                            <a:rPr lang="es-MX" sz="2200" b="0" i="1" smtClean="0">
                              <a:solidFill>
                                <a:schemeClr val="tx2"/>
                              </a:solidFill>
                              <a:latin typeface="Cambria Math"/>
                            </a:rPr>
                            <m:t>𝑟</m:t>
                          </m:r>
                        </m:e>
                        <m:sub>
                          <m:r>
                            <a:rPr lang="es-MX" sz="2200" b="0" i="1" smtClean="0">
                              <a:solidFill>
                                <a:schemeClr val="tx2"/>
                              </a:solidFill>
                              <a:latin typeface="Cambria Math"/>
                            </a:rPr>
                            <m:t>𝑡</m:t>
                          </m:r>
                        </m:sub>
                        <m:sup>
                          <m:r>
                            <a:rPr lang="es-MX" sz="2200" b="0" i="1" smtClean="0">
                              <a:solidFill>
                                <a:schemeClr val="tx2"/>
                              </a:solidFill>
                              <a:latin typeface="Cambria Math"/>
                            </a:rPr>
                            <m:t>𝑛</m:t>
                          </m:r>
                        </m:sup>
                      </m:sSubSup>
                      <m:r>
                        <a:rPr lang="es-MX" sz="2200" b="0" i="1" smtClean="0">
                          <a:solidFill>
                            <a:schemeClr val="tx2"/>
                          </a:solidFill>
                          <a:latin typeface="Cambria Math"/>
                        </a:rPr>
                        <m:t>+</m:t>
                      </m:r>
                      <m:sSubSup>
                        <m:sSubSupPr>
                          <m:ctrlPr>
                            <a:rPr lang="en-US" sz="2200" i="1">
                              <a:solidFill>
                                <a:schemeClr val="tx2"/>
                              </a:solidFill>
                              <a:latin typeface="Cambria Math"/>
                              <a:ea typeface="Cambria Math"/>
                            </a:rPr>
                          </m:ctrlPr>
                        </m:sSubSupPr>
                        <m:e>
                          <m:r>
                            <a:rPr lang="en-US" sz="2200" i="1">
                              <a:solidFill>
                                <a:schemeClr val="tx2"/>
                              </a:solidFill>
                              <a:latin typeface="Cambria Math"/>
                              <a:ea typeface="Cambria Math"/>
                            </a:rPr>
                            <m:t>𝜀</m:t>
                          </m:r>
                        </m:e>
                        <m:sub>
                          <m:r>
                            <a:rPr lang="en-US" sz="2200" i="1">
                              <a:solidFill>
                                <a:schemeClr val="tx2"/>
                              </a:solidFill>
                              <a:latin typeface="Cambria Math"/>
                              <a:ea typeface="Cambria Math"/>
                            </a:rPr>
                            <m:t>𝑡</m:t>
                          </m:r>
                        </m:sub>
                        <m:sup>
                          <m:r>
                            <a:rPr lang="es-MX" sz="2200" b="0" i="1" smtClean="0">
                              <a:solidFill>
                                <a:schemeClr val="tx2"/>
                              </a:solidFill>
                              <a:latin typeface="Cambria Math"/>
                              <a:ea typeface="Cambria Math"/>
                            </a:rPr>
                            <m:t>𝑟</m:t>
                          </m:r>
                        </m:sup>
                      </m:sSubSup>
                    </m:oMath>
                  </m:oMathPara>
                </a14:m>
                <a:endParaRPr lang="es-MX" sz="2200" dirty="0" smtClean="0">
                  <a:solidFill>
                    <a:schemeClr val="tx2"/>
                  </a:solidFill>
                  <a:ea typeface="Cambria Math"/>
                </a:endParaRPr>
              </a:p>
              <a:p>
                <a:pPr marL="0" indent="0">
                  <a:buNone/>
                </a:pPr>
                <a:endParaRPr lang="en-US" dirty="0" smtClean="0">
                  <a:solidFill>
                    <a:schemeClr val="tx2"/>
                  </a:solidFill>
                </a:endParaRPr>
              </a:p>
              <a:p>
                <a:r>
                  <a:rPr lang="en-US" dirty="0">
                    <a:solidFill>
                      <a:schemeClr val="tx2"/>
                    </a:solidFill>
                  </a:rPr>
                  <a:t>N</a:t>
                </a:r>
                <a:r>
                  <a:rPr lang="en-US" dirty="0" smtClean="0">
                    <a:solidFill>
                      <a:schemeClr val="tx2"/>
                    </a:solidFill>
                  </a:rPr>
                  <a:t>atural real interest rate:</a:t>
                </a:r>
                <a:endParaRPr lang="es-MX" i="1" dirty="0" smtClean="0">
                  <a:solidFill>
                    <a:schemeClr val="tx2"/>
                  </a:solidFill>
                  <a:latin typeface="Cambria Math"/>
                </a:endParaRPr>
              </a:p>
              <a:p>
                <a:pPr marL="0" indent="0">
                  <a:buNone/>
                </a:pPr>
                <a14:m>
                  <m:oMathPara xmlns:m="http://schemas.openxmlformats.org/officeDocument/2006/math">
                    <m:oMathParaPr>
                      <m:jc m:val="centerGroup"/>
                    </m:oMathParaPr>
                    <m:oMath xmlns:m="http://schemas.openxmlformats.org/officeDocument/2006/math">
                      <m:sSubSup>
                        <m:sSubSupPr>
                          <m:ctrlPr>
                            <a:rPr lang="es-MX" i="1">
                              <a:solidFill>
                                <a:schemeClr val="tx2"/>
                              </a:solidFill>
                              <a:latin typeface="Cambria Math"/>
                            </a:rPr>
                          </m:ctrlPr>
                        </m:sSubSupPr>
                        <m:e>
                          <m:r>
                            <a:rPr lang="es-MX" i="1">
                              <a:solidFill>
                                <a:schemeClr val="tx2"/>
                              </a:solidFill>
                              <a:latin typeface="Cambria Math"/>
                            </a:rPr>
                            <m:t>𝑟</m:t>
                          </m:r>
                        </m:e>
                        <m:sub>
                          <m:r>
                            <a:rPr lang="es-MX" i="1">
                              <a:solidFill>
                                <a:schemeClr val="tx2"/>
                              </a:solidFill>
                              <a:latin typeface="Cambria Math"/>
                            </a:rPr>
                            <m:t>𝑡</m:t>
                          </m:r>
                        </m:sub>
                        <m:sup>
                          <m:r>
                            <a:rPr lang="es-MX" i="1">
                              <a:solidFill>
                                <a:schemeClr val="tx2"/>
                              </a:solidFill>
                              <a:latin typeface="Cambria Math"/>
                            </a:rPr>
                            <m:t>𝑛</m:t>
                          </m:r>
                        </m:sup>
                      </m:sSubSup>
                      <m:r>
                        <a:rPr lang="es-MX" b="0" i="1" smtClean="0">
                          <a:solidFill>
                            <a:schemeClr val="tx2"/>
                          </a:solidFill>
                          <a:latin typeface="Cambria Math"/>
                        </a:rPr>
                        <m:t>=</m:t>
                      </m:r>
                      <m:sSub>
                        <m:sSubPr>
                          <m:ctrlPr>
                            <a:rPr lang="en-US" i="1">
                              <a:solidFill>
                                <a:schemeClr val="tx2"/>
                              </a:solidFill>
                              <a:latin typeface="Cambria Math"/>
                            </a:rPr>
                          </m:ctrlPr>
                        </m:sSubPr>
                        <m:e>
                          <m:r>
                            <a:rPr lang="en-US" i="1">
                              <a:solidFill>
                                <a:schemeClr val="tx2"/>
                              </a:solidFill>
                              <a:latin typeface="Cambria Math"/>
                              <a:ea typeface="Cambria Math"/>
                            </a:rPr>
                            <m:t>𝜎</m:t>
                          </m:r>
                        </m:e>
                        <m:sub>
                          <m:r>
                            <a:rPr lang="en-US" i="1">
                              <a:solidFill>
                                <a:schemeClr val="tx2"/>
                              </a:solidFill>
                              <a:latin typeface="Cambria Math"/>
                              <a:ea typeface="Cambria Math"/>
                            </a:rPr>
                            <m:t>𝛼</m:t>
                          </m:r>
                        </m:sub>
                      </m:sSub>
                      <m:d>
                        <m:dPr>
                          <m:ctrlPr>
                            <a:rPr lang="en-US" i="1" smtClean="0">
                              <a:solidFill>
                                <a:schemeClr val="tx2"/>
                              </a:solidFill>
                              <a:latin typeface="Cambria Math"/>
                              <a:ea typeface="Cambria Math"/>
                            </a:rPr>
                          </m:ctrlPr>
                        </m:dPr>
                        <m:e>
                          <m:sSub>
                            <m:sSubPr>
                              <m:ctrlPr>
                                <a:rPr lang="en-US" i="1">
                                  <a:solidFill>
                                    <a:schemeClr val="tx2"/>
                                  </a:solidFill>
                                  <a:latin typeface="Cambria Math"/>
                                </a:rPr>
                              </m:ctrlPr>
                            </m:sSubPr>
                            <m:e>
                              <m:r>
                                <a:rPr lang="en-US" i="1">
                                  <a:solidFill>
                                    <a:schemeClr val="tx2"/>
                                  </a:solidFill>
                                  <a:latin typeface="Cambria Math"/>
                                </a:rPr>
                                <m:t>𝐸</m:t>
                              </m:r>
                            </m:e>
                            <m:sub>
                              <m:r>
                                <a:rPr lang="en-US" i="1">
                                  <a:solidFill>
                                    <a:schemeClr val="tx2"/>
                                  </a:solidFill>
                                  <a:latin typeface="Cambria Math"/>
                                </a:rPr>
                                <m:t>𝑡</m:t>
                              </m:r>
                            </m:sub>
                          </m:sSub>
                          <m:sSubSup>
                            <m:sSubSupPr>
                              <m:ctrlPr>
                                <a:rPr lang="en-US" i="1">
                                  <a:solidFill>
                                    <a:schemeClr val="tx2"/>
                                  </a:solidFill>
                                  <a:latin typeface="Cambria Math"/>
                                </a:rPr>
                              </m:ctrlPr>
                            </m:sSubSupPr>
                            <m:e>
                              <m:r>
                                <a:rPr lang="en-US" i="1">
                                  <a:solidFill>
                                    <a:schemeClr val="tx2"/>
                                  </a:solidFill>
                                  <a:latin typeface="Cambria Math"/>
                                </a:rPr>
                                <m:t>𝑦</m:t>
                              </m:r>
                            </m:e>
                            <m:sub>
                              <m:r>
                                <a:rPr lang="en-US" i="1">
                                  <a:solidFill>
                                    <a:schemeClr val="tx2"/>
                                  </a:solidFill>
                                  <a:latin typeface="Cambria Math"/>
                                </a:rPr>
                                <m:t>𝑡</m:t>
                              </m:r>
                              <m:r>
                                <a:rPr lang="es-MX" i="1">
                                  <a:solidFill>
                                    <a:schemeClr val="tx2"/>
                                  </a:solidFill>
                                  <a:latin typeface="Cambria Math"/>
                                </a:rPr>
                                <m:t>+1</m:t>
                              </m:r>
                            </m:sub>
                            <m:sup>
                              <m:r>
                                <a:rPr lang="en-US" i="1">
                                  <a:solidFill>
                                    <a:schemeClr val="tx2"/>
                                  </a:solidFill>
                                  <a:latin typeface="Cambria Math"/>
                                </a:rPr>
                                <m:t>𝑛</m:t>
                              </m:r>
                            </m:sup>
                          </m:sSubSup>
                          <m:r>
                            <a:rPr lang="es-MX" b="0" i="1" smtClean="0">
                              <a:solidFill>
                                <a:schemeClr val="tx2"/>
                              </a:solidFill>
                              <a:latin typeface="Cambria Math"/>
                            </a:rPr>
                            <m:t>−</m:t>
                          </m:r>
                          <m:sSubSup>
                            <m:sSubSupPr>
                              <m:ctrlPr>
                                <a:rPr lang="en-US" i="1">
                                  <a:solidFill>
                                    <a:schemeClr val="tx2"/>
                                  </a:solidFill>
                                  <a:latin typeface="Cambria Math"/>
                                </a:rPr>
                              </m:ctrlPr>
                            </m:sSubSupPr>
                            <m:e>
                              <m:r>
                                <a:rPr lang="en-US" i="1">
                                  <a:solidFill>
                                    <a:schemeClr val="tx2"/>
                                  </a:solidFill>
                                  <a:latin typeface="Cambria Math"/>
                                </a:rPr>
                                <m:t>𝑦</m:t>
                              </m:r>
                            </m:e>
                            <m:sub>
                              <m:r>
                                <a:rPr lang="en-US" i="1">
                                  <a:solidFill>
                                    <a:schemeClr val="tx2"/>
                                  </a:solidFill>
                                  <a:latin typeface="Cambria Math"/>
                                </a:rPr>
                                <m:t>𝑡</m:t>
                              </m:r>
                            </m:sub>
                            <m:sup>
                              <m:r>
                                <a:rPr lang="en-US" i="1">
                                  <a:solidFill>
                                    <a:schemeClr val="tx2"/>
                                  </a:solidFill>
                                  <a:latin typeface="Cambria Math"/>
                                </a:rPr>
                                <m:t>𝑛</m:t>
                              </m:r>
                            </m:sup>
                          </m:sSubSup>
                        </m:e>
                      </m:d>
                      <m:r>
                        <a:rPr lang="en-US" b="0" i="1" smtClean="0">
                          <a:solidFill>
                            <a:schemeClr val="tx2"/>
                          </a:solidFill>
                          <a:latin typeface="Cambria Math"/>
                        </a:rPr>
                        <m:t>+</m:t>
                      </m:r>
                      <m:sSub>
                        <m:sSubPr>
                          <m:ctrlPr>
                            <a:rPr lang="en-US" i="1">
                              <a:solidFill>
                                <a:schemeClr val="tx2"/>
                              </a:solidFill>
                              <a:latin typeface="Cambria Math"/>
                            </a:rPr>
                          </m:ctrlPr>
                        </m:sSubPr>
                        <m:e>
                          <m:r>
                            <a:rPr lang="en-US" i="1">
                              <a:solidFill>
                                <a:schemeClr val="tx2"/>
                              </a:solidFill>
                              <a:latin typeface="Cambria Math"/>
                              <a:ea typeface="Cambria Math"/>
                            </a:rPr>
                            <m:t>𝜎</m:t>
                          </m:r>
                        </m:e>
                        <m:sub>
                          <m:r>
                            <a:rPr lang="en-US" i="1">
                              <a:solidFill>
                                <a:schemeClr val="tx2"/>
                              </a:solidFill>
                              <a:latin typeface="Cambria Math"/>
                              <a:ea typeface="Cambria Math"/>
                            </a:rPr>
                            <m:t>𝛼</m:t>
                          </m:r>
                        </m:sub>
                      </m:sSub>
                      <m:r>
                        <a:rPr lang="en-US" i="1">
                          <a:solidFill>
                            <a:schemeClr val="tx2"/>
                          </a:solidFill>
                          <a:latin typeface="Cambria Math"/>
                          <a:ea typeface="Cambria Math"/>
                        </a:rPr>
                        <m:t>𝛼</m:t>
                      </m:r>
                      <m:d>
                        <m:dPr>
                          <m:ctrlPr>
                            <a:rPr lang="en-US" i="1">
                              <a:solidFill>
                                <a:schemeClr val="tx2"/>
                              </a:solidFill>
                              <a:latin typeface="Cambria Math"/>
                              <a:ea typeface="Cambria Math"/>
                            </a:rPr>
                          </m:ctrlPr>
                        </m:dPr>
                        <m:e>
                          <m:r>
                            <a:rPr lang="en-US" i="1">
                              <a:solidFill>
                                <a:schemeClr val="tx2"/>
                              </a:solidFill>
                              <a:latin typeface="Cambria Math"/>
                              <a:ea typeface="Cambria Math"/>
                            </a:rPr>
                            <m:t>𝜛</m:t>
                          </m:r>
                          <m:r>
                            <a:rPr lang="en-US" i="1">
                              <a:solidFill>
                                <a:schemeClr val="tx2"/>
                              </a:solidFill>
                              <a:latin typeface="Cambria Math"/>
                              <a:ea typeface="Cambria Math"/>
                            </a:rPr>
                            <m:t>−1</m:t>
                          </m:r>
                        </m:e>
                      </m:d>
                      <m:sSub>
                        <m:sSubPr>
                          <m:ctrlPr>
                            <a:rPr lang="en-US" i="1">
                              <a:solidFill>
                                <a:schemeClr val="tx2"/>
                              </a:solidFill>
                              <a:latin typeface="Cambria Math"/>
                              <a:ea typeface="Cambria Math"/>
                            </a:rPr>
                          </m:ctrlPr>
                        </m:sSubPr>
                        <m:e>
                          <m:r>
                            <a:rPr lang="en-US" i="1">
                              <a:solidFill>
                                <a:schemeClr val="tx2"/>
                              </a:solidFill>
                              <a:latin typeface="Cambria Math"/>
                              <a:ea typeface="Cambria Math"/>
                            </a:rPr>
                            <m:t>𝐸</m:t>
                          </m:r>
                        </m:e>
                        <m:sub>
                          <m:r>
                            <a:rPr lang="en-US" i="1">
                              <a:solidFill>
                                <a:schemeClr val="tx2"/>
                              </a:solidFill>
                              <a:latin typeface="Cambria Math"/>
                              <a:ea typeface="Cambria Math"/>
                            </a:rPr>
                            <m:t>𝑡</m:t>
                          </m:r>
                        </m:sub>
                      </m:sSub>
                      <m:r>
                        <a:rPr lang="en-US" i="1">
                          <a:solidFill>
                            <a:schemeClr val="tx2"/>
                          </a:solidFill>
                          <a:latin typeface="Cambria Math"/>
                          <a:ea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𝑦</m:t>
                          </m:r>
                        </m:e>
                        <m:sub>
                          <m:r>
                            <a:rPr lang="en-US" i="1">
                              <a:solidFill>
                                <a:schemeClr val="tx2"/>
                              </a:solidFill>
                              <a:latin typeface="Cambria Math"/>
                              <a:ea typeface="Cambria Math"/>
                            </a:rPr>
                            <m:t>𝑡</m:t>
                          </m:r>
                          <m:r>
                            <a:rPr lang="en-US" i="1">
                              <a:solidFill>
                                <a:schemeClr val="tx2"/>
                              </a:solidFill>
                              <a:latin typeface="Cambria Math"/>
                              <a:ea typeface="Cambria Math"/>
                            </a:rPr>
                            <m:t>+1</m:t>
                          </m:r>
                        </m:sub>
                        <m:sup>
                          <m:r>
                            <a:rPr lang="en-US" i="1">
                              <a:solidFill>
                                <a:schemeClr val="tx2"/>
                              </a:solidFill>
                              <a:latin typeface="Cambria Math"/>
                              <a:ea typeface="Cambria Math"/>
                            </a:rPr>
                            <m:t>∗</m:t>
                          </m:r>
                        </m:sup>
                      </m:sSubSup>
                    </m:oMath>
                  </m:oMathPara>
                </a14:m>
                <a:endParaRPr lang="en-US" dirty="0" smtClean="0">
                  <a:solidFill>
                    <a:schemeClr val="tx2"/>
                  </a:solidFill>
                </a:endParaRPr>
              </a:p>
              <a:p>
                <a:endParaRPr lang="en-US" dirty="0" smtClean="0">
                  <a:solidFill>
                    <a:schemeClr val="tx2"/>
                  </a:solidFill>
                </a:endParaRPr>
              </a:p>
              <a:p>
                <a:r>
                  <a:rPr lang="en-US" dirty="0" smtClean="0">
                    <a:solidFill>
                      <a:schemeClr val="tx2"/>
                    </a:solidFill>
                  </a:rPr>
                  <a:t>Nominal exchange rate determination:</a:t>
                </a: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r>
                            <a:rPr lang="en-US" i="1" smtClean="0">
                              <a:solidFill>
                                <a:schemeClr val="tx2"/>
                              </a:solidFill>
                              <a:latin typeface="Cambria Math"/>
                              <a:ea typeface="Cambria Math"/>
                            </a:rPr>
                            <m:t>𝜋</m:t>
                          </m:r>
                        </m:e>
                        <m:sub>
                          <m:r>
                            <a:rPr lang="en-US" i="1">
                              <a:solidFill>
                                <a:schemeClr val="tx2"/>
                              </a:solidFill>
                              <a:latin typeface="Cambria Math"/>
                            </a:rPr>
                            <m:t>𝑡</m:t>
                          </m:r>
                        </m:sub>
                      </m:sSub>
                      <m:r>
                        <a:rPr lang="en-US" b="0" i="1" smtClean="0">
                          <a:solidFill>
                            <a:schemeClr val="tx2"/>
                          </a:solidFill>
                          <a:latin typeface="Cambria Math"/>
                        </a:rPr>
                        <m:t>=</m:t>
                      </m:r>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𝑒</m:t>
                          </m:r>
                        </m:e>
                        <m:sub>
                          <m:r>
                            <a:rPr lang="es-MX" i="1">
                              <a:solidFill>
                                <a:schemeClr val="tx2"/>
                              </a:solidFill>
                              <a:latin typeface="Cambria Math"/>
                              <a:ea typeface="Cambria Math"/>
                            </a:rPr>
                            <m:t>𝑡</m:t>
                          </m:r>
                        </m:sub>
                      </m:sSub>
                      <m:r>
                        <a:rPr lang="es-MX" b="0" i="1" smtClean="0">
                          <a:solidFill>
                            <a:schemeClr val="tx2"/>
                          </a:solidFill>
                          <a:latin typeface="Cambria Math"/>
                          <a:ea typeface="Cambria Math"/>
                        </a:rPr>
                        <m:t>+</m:t>
                      </m:r>
                      <m:d>
                        <m:dPr>
                          <m:ctrlPr>
                            <a:rPr lang="es-MX" b="0" i="1" smtClean="0">
                              <a:solidFill>
                                <a:schemeClr val="tx2"/>
                              </a:solidFill>
                              <a:latin typeface="Cambria Math"/>
                              <a:ea typeface="Cambria Math"/>
                            </a:rPr>
                          </m:ctrlPr>
                        </m:dPr>
                        <m:e>
                          <m:r>
                            <a:rPr lang="es-MX" b="0" i="1" smtClean="0">
                              <a:solidFill>
                                <a:schemeClr val="tx2"/>
                              </a:solidFill>
                              <a:latin typeface="Cambria Math"/>
                              <a:ea typeface="Cambria Math"/>
                            </a:rPr>
                            <m:t>1−</m:t>
                          </m:r>
                          <m:r>
                            <a:rPr lang="es-MX" b="0" i="1" smtClean="0">
                              <a:solidFill>
                                <a:schemeClr val="tx2"/>
                              </a:solidFill>
                              <a:latin typeface="Cambria Math"/>
                              <a:ea typeface="Cambria Math"/>
                            </a:rPr>
                            <m:t>𝛼</m:t>
                          </m:r>
                        </m:e>
                      </m:d>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b="0" i="1" smtClean="0">
                              <a:solidFill>
                                <a:schemeClr val="tx2"/>
                              </a:solidFill>
                              <a:latin typeface="Cambria Math"/>
                              <a:ea typeface="Cambria Math"/>
                            </a:rPr>
                            <m:t>𝑞</m:t>
                          </m:r>
                        </m:e>
                        <m:sub>
                          <m:r>
                            <a:rPr lang="es-MX" i="1">
                              <a:solidFill>
                                <a:schemeClr val="tx2"/>
                              </a:solidFill>
                              <a:latin typeface="Cambria Math"/>
                              <a:ea typeface="Cambria Math"/>
                            </a:rPr>
                            <m:t>𝑡</m:t>
                          </m:r>
                        </m:sub>
                      </m:sSub>
                      <m:r>
                        <a:rPr lang="es-MX" b="0" i="1" smtClean="0">
                          <a:solidFill>
                            <a:schemeClr val="tx2"/>
                          </a:solidFill>
                          <a:latin typeface="Cambria Math"/>
                          <a:ea typeface="Cambria Math"/>
                        </a:rPr>
                        <m:t>+</m:t>
                      </m:r>
                      <m:sSubSup>
                        <m:sSubSupPr>
                          <m:ctrlPr>
                            <a:rPr lang="es-MX" b="0" i="1" smtClean="0">
                              <a:solidFill>
                                <a:schemeClr val="tx2"/>
                              </a:solidFill>
                              <a:latin typeface="Cambria Math"/>
                              <a:ea typeface="Cambria Math"/>
                            </a:rPr>
                          </m:ctrlPr>
                        </m:sSubSupPr>
                        <m:e>
                          <m:r>
                            <a:rPr lang="es-MX" b="0" i="1" smtClean="0">
                              <a:solidFill>
                                <a:schemeClr val="tx2"/>
                              </a:solidFill>
                              <a:latin typeface="Cambria Math"/>
                              <a:ea typeface="Cambria Math"/>
                            </a:rPr>
                            <m:t>𝜋</m:t>
                          </m:r>
                        </m:e>
                        <m:sub>
                          <m:r>
                            <a:rPr lang="es-MX" b="0" i="1" smtClean="0">
                              <a:solidFill>
                                <a:schemeClr val="tx2"/>
                              </a:solidFill>
                              <a:latin typeface="Cambria Math"/>
                              <a:ea typeface="Cambria Math"/>
                            </a:rPr>
                            <m:t>𝑡</m:t>
                          </m:r>
                        </m:sub>
                        <m:sup>
                          <m:r>
                            <a:rPr lang="es-MX" b="0" i="1" smtClean="0">
                              <a:solidFill>
                                <a:schemeClr val="tx2"/>
                              </a:solidFill>
                              <a:latin typeface="Cambria Math"/>
                              <a:ea typeface="Cambria Math"/>
                            </a:rPr>
                            <m:t>∗</m:t>
                          </m:r>
                        </m:sup>
                      </m:sSubSup>
                    </m:oMath>
                  </m:oMathPara>
                </a14:m>
                <a:endParaRPr lang="en-US" dirty="0">
                  <a:solidFill>
                    <a:schemeClr val="tx2"/>
                  </a:solidFill>
                </a:endParaRPr>
              </a:p>
              <a:p>
                <a:endParaRPr lang="en-US" dirty="0" smtClean="0">
                  <a:solidFill>
                    <a:schemeClr val="tx2"/>
                  </a:solidFill>
                </a:endParaRPr>
              </a:p>
              <a:p>
                <a:r>
                  <a:rPr lang="en-US" dirty="0" smtClean="0">
                    <a:solidFill>
                      <a:schemeClr val="tx2"/>
                    </a:solidFill>
                  </a:rPr>
                  <a:t>AR(1) process for real exchange rate:</a:t>
                </a:r>
              </a:p>
              <a:p>
                <a:pPr marL="0" indent="0">
                  <a:buNone/>
                </a:pPr>
                <a14:m>
                  <m:oMathPara xmlns:m="http://schemas.openxmlformats.org/officeDocument/2006/math">
                    <m:oMathParaPr>
                      <m:jc m:val="centerGroup"/>
                    </m:oMathParaPr>
                    <m:oMath xmlns:m="http://schemas.openxmlformats.org/officeDocument/2006/math">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sub>
                      </m:sSub>
                      <m:r>
                        <a:rPr lang="es-MX" b="0" i="1" smtClean="0">
                          <a:solidFill>
                            <a:schemeClr val="tx2"/>
                          </a:solidFill>
                          <a:latin typeface="Cambria Math"/>
                          <a:ea typeface="Cambria Math"/>
                        </a:rPr>
                        <m:t>=</m:t>
                      </m:r>
                      <m:sSub>
                        <m:sSubPr>
                          <m:ctrlPr>
                            <a:rPr lang="es-MX" b="0" i="1" smtClean="0">
                              <a:solidFill>
                                <a:schemeClr val="tx2"/>
                              </a:solidFill>
                              <a:latin typeface="Cambria Math"/>
                              <a:ea typeface="Cambria Math"/>
                            </a:rPr>
                          </m:ctrlPr>
                        </m:sSubPr>
                        <m:e>
                          <m:r>
                            <a:rPr lang="es-MX" b="0" i="1" smtClean="0">
                              <a:solidFill>
                                <a:schemeClr val="tx2"/>
                              </a:solidFill>
                              <a:latin typeface="Cambria Math"/>
                              <a:ea typeface="Cambria Math"/>
                            </a:rPr>
                            <m:t>𝜌</m:t>
                          </m:r>
                        </m:e>
                        <m:sub>
                          <m:r>
                            <a:rPr lang="es-MX" b="0" i="1" smtClean="0">
                              <a:solidFill>
                                <a:schemeClr val="tx2"/>
                              </a:solidFill>
                              <a:latin typeface="Cambria Math"/>
                              <a:ea typeface="Cambria Math"/>
                            </a:rPr>
                            <m:t>𝑞</m:t>
                          </m:r>
                        </m:sub>
                      </m:sSub>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r>
                            <a:rPr lang="es-MX" b="0" i="1" smtClean="0">
                              <a:solidFill>
                                <a:schemeClr val="tx2"/>
                              </a:solidFill>
                              <a:latin typeface="Cambria Math"/>
                              <a:ea typeface="Cambria Math"/>
                            </a:rPr>
                            <m:t>−1</m:t>
                          </m:r>
                        </m:sub>
                      </m:sSub>
                      <m:r>
                        <a:rPr lang="es-MX" b="0" i="1" smtClean="0">
                          <a:solidFill>
                            <a:schemeClr val="tx2"/>
                          </a:solidFill>
                          <a:latin typeface="Cambria Math"/>
                          <a:ea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r>
                            <a:rPr lang="es-MX" b="0" i="1" smtClean="0">
                              <a:solidFill>
                                <a:schemeClr val="tx2"/>
                              </a:solidFill>
                              <a:latin typeface="Cambria Math"/>
                              <a:ea typeface="Cambria Math"/>
                            </a:rPr>
                            <m:t>𝑞</m:t>
                          </m:r>
                        </m:sup>
                      </m:sSubSup>
                    </m:oMath>
                  </m:oMathPara>
                </a14:m>
                <a:endParaRPr lang="en-US" dirty="0" smtClean="0"/>
              </a:p>
              <a:p>
                <a:pPr marL="0" indent="0">
                  <a:buNone/>
                </a:pPr>
                <a:endParaRPr lang="en-US" dirty="0"/>
              </a:p>
              <a:p>
                <a:pPr marL="0" indent="0">
                  <a:buNone/>
                </a:pPr>
                <a:endParaRPr lang="en-US"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179512" y="1357298"/>
                <a:ext cx="8784976" cy="5024030"/>
              </a:xfrm>
              <a:blipFill rotWithShape="1">
                <a:blip r:embed="rId2"/>
                <a:stretch>
                  <a:fillRect l="-1179" t="-2063"/>
                </a:stretch>
              </a:blipFill>
            </p:spPr>
            <p:txBody>
              <a:bodyPr/>
              <a:lstStyle/>
              <a:p>
                <a:r>
                  <a:rPr lang="es-MX">
                    <a:noFill/>
                  </a:rPr>
                  <a:t> </a:t>
                </a:r>
              </a:p>
            </p:txBody>
          </p:sp>
        </mc:Fallback>
      </mc:AlternateContent>
    </p:spTree>
    <p:extLst>
      <p:ext uri="{BB962C8B-B14F-4D97-AF65-F5344CB8AC3E}">
        <p14:creationId xmlns:p14="http://schemas.microsoft.com/office/powerpoint/2010/main" val="33225513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427168" cy="857256"/>
          </a:xfrm>
        </p:spPr>
        <p:txBody>
          <a:bodyPr/>
          <a:lstStyle/>
          <a:p>
            <a:r>
              <a:rPr lang="en-US" dirty="0"/>
              <a:t>Model: evolution of government debt and expenditure and taxation policies</a:t>
            </a:r>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179512" y="1357298"/>
                <a:ext cx="8784976" cy="5024030"/>
              </a:xfrm>
            </p:spPr>
            <p:txBody>
              <a:bodyPr>
                <a:normAutofit/>
              </a:bodyPr>
              <a:lstStyle/>
              <a:p>
                <a:r>
                  <a:rPr lang="en-US" dirty="0" smtClean="0">
                    <a:solidFill>
                      <a:schemeClr val="tx2"/>
                    </a:solidFill>
                  </a:rPr>
                  <a:t>Evolution of real debt:</a:t>
                </a:r>
              </a:p>
              <a:p>
                <a:pPr marL="0" indent="0">
                  <a:buNone/>
                </a:pPr>
                <a14:m>
                  <m:oMathPara xmlns:m="http://schemas.openxmlformats.org/officeDocument/2006/math">
                    <m:oMathParaPr>
                      <m:jc m:val="centerGroup"/>
                    </m:oMathParaPr>
                    <m:oMath xmlns:m="http://schemas.openxmlformats.org/officeDocument/2006/math">
                      <m:sSub>
                        <m:sSubPr>
                          <m:ctrlPr>
                            <a:rPr lang="en-US" sz="2600" i="1">
                              <a:solidFill>
                                <a:schemeClr val="tx2"/>
                              </a:solidFill>
                              <a:latin typeface="Cambria Math"/>
                            </a:rPr>
                          </m:ctrlPr>
                        </m:sSubPr>
                        <m:e>
                          <m:r>
                            <a:rPr lang="es-MX" sz="2600" b="0" i="1" smtClean="0">
                              <a:solidFill>
                                <a:schemeClr val="tx2"/>
                              </a:solidFill>
                              <a:latin typeface="Cambria Math"/>
                            </a:rPr>
                            <m:t>𝑏</m:t>
                          </m:r>
                        </m:e>
                        <m:sub>
                          <m:r>
                            <a:rPr lang="en-US" sz="2600" i="1">
                              <a:solidFill>
                                <a:schemeClr val="tx2"/>
                              </a:solidFill>
                              <a:latin typeface="Cambria Math"/>
                            </a:rPr>
                            <m:t>𝑡</m:t>
                          </m:r>
                          <m:r>
                            <a:rPr lang="es-MX" sz="2600" b="0" i="1" smtClean="0">
                              <a:solidFill>
                                <a:schemeClr val="tx2"/>
                              </a:solidFill>
                              <a:latin typeface="Cambria Math"/>
                            </a:rPr>
                            <m:t>+1</m:t>
                          </m:r>
                        </m:sub>
                      </m:sSub>
                      <m:r>
                        <a:rPr lang="es-MX" sz="2600" b="0" i="1" smtClean="0">
                          <a:solidFill>
                            <a:schemeClr val="tx2"/>
                          </a:solidFill>
                          <a:latin typeface="Cambria Math"/>
                        </a:rPr>
                        <m:t>=</m:t>
                      </m:r>
                      <m:sSub>
                        <m:sSubPr>
                          <m:ctrlPr>
                            <a:rPr lang="es-MX" sz="2600" b="0" i="1" smtClean="0">
                              <a:solidFill>
                                <a:schemeClr val="tx2"/>
                              </a:solidFill>
                              <a:latin typeface="Cambria Math"/>
                            </a:rPr>
                          </m:ctrlPr>
                        </m:sSubPr>
                        <m:e>
                          <m:r>
                            <a:rPr lang="es-MX" sz="2600" b="0" i="1" smtClean="0">
                              <a:solidFill>
                                <a:schemeClr val="tx2"/>
                              </a:solidFill>
                              <a:latin typeface="Cambria Math"/>
                            </a:rPr>
                            <m:t>𝑟</m:t>
                          </m:r>
                        </m:e>
                        <m:sub>
                          <m:r>
                            <a:rPr lang="es-MX" sz="2600" b="0" i="1" smtClean="0">
                              <a:solidFill>
                                <a:schemeClr val="tx2"/>
                              </a:solidFill>
                              <a:latin typeface="Cambria Math"/>
                            </a:rPr>
                            <m:t>𝑡</m:t>
                          </m:r>
                        </m:sub>
                      </m:sSub>
                      <m:r>
                        <a:rPr lang="es-MX" sz="2600" b="0" i="1" smtClean="0">
                          <a:solidFill>
                            <a:schemeClr val="tx2"/>
                          </a:solidFill>
                          <a:latin typeface="Cambria Math"/>
                        </a:rPr>
                        <m:t>+</m:t>
                      </m:r>
                      <m:box>
                        <m:boxPr>
                          <m:ctrlPr>
                            <a:rPr lang="es-MX" sz="2600" b="0" i="1" smtClean="0">
                              <a:solidFill>
                                <a:schemeClr val="tx2"/>
                              </a:solidFill>
                              <a:latin typeface="Cambria Math"/>
                            </a:rPr>
                          </m:ctrlPr>
                        </m:boxPr>
                        <m:e>
                          <m:argPr>
                            <m:argSz m:val="-1"/>
                          </m:argPr>
                          <m:f>
                            <m:fPr>
                              <m:ctrlPr>
                                <a:rPr lang="es-MX" sz="2600" b="0" i="1" smtClean="0">
                                  <a:solidFill>
                                    <a:schemeClr val="tx2"/>
                                  </a:solidFill>
                                  <a:latin typeface="Cambria Math"/>
                                </a:rPr>
                              </m:ctrlPr>
                            </m:fPr>
                            <m:num>
                              <m:r>
                                <a:rPr lang="es-MX" sz="2600" b="0" i="1" smtClean="0">
                                  <a:solidFill>
                                    <a:schemeClr val="tx2"/>
                                  </a:solidFill>
                                  <a:latin typeface="Cambria Math"/>
                                </a:rPr>
                                <m:t>1</m:t>
                              </m:r>
                            </m:num>
                            <m:den>
                              <m:r>
                                <a:rPr lang="es-MX" sz="2600" b="0" i="1" smtClean="0">
                                  <a:solidFill>
                                    <a:schemeClr val="tx2"/>
                                  </a:solidFill>
                                  <a:latin typeface="Cambria Math"/>
                                  <a:ea typeface="Cambria Math"/>
                                </a:rPr>
                                <m:t>𝛽</m:t>
                              </m:r>
                            </m:den>
                          </m:f>
                        </m:e>
                      </m:box>
                      <m:d>
                        <m:dPr>
                          <m:begChr m:val="["/>
                          <m:endChr m:val="]"/>
                          <m:ctrlPr>
                            <a:rPr lang="es-MX" sz="2600" b="0" i="1" smtClean="0">
                              <a:solidFill>
                                <a:schemeClr val="tx2"/>
                              </a:solidFill>
                              <a:latin typeface="Cambria Math"/>
                            </a:rPr>
                          </m:ctrlPr>
                        </m:dPr>
                        <m:e>
                          <m:sSub>
                            <m:sSubPr>
                              <m:ctrlPr>
                                <a:rPr lang="es-MX" sz="2600" i="1">
                                  <a:solidFill>
                                    <a:schemeClr val="tx2"/>
                                  </a:solidFill>
                                  <a:latin typeface="Cambria Math"/>
                                </a:rPr>
                              </m:ctrlPr>
                            </m:sSubPr>
                            <m:e>
                              <m:r>
                                <a:rPr lang="es-MX" sz="2600" i="1">
                                  <a:solidFill>
                                    <a:schemeClr val="tx2"/>
                                  </a:solidFill>
                                  <a:latin typeface="Cambria Math"/>
                                </a:rPr>
                                <m:t>𝑏</m:t>
                              </m:r>
                            </m:e>
                            <m:sub>
                              <m:r>
                                <a:rPr lang="es-MX" sz="2600" i="1">
                                  <a:solidFill>
                                    <a:schemeClr val="tx2"/>
                                  </a:solidFill>
                                  <a:latin typeface="Cambria Math"/>
                                </a:rPr>
                                <m:t>𝑡</m:t>
                              </m:r>
                            </m:sub>
                          </m:sSub>
                          <m:r>
                            <a:rPr lang="es-MX" sz="2600" i="1">
                              <a:solidFill>
                                <a:schemeClr val="tx2"/>
                              </a:solidFill>
                              <a:latin typeface="Cambria Math"/>
                            </a:rPr>
                            <m:t>−</m:t>
                          </m:r>
                          <m:sSub>
                            <m:sSubPr>
                              <m:ctrlPr>
                                <a:rPr lang="en-US" sz="2600" i="1">
                                  <a:solidFill>
                                    <a:schemeClr val="tx2"/>
                                  </a:solidFill>
                                  <a:latin typeface="Cambria Math"/>
                                </a:rPr>
                              </m:ctrlPr>
                            </m:sSubPr>
                            <m:e>
                              <m:r>
                                <a:rPr lang="en-US" sz="2600" i="1">
                                  <a:solidFill>
                                    <a:schemeClr val="tx2"/>
                                  </a:solidFill>
                                  <a:latin typeface="Cambria Math"/>
                                  <a:ea typeface="Cambria Math"/>
                                </a:rPr>
                                <m:t>𝜋</m:t>
                              </m:r>
                            </m:e>
                            <m:sub>
                              <m:r>
                                <a:rPr lang="es-MX" sz="2600" i="1">
                                  <a:solidFill>
                                    <a:schemeClr val="tx2"/>
                                  </a:solidFill>
                                  <a:latin typeface="Cambria Math"/>
                                </a:rPr>
                                <m:t>𝑡</m:t>
                              </m:r>
                            </m:sub>
                          </m:sSub>
                          <m:r>
                            <a:rPr lang="es-MX" sz="2600" i="1">
                              <a:solidFill>
                                <a:schemeClr val="tx2"/>
                              </a:solidFill>
                              <a:latin typeface="Cambria Math"/>
                            </a:rPr>
                            <m:t>+</m:t>
                          </m:r>
                          <m:d>
                            <m:dPr>
                              <m:ctrlPr>
                                <a:rPr lang="es-MX" sz="2600" i="1">
                                  <a:solidFill>
                                    <a:schemeClr val="tx2"/>
                                  </a:solidFill>
                                  <a:latin typeface="Cambria Math"/>
                                </a:rPr>
                              </m:ctrlPr>
                            </m:dPr>
                            <m:e>
                              <m:r>
                                <a:rPr lang="es-MX" sz="2600" i="1">
                                  <a:solidFill>
                                    <a:schemeClr val="tx2"/>
                                  </a:solidFill>
                                  <a:latin typeface="Cambria Math"/>
                                </a:rPr>
                                <m:t>1−</m:t>
                              </m:r>
                              <m:r>
                                <a:rPr lang="es-MX" sz="2600" i="1">
                                  <a:solidFill>
                                    <a:schemeClr val="tx2"/>
                                  </a:solidFill>
                                  <a:latin typeface="Cambria Math"/>
                                  <a:ea typeface="Cambria Math"/>
                                </a:rPr>
                                <m:t>𝛽</m:t>
                              </m:r>
                            </m:e>
                          </m:d>
                          <m:d>
                            <m:dPr>
                              <m:ctrlPr>
                                <a:rPr lang="es-MX" sz="2600" i="1">
                                  <a:solidFill>
                                    <a:schemeClr val="tx2"/>
                                  </a:solidFill>
                                  <a:latin typeface="Cambria Math"/>
                                </a:rPr>
                              </m:ctrlPr>
                            </m:dPr>
                            <m:e>
                              <m:sSub>
                                <m:sSubPr>
                                  <m:ctrlPr>
                                    <a:rPr lang="es-MX" sz="2600" i="1">
                                      <a:solidFill>
                                        <a:schemeClr val="tx2"/>
                                      </a:solidFill>
                                      <a:latin typeface="Cambria Math"/>
                                    </a:rPr>
                                  </m:ctrlPr>
                                </m:sSubPr>
                                <m:e>
                                  <m:r>
                                    <a:rPr lang="es-MX" sz="2600" i="1">
                                      <a:solidFill>
                                        <a:schemeClr val="tx2"/>
                                      </a:solidFill>
                                      <a:latin typeface="Cambria Math"/>
                                      <a:ea typeface="Cambria Math"/>
                                    </a:rPr>
                                    <m:t>𝜏</m:t>
                                  </m:r>
                                </m:e>
                                <m:sub>
                                  <m:r>
                                    <a:rPr lang="es-MX" sz="2600" i="1">
                                      <a:solidFill>
                                        <a:schemeClr val="tx2"/>
                                      </a:solidFill>
                                      <a:latin typeface="Cambria Math"/>
                                    </a:rPr>
                                    <m:t>𝑡</m:t>
                                  </m:r>
                                </m:sub>
                              </m:sSub>
                              <m:r>
                                <a:rPr lang="es-MX" sz="2600" i="1">
                                  <a:solidFill>
                                    <a:schemeClr val="tx2"/>
                                  </a:solidFill>
                                  <a:latin typeface="Cambria Math"/>
                                </a:rPr>
                                <m:t>−</m:t>
                              </m:r>
                              <m:sSub>
                                <m:sSubPr>
                                  <m:ctrlPr>
                                    <a:rPr lang="es-MX" sz="2600" i="1">
                                      <a:solidFill>
                                        <a:schemeClr val="tx2"/>
                                      </a:solidFill>
                                      <a:latin typeface="Cambria Math"/>
                                    </a:rPr>
                                  </m:ctrlPr>
                                </m:sSubPr>
                                <m:e>
                                  <m:r>
                                    <a:rPr lang="es-MX" sz="2600" i="1">
                                      <a:solidFill>
                                        <a:schemeClr val="tx2"/>
                                      </a:solidFill>
                                      <a:latin typeface="Cambria Math"/>
                                    </a:rPr>
                                    <m:t>𝑦</m:t>
                                  </m:r>
                                </m:e>
                                <m:sub>
                                  <m:r>
                                    <a:rPr lang="es-MX" sz="2600" i="1">
                                      <a:solidFill>
                                        <a:schemeClr val="tx2"/>
                                      </a:solidFill>
                                      <a:latin typeface="Cambria Math"/>
                                    </a:rPr>
                                    <m:t>𝑡</m:t>
                                  </m:r>
                                </m:sub>
                              </m:sSub>
                            </m:e>
                          </m:d>
                          <m:r>
                            <a:rPr lang="es-MX" sz="2600" i="1">
                              <a:solidFill>
                                <a:schemeClr val="tx2"/>
                              </a:solidFill>
                              <a:latin typeface="Cambria Math"/>
                            </a:rPr>
                            <m:t>+</m:t>
                          </m:r>
                          <m:box>
                            <m:boxPr>
                              <m:ctrlPr>
                                <a:rPr lang="es-MX" sz="2600" i="1">
                                  <a:solidFill>
                                    <a:schemeClr val="tx2"/>
                                  </a:solidFill>
                                  <a:latin typeface="Cambria Math"/>
                                </a:rPr>
                              </m:ctrlPr>
                            </m:boxPr>
                            <m:e>
                              <m:argPr>
                                <m:argSz m:val="-1"/>
                              </m:argPr>
                              <m:f>
                                <m:fPr>
                                  <m:ctrlPr>
                                    <a:rPr lang="es-MX" sz="2600" i="1">
                                      <a:solidFill>
                                        <a:schemeClr val="tx2"/>
                                      </a:solidFill>
                                      <a:latin typeface="Cambria Math"/>
                                    </a:rPr>
                                  </m:ctrlPr>
                                </m:fPr>
                                <m:num>
                                  <m:sSub>
                                    <m:sSubPr>
                                      <m:ctrlPr>
                                        <a:rPr lang="es-MX" sz="2600" i="1">
                                          <a:solidFill>
                                            <a:schemeClr val="tx2"/>
                                          </a:solidFill>
                                          <a:latin typeface="Cambria Math"/>
                                        </a:rPr>
                                      </m:ctrlPr>
                                    </m:sSubPr>
                                    <m:e>
                                      <m:r>
                                        <a:rPr lang="es-MX" sz="2600" i="1">
                                          <a:solidFill>
                                            <a:schemeClr val="tx2"/>
                                          </a:solidFill>
                                          <a:latin typeface="Cambria Math"/>
                                        </a:rPr>
                                        <m:t>𝐶</m:t>
                                      </m:r>
                                    </m:e>
                                    <m:sub>
                                      <m:r>
                                        <a:rPr lang="es-MX" sz="2600" i="1">
                                          <a:solidFill>
                                            <a:schemeClr val="tx2"/>
                                          </a:solidFill>
                                          <a:latin typeface="Cambria Math"/>
                                        </a:rPr>
                                        <m:t>𝑠𝑠</m:t>
                                      </m:r>
                                    </m:sub>
                                  </m:sSub>
                                </m:num>
                                <m:den>
                                  <m:sSub>
                                    <m:sSubPr>
                                      <m:ctrlPr>
                                        <a:rPr lang="es-MX" sz="2600" i="1">
                                          <a:solidFill>
                                            <a:schemeClr val="tx2"/>
                                          </a:solidFill>
                                          <a:latin typeface="Cambria Math"/>
                                        </a:rPr>
                                      </m:ctrlPr>
                                    </m:sSubPr>
                                    <m:e>
                                      <m:r>
                                        <a:rPr lang="es-MX" sz="2600" i="1">
                                          <a:solidFill>
                                            <a:schemeClr val="tx2"/>
                                          </a:solidFill>
                                          <a:latin typeface="Cambria Math"/>
                                        </a:rPr>
                                        <m:t>𝐵</m:t>
                                      </m:r>
                                    </m:e>
                                    <m:sub>
                                      <m:r>
                                        <a:rPr lang="es-MX" sz="2600" i="1">
                                          <a:solidFill>
                                            <a:schemeClr val="tx2"/>
                                          </a:solidFill>
                                          <a:latin typeface="Cambria Math"/>
                                        </a:rPr>
                                        <m:t>𝑠𝑠</m:t>
                                      </m:r>
                                    </m:sub>
                                  </m:sSub>
                                </m:den>
                              </m:f>
                            </m:e>
                          </m:box>
                          <m:d>
                            <m:dPr>
                              <m:ctrlPr>
                                <a:rPr lang="es-MX" sz="2600" i="1">
                                  <a:solidFill>
                                    <a:schemeClr val="tx2"/>
                                  </a:solidFill>
                                  <a:latin typeface="Cambria Math"/>
                                </a:rPr>
                              </m:ctrlPr>
                            </m:dPr>
                            <m:e>
                              <m:sSub>
                                <m:sSubPr>
                                  <m:ctrlPr>
                                    <a:rPr lang="es-MX" sz="2600" i="1">
                                      <a:solidFill>
                                        <a:schemeClr val="tx2"/>
                                      </a:solidFill>
                                      <a:latin typeface="Cambria Math"/>
                                    </a:rPr>
                                  </m:ctrlPr>
                                </m:sSubPr>
                                <m:e>
                                  <m:r>
                                    <a:rPr lang="es-MX" sz="2600" i="1">
                                      <a:solidFill>
                                        <a:schemeClr val="tx2"/>
                                      </a:solidFill>
                                      <a:latin typeface="Cambria Math"/>
                                    </a:rPr>
                                    <m:t>𝑔</m:t>
                                  </m:r>
                                </m:e>
                                <m:sub>
                                  <m:r>
                                    <a:rPr lang="es-MX" sz="2600" i="1">
                                      <a:solidFill>
                                        <a:schemeClr val="tx2"/>
                                      </a:solidFill>
                                      <a:latin typeface="Cambria Math"/>
                                    </a:rPr>
                                    <m:t>𝑡</m:t>
                                  </m:r>
                                </m:sub>
                              </m:sSub>
                              <m:r>
                                <a:rPr lang="es-MX" sz="2600" i="1">
                                  <a:solidFill>
                                    <a:schemeClr val="tx2"/>
                                  </a:solidFill>
                                  <a:latin typeface="Cambria Math"/>
                                </a:rPr>
                                <m:t>−</m:t>
                              </m:r>
                              <m:sSub>
                                <m:sSubPr>
                                  <m:ctrlPr>
                                    <a:rPr lang="es-MX" sz="2600" i="1">
                                      <a:solidFill>
                                        <a:schemeClr val="tx2"/>
                                      </a:solidFill>
                                      <a:latin typeface="Cambria Math"/>
                                    </a:rPr>
                                  </m:ctrlPr>
                                </m:sSubPr>
                                <m:e>
                                  <m:r>
                                    <a:rPr lang="es-MX" sz="2600" i="1">
                                      <a:solidFill>
                                        <a:schemeClr val="tx2"/>
                                      </a:solidFill>
                                      <a:latin typeface="Cambria Math"/>
                                      <a:ea typeface="Cambria Math"/>
                                    </a:rPr>
                                    <m:t>𝜏</m:t>
                                  </m:r>
                                </m:e>
                                <m:sub>
                                  <m:r>
                                    <a:rPr lang="es-MX" sz="2600" i="1">
                                      <a:solidFill>
                                        <a:schemeClr val="tx2"/>
                                      </a:solidFill>
                                      <a:latin typeface="Cambria Math"/>
                                    </a:rPr>
                                    <m:t>𝑡</m:t>
                                  </m:r>
                                </m:sub>
                              </m:sSub>
                            </m:e>
                          </m:d>
                        </m:e>
                      </m:d>
                      <m:r>
                        <a:rPr lang="es-MX" sz="2600" b="0" i="1" smtClean="0">
                          <a:solidFill>
                            <a:schemeClr val="tx2"/>
                          </a:solidFill>
                          <a:latin typeface="Cambria Math"/>
                        </a:rPr>
                        <m:t>+</m:t>
                      </m:r>
                      <m:sSubSup>
                        <m:sSubSupPr>
                          <m:ctrlPr>
                            <a:rPr lang="en-US" sz="2600" i="1">
                              <a:solidFill>
                                <a:schemeClr val="tx2"/>
                              </a:solidFill>
                              <a:latin typeface="Cambria Math"/>
                              <a:ea typeface="Cambria Math"/>
                            </a:rPr>
                          </m:ctrlPr>
                        </m:sSubSupPr>
                        <m:e>
                          <m:r>
                            <a:rPr lang="en-US" sz="2600" i="1">
                              <a:solidFill>
                                <a:schemeClr val="tx2"/>
                              </a:solidFill>
                              <a:latin typeface="Cambria Math"/>
                              <a:ea typeface="Cambria Math"/>
                            </a:rPr>
                            <m:t>𝜀</m:t>
                          </m:r>
                        </m:e>
                        <m:sub>
                          <m:r>
                            <a:rPr lang="en-US" sz="2600" i="1">
                              <a:solidFill>
                                <a:schemeClr val="tx2"/>
                              </a:solidFill>
                              <a:latin typeface="Cambria Math"/>
                              <a:ea typeface="Cambria Math"/>
                            </a:rPr>
                            <m:t>𝑡</m:t>
                          </m:r>
                        </m:sub>
                        <m:sup>
                          <m:r>
                            <a:rPr lang="es-MX" sz="2600" b="0" i="1" smtClean="0">
                              <a:solidFill>
                                <a:schemeClr val="tx2"/>
                              </a:solidFill>
                              <a:latin typeface="Cambria Math"/>
                              <a:ea typeface="Cambria Math"/>
                            </a:rPr>
                            <m:t>𝑏</m:t>
                          </m:r>
                        </m:sup>
                      </m:sSubSup>
                    </m:oMath>
                  </m:oMathPara>
                </a14:m>
                <a:endParaRPr lang="es-MX" sz="2600" dirty="0" smtClean="0">
                  <a:solidFill>
                    <a:schemeClr val="tx2"/>
                  </a:solidFill>
                  <a:ea typeface="Cambria Math"/>
                </a:endParaRPr>
              </a:p>
              <a:p>
                <a:pPr marL="0" indent="0">
                  <a:buNone/>
                </a:pPr>
                <a:endParaRPr lang="en-US" dirty="0" smtClean="0">
                  <a:solidFill>
                    <a:schemeClr val="tx2"/>
                  </a:solidFill>
                </a:endParaRPr>
              </a:p>
              <a:p>
                <a:r>
                  <a:rPr lang="en-US" dirty="0" smtClean="0">
                    <a:solidFill>
                      <a:schemeClr val="tx2"/>
                    </a:solidFill>
                  </a:rPr>
                  <a:t>Government expenditure reaction function:</a:t>
                </a:r>
                <a:endParaRPr lang="es-MX" i="1" dirty="0" smtClean="0">
                  <a:solidFill>
                    <a:schemeClr val="tx2"/>
                  </a:solidFill>
                  <a:latin typeface="Cambria Math"/>
                </a:endParaRP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r>
                            <a:rPr lang="es-MX" b="0" i="1" smtClean="0">
                              <a:solidFill>
                                <a:schemeClr val="tx2"/>
                              </a:solidFill>
                              <a:latin typeface="Cambria Math"/>
                            </a:rPr>
                            <m:t>𝑔</m:t>
                          </m:r>
                        </m:e>
                        <m:sub>
                          <m:r>
                            <a:rPr lang="en-US" i="1">
                              <a:solidFill>
                                <a:schemeClr val="tx2"/>
                              </a:solidFill>
                              <a:latin typeface="Cambria Math"/>
                            </a:rPr>
                            <m:t>𝑡</m:t>
                          </m:r>
                        </m:sub>
                      </m:sSub>
                      <m:r>
                        <a:rPr lang="es-MX" i="1">
                          <a:solidFill>
                            <a:schemeClr val="tx2"/>
                          </a:solidFill>
                          <a:latin typeface="Cambria Math"/>
                        </a:rPr>
                        <m:t>=</m:t>
                      </m:r>
                      <m:sSub>
                        <m:sSubPr>
                          <m:ctrlPr>
                            <a:rPr lang="es-MX" i="1">
                              <a:solidFill>
                                <a:schemeClr val="tx2"/>
                              </a:solidFill>
                              <a:latin typeface="Cambria Math"/>
                            </a:rPr>
                          </m:ctrlPr>
                        </m:sSubPr>
                        <m:e>
                          <m:r>
                            <a:rPr lang="es-MX" i="1">
                              <a:solidFill>
                                <a:schemeClr val="tx2"/>
                              </a:solidFill>
                              <a:latin typeface="Cambria Math"/>
                              <a:ea typeface="Cambria Math"/>
                            </a:rPr>
                            <m:t>𝜌</m:t>
                          </m:r>
                        </m:e>
                        <m:sub>
                          <m:r>
                            <a:rPr lang="es-MX" b="0" i="1" smtClean="0">
                              <a:solidFill>
                                <a:schemeClr val="tx2"/>
                              </a:solidFill>
                              <a:latin typeface="Cambria Math"/>
                            </a:rPr>
                            <m:t>𝑔</m:t>
                          </m:r>
                        </m:sub>
                      </m:sSub>
                      <m:sSub>
                        <m:sSubPr>
                          <m:ctrlPr>
                            <a:rPr lang="es-MX" i="1">
                              <a:solidFill>
                                <a:schemeClr val="tx2"/>
                              </a:solidFill>
                              <a:latin typeface="Cambria Math"/>
                            </a:rPr>
                          </m:ctrlPr>
                        </m:sSubPr>
                        <m:e>
                          <m:r>
                            <a:rPr lang="es-MX" b="0" i="1" smtClean="0">
                              <a:solidFill>
                                <a:schemeClr val="tx2"/>
                              </a:solidFill>
                              <a:latin typeface="Cambria Math"/>
                            </a:rPr>
                            <m:t>𝑔</m:t>
                          </m:r>
                        </m:e>
                        <m:sub>
                          <m:r>
                            <a:rPr lang="es-MX" i="1">
                              <a:solidFill>
                                <a:schemeClr val="tx2"/>
                              </a:solidFill>
                              <a:latin typeface="Cambria Math"/>
                            </a:rPr>
                            <m:t>𝑡</m:t>
                          </m:r>
                          <m:r>
                            <a:rPr lang="es-MX" i="1">
                              <a:solidFill>
                                <a:schemeClr val="tx2"/>
                              </a:solidFill>
                              <a:latin typeface="Cambria Math"/>
                            </a:rPr>
                            <m:t>−1</m:t>
                          </m:r>
                        </m:sub>
                      </m:sSub>
                      <m:r>
                        <a:rPr lang="en-US" i="1">
                          <a:solidFill>
                            <a:schemeClr val="tx2"/>
                          </a:solidFill>
                          <a:latin typeface="Cambria Math"/>
                        </a:rPr>
                        <m:t>+</m:t>
                      </m:r>
                      <m:d>
                        <m:dPr>
                          <m:ctrlPr>
                            <a:rPr lang="en-US" i="1">
                              <a:solidFill>
                                <a:schemeClr val="tx2"/>
                              </a:solidFill>
                              <a:latin typeface="Cambria Math"/>
                            </a:rPr>
                          </m:ctrlPr>
                        </m:dPr>
                        <m:e>
                          <m:r>
                            <a:rPr lang="es-MX" i="1">
                              <a:solidFill>
                                <a:schemeClr val="tx2"/>
                              </a:solidFill>
                              <a:latin typeface="Cambria Math"/>
                            </a:rPr>
                            <m:t>1−</m:t>
                          </m:r>
                          <m:sSub>
                            <m:sSubPr>
                              <m:ctrlPr>
                                <a:rPr lang="es-MX" i="1">
                                  <a:solidFill>
                                    <a:schemeClr val="tx2"/>
                                  </a:solidFill>
                                  <a:latin typeface="Cambria Math"/>
                                </a:rPr>
                              </m:ctrlPr>
                            </m:sSubPr>
                            <m:e>
                              <m:r>
                                <a:rPr lang="es-MX" i="1">
                                  <a:solidFill>
                                    <a:schemeClr val="tx2"/>
                                  </a:solidFill>
                                  <a:latin typeface="Cambria Math"/>
                                  <a:ea typeface="Cambria Math"/>
                                </a:rPr>
                                <m:t>𝜌</m:t>
                              </m:r>
                            </m:e>
                            <m:sub>
                              <m:r>
                                <a:rPr lang="es-MX" b="0" i="1" smtClean="0">
                                  <a:solidFill>
                                    <a:schemeClr val="tx2"/>
                                  </a:solidFill>
                                  <a:latin typeface="Cambria Math"/>
                                </a:rPr>
                                <m:t>𝑔</m:t>
                              </m:r>
                            </m:sub>
                          </m:sSub>
                        </m:e>
                      </m:d>
                      <m:d>
                        <m:dPr>
                          <m:ctrlPr>
                            <a:rPr lang="en-US" i="1">
                              <a:solidFill>
                                <a:schemeClr val="tx2"/>
                              </a:solidFill>
                              <a:latin typeface="Cambria Math"/>
                            </a:rPr>
                          </m:ctrlPr>
                        </m:dPr>
                        <m:e>
                          <m:sSub>
                            <m:sSubPr>
                              <m:ctrlPr>
                                <a:rPr lang="es-MX" i="1">
                                  <a:solidFill>
                                    <a:schemeClr val="tx2"/>
                                  </a:solidFill>
                                  <a:latin typeface="Cambria Math"/>
                                </a:rPr>
                              </m:ctrlPr>
                            </m:sSubPr>
                            <m:e>
                              <m:r>
                                <a:rPr lang="es-MX" b="0" i="1" smtClean="0">
                                  <a:solidFill>
                                    <a:schemeClr val="tx2"/>
                                  </a:solidFill>
                                  <a:latin typeface="Cambria Math"/>
                                </a:rPr>
                                <m:t>𝑔</m:t>
                              </m:r>
                            </m:e>
                            <m:sub>
                              <m:r>
                                <a:rPr lang="es-MX" i="1">
                                  <a:solidFill>
                                    <a:schemeClr val="tx2"/>
                                  </a:solidFill>
                                  <a:latin typeface="Cambria Math"/>
                                </a:rPr>
                                <m:t>𝑦</m:t>
                              </m:r>
                            </m:sub>
                          </m:sSub>
                          <m:d>
                            <m:dPr>
                              <m:ctrlPr>
                                <a:rPr lang="es-MX" i="1">
                                  <a:solidFill>
                                    <a:schemeClr val="tx2"/>
                                  </a:solidFill>
                                  <a:latin typeface="Cambria Math"/>
                                </a:rPr>
                              </m:ctrlPr>
                            </m:dPr>
                            <m:e>
                              <m:sSub>
                                <m:sSubPr>
                                  <m:ctrlPr>
                                    <a:rPr lang="en-US" i="1">
                                      <a:solidFill>
                                        <a:schemeClr val="tx2"/>
                                      </a:solidFill>
                                      <a:latin typeface="Cambria Math"/>
                                    </a:rPr>
                                  </m:ctrlPr>
                                </m:sSubPr>
                                <m:e>
                                  <m:r>
                                    <a:rPr lang="en-US" i="1">
                                      <a:solidFill>
                                        <a:schemeClr val="tx2"/>
                                      </a:solidFill>
                                      <a:latin typeface="Cambria Math"/>
                                    </a:rPr>
                                    <m:t>𝑦</m:t>
                                  </m:r>
                                </m:e>
                                <m:sub>
                                  <m:r>
                                    <a:rPr lang="en-US" i="1">
                                      <a:solidFill>
                                        <a:schemeClr val="tx2"/>
                                      </a:solidFill>
                                      <a:latin typeface="Cambria Math"/>
                                    </a:rPr>
                                    <m:t>𝑡</m:t>
                                  </m:r>
                                  <m:r>
                                    <a:rPr lang="es-MX" b="0" i="1" smtClean="0">
                                      <a:solidFill>
                                        <a:schemeClr val="tx2"/>
                                      </a:solidFill>
                                      <a:latin typeface="Cambria Math"/>
                                    </a:rPr>
                                    <m:t>−1</m:t>
                                  </m:r>
                                </m:sub>
                              </m:sSub>
                              <m:r>
                                <a:rPr lang="en-US" i="1">
                                  <a:solidFill>
                                    <a:schemeClr val="tx2"/>
                                  </a:solidFill>
                                  <a:latin typeface="Cambria Math"/>
                                </a:rPr>
                                <m:t>−</m:t>
                              </m:r>
                              <m:sSubSup>
                                <m:sSubSupPr>
                                  <m:ctrlPr>
                                    <a:rPr lang="en-US" i="1">
                                      <a:solidFill>
                                        <a:schemeClr val="tx2"/>
                                      </a:solidFill>
                                      <a:latin typeface="Cambria Math"/>
                                    </a:rPr>
                                  </m:ctrlPr>
                                </m:sSubSupPr>
                                <m:e>
                                  <m:r>
                                    <a:rPr lang="en-US" i="1">
                                      <a:solidFill>
                                        <a:schemeClr val="tx2"/>
                                      </a:solidFill>
                                      <a:latin typeface="Cambria Math"/>
                                    </a:rPr>
                                    <m:t>𝑦</m:t>
                                  </m:r>
                                </m:e>
                                <m:sub>
                                  <m:r>
                                    <a:rPr lang="en-US" i="1">
                                      <a:solidFill>
                                        <a:schemeClr val="tx2"/>
                                      </a:solidFill>
                                      <a:latin typeface="Cambria Math"/>
                                    </a:rPr>
                                    <m:t>𝑡</m:t>
                                  </m:r>
                                  <m:r>
                                    <a:rPr lang="es-MX" b="0" i="1" smtClean="0">
                                      <a:solidFill>
                                        <a:schemeClr val="tx2"/>
                                      </a:solidFill>
                                      <a:latin typeface="Cambria Math"/>
                                    </a:rPr>
                                    <m:t>−1</m:t>
                                  </m:r>
                                </m:sub>
                                <m:sup>
                                  <m:r>
                                    <a:rPr lang="en-US" i="1">
                                      <a:solidFill>
                                        <a:schemeClr val="tx2"/>
                                      </a:solidFill>
                                      <a:latin typeface="Cambria Math"/>
                                    </a:rPr>
                                    <m:t>𝑛</m:t>
                                  </m:r>
                                </m:sup>
                              </m:sSubSup>
                            </m:e>
                          </m:d>
                          <m:r>
                            <a:rPr lang="es-MX" i="1">
                              <a:solidFill>
                                <a:schemeClr val="tx2"/>
                              </a:solidFill>
                              <a:latin typeface="Cambria Math"/>
                            </a:rPr>
                            <m:t>+</m:t>
                          </m:r>
                          <m:sSub>
                            <m:sSubPr>
                              <m:ctrlPr>
                                <a:rPr lang="es-MX" i="1">
                                  <a:solidFill>
                                    <a:schemeClr val="tx2"/>
                                  </a:solidFill>
                                  <a:latin typeface="Cambria Math"/>
                                </a:rPr>
                              </m:ctrlPr>
                            </m:sSubPr>
                            <m:e>
                              <m:r>
                                <a:rPr lang="es-MX" b="0" i="1" smtClean="0">
                                  <a:solidFill>
                                    <a:schemeClr val="tx2"/>
                                  </a:solidFill>
                                  <a:latin typeface="Cambria Math"/>
                                </a:rPr>
                                <m:t>𝑔</m:t>
                              </m:r>
                            </m:e>
                            <m:sub>
                              <m:r>
                                <a:rPr lang="es-MX" b="0" i="1" smtClean="0">
                                  <a:solidFill>
                                    <a:schemeClr val="tx2"/>
                                  </a:solidFill>
                                  <a:latin typeface="Cambria Math"/>
                                </a:rPr>
                                <m:t>𝑏</m:t>
                              </m:r>
                            </m:sub>
                          </m:sSub>
                          <m:sSub>
                            <m:sSubPr>
                              <m:ctrlPr>
                                <a:rPr lang="el-GR" i="1">
                                  <a:solidFill>
                                    <a:schemeClr val="tx2"/>
                                  </a:solidFill>
                                  <a:latin typeface="Cambria Math"/>
                                  <a:ea typeface="Cambria Math"/>
                                </a:rPr>
                              </m:ctrlPr>
                            </m:sSubPr>
                            <m:e>
                              <m:r>
                                <a:rPr lang="es-MX" b="0" i="1" smtClean="0">
                                  <a:solidFill>
                                    <a:schemeClr val="tx2"/>
                                  </a:solidFill>
                                  <a:latin typeface="Cambria Math"/>
                                  <a:ea typeface="Cambria Math"/>
                                </a:rPr>
                                <m:t>𝑏</m:t>
                              </m:r>
                            </m:e>
                            <m:sub>
                              <m:r>
                                <a:rPr lang="es-MX" i="1">
                                  <a:solidFill>
                                    <a:schemeClr val="tx2"/>
                                  </a:solidFill>
                                  <a:latin typeface="Cambria Math"/>
                                  <a:ea typeface="Cambria Math"/>
                                </a:rPr>
                                <m:t>𝑡</m:t>
                              </m:r>
                            </m:sub>
                          </m:sSub>
                        </m:e>
                      </m:d>
                      <m:r>
                        <a:rPr lang="es-MX" i="1">
                          <a:solidFill>
                            <a:schemeClr val="tx2"/>
                          </a:solidFill>
                          <a:latin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r>
                            <a:rPr lang="es-MX" b="0" i="1" smtClean="0">
                              <a:solidFill>
                                <a:schemeClr val="tx2"/>
                              </a:solidFill>
                              <a:latin typeface="Cambria Math"/>
                              <a:ea typeface="Cambria Math"/>
                            </a:rPr>
                            <m:t>𝑔</m:t>
                          </m:r>
                        </m:sup>
                      </m:sSubSup>
                    </m:oMath>
                  </m:oMathPara>
                </a14:m>
                <a:endParaRPr lang="en-US" dirty="0" smtClean="0">
                  <a:solidFill>
                    <a:schemeClr val="tx2"/>
                  </a:solidFill>
                </a:endParaRPr>
              </a:p>
              <a:p>
                <a:endParaRPr lang="en-US" dirty="0" smtClean="0">
                  <a:solidFill>
                    <a:schemeClr val="tx2"/>
                  </a:solidFill>
                </a:endParaRPr>
              </a:p>
              <a:p>
                <a:r>
                  <a:rPr lang="en-US" dirty="0" smtClean="0">
                    <a:solidFill>
                      <a:schemeClr val="tx2"/>
                    </a:solidFill>
                  </a:rPr>
                  <a:t>Taxation reaction </a:t>
                </a:r>
                <a:r>
                  <a:rPr lang="en-US" dirty="0">
                    <a:solidFill>
                      <a:schemeClr val="tx2"/>
                    </a:solidFill>
                  </a:rPr>
                  <a:t>function:</a:t>
                </a:r>
                <a:endParaRPr lang="es-MX" i="1" dirty="0">
                  <a:solidFill>
                    <a:schemeClr val="tx2"/>
                  </a:solidFill>
                  <a:latin typeface="Cambria Math"/>
                </a:endParaRP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r>
                            <a:rPr lang="en-US" i="1" smtClean="0">
                              <a:solidFill>
                                <a:schemeClr val="tx2"/>
                              </a:solidFill>
                              <a:latin typeface="Cambria Math"/>
                              <a:ea typeface="Cambria Math"/>
                            </a:rPr>
                            <m:t>𝜏</m:t>
                          </m:r>
                        </m:e>
                        <m:sub>
                          <m:r>
                            <a:rPr lang="en-US" i="1">
                              <a:solidFill>
                                <a:schemeClr val="tx2"/>
                              </a:solidFill>
                              <a:latin typeface="Cambria Math"/>
                            </a:rPr>
                            <m:t>𝑡</m:t>
                          </m:r>
                        </m:sub>
                      </m:sSub>
                      <m:r>
                        <a:rPr lang="es-MX" i="1">
                          <a:solidFill>
                            <a:schemeClr val="tx2"/>
                          </a:solidFill>
                          <a:latin typeface="Cambria Math"/>
                        </a:rPr>
                        <m:t>=</m:t>
                      </m:r>
                      <m:sSub>
                        <m:sSubPr>
                          <m:ctrlPr>
                            <a:rPr lang="es-MX" i="1">
                              <a:solidFill>
                                <a:schemeClr val="tx2"/>
                              </a:solidFill>
                              <a:latin typeface="Cambria Math"/>
                            </a:rPr>
                          </m:ctrlPr>
                        </m:sSubPr>
                        <m:e>
                          <m:r>
                            <a:rPr lang="es-MX" i="1">
                              <a:solidFill>
                                <a:schemeClr val="tx2"/>
                              </a:solidFill>
                              <a:latin typeface="Cambria Math"/>
                              <a:ea typeface="Cambria Math"/>
                            </a:rPr>
                            <m:t>𝜌</m:t>
                          </m:r>
                        </m:e>
                        <m:sub>
                          <m:r>
                            <a:rPr lang="es-MX" i="1" smtClean="0">
                              <a:solidFill>
                                <a:schemeClr val="tx2"/>
                              </a:solidFill>
                              <a:latin typeface="Cambria Math"/>
                              <a:ea typeface="Cambria Math"/>
                            </a:rPr>
                            <m:t>𝜏</m:t>
                          </m:r>
                        </m:sub>
                      </m:sSub>
                      <m:sSub>
                        <m:sSubPr>
                          <m:ctrlPr>
                            <a:rPr lang="es-MX" i="1">
                              <a:solidFill>
                                <a:schemeClr val="tx2"/>
                              </a:solidFill>
                              <a:latin typeface="Cambria Math"/>
                            </a:rPr>
                          </m:ctrlPr>
                        </m:sSubPr>
                        <m:e>
                          <m:r>
                            <a:rPr lang="es-MX" i="1" smtClean="0">
                              <a:solidFill>
                                <a:schemeClr val="tx2"/>
                              </a:solidFill>
                              <a:latin typeface="Cambria Math"/>
                              <a:ea typeface="Cambria Math"/>
                            </a:rPr>
                            <m:t>𝜏</m:t>
                          </m:r>
                        </m:e>
                        <m:sub>
                          <m:r>
                            <a:rPr lang="es-MX" i="1">
                              <a:solidFill>
                                <a:schemeClr val="tx2"/>
                              </a:solidFill>
                              <a:latin typeface="Cambria Math"/>
                            </a:rPr>
                            <m:t>𝑡</m:t>
                          </m:r>
                          <m:r>
                            <a:rPr lang="es-MX" i="1">
                              <a:solidFill>
                                <a:schemeClr val="tx2"/>
                              </a:solidFill>
                              <a:latin typeface="Cambria Math"/>
                            </a:rPr>
                            <m:t>−1</m:t>
                          </m:r>
                        </m:sub>
                      </m:sSub>
                      <m:r>
                        <a:rPr lang="en-US" i="1">
                          <a:solidFill>
                            <a:schemeClr val="tx2"/>
                          </a:solidFill>
                          <a:latin typeface="Cambria Math"/>
                        </a:rPr>
                        <m:t>+</m:t>
                      </m:r>
                      <m:d>
                        <m:dPr>
                          <m:ctrlPr>
                            <a:rPr lang="en-US" i="1">
                              <a:solidFill>
                                <a:schemeClr val="tx2"/>
                              </a:solidFill>
                              <a:latin typeface="Cambria Math"/>
                            </a:rPr>
                          </m:ctrlPr>
                        </m:dPr>
                        <m:e>
                          <m:r>
                            <a:rPr lang="es-MX" i="1">
                              <a:solidFill>
                                <a:schemeClr val="tx2"/>
                              </a:solidFill>
                              <a:latin typeface="Cambria Math"/>
                            </a:rPr>
                            <m:t>1−</m:t>
                          </m:r>
                          <m:sSub>
                            <m:sSubPr>
                              <m:ctrlPr>
                                <a:rPr lang="es-MX" i="1">
                                  <a:solidFill>
                                    <a:schemeClr val="tx2"/>
                                  </a:solidFill>
                                  <a:latin typeface="Cambria Math"/>
                                </a:rPr>
                              </m:ctrlPr>
                            </m:sSubPr>
                            <m:e>
                              <m:r>
                                <a:rPr lang="es-MX" i="1">
                                  <a:solidFill>
                                    <a:schemeClr val="tx2"/>
                                  </a:solidFill>
                                  <a:latin typeface="Cambria Math"/>
                                  <a:ea typeface="Cambria Math"/>
                                </a:rPr>
                                <m:t>𝜌</m:t>
                              </m:r>
                            </m:e>
                            <m:sub>
                              <m:r>
                                <a:rPr lang="es-MX" i="1" smtClean="0">
                                  <a:solidFill>
                                    <a:schemeClr val="tx2"/>
                                  </a:solidFill>
                                  <a:latin typeface="Cambria Math"/>
                                  <a:ea typeface="Cambria Math"/>
                                </a:rPr>
                                <m:t>𝜏</m:t>
                              </m:r>
                            </m:sub>
                          </m:sSub>
                        </m:e>
                      </m:d>
                      <m:d>
                        <m:dPr>
                          <m:ctrlPr>
                            <a:rPr lang="en-US" i="1">
                              <a:solidFill>
                                <a:schemeClr val="tx2"/>
                              </a:solidFill>
                              <a:latin typeface="Cambria Math"/>
                            </a:rPr>
                          </m:ctrlPr>
                        </m:dPr>
                        <m:e>
                          <m:sSub>
                            <m:sSubPr>
                              <m:ctrlPr>
                                <a:rPr lang="es-MX" i="1">
                                  <a:solidFill>
                                    <a:schemeClr val="tx2"/>
                                  </a:solidFill>
                                  <a:latin typeface="Cambria Math"/>
                                </a:rPr>
                              </m:ctrlPr>
                            </m:sSubPr>
                            <m:e>
                              <m:r>
                                <a:rPr lang="es-MX" i="1" smtClean="0">
                                  <a:solidFill>
                                    <a:schemeClr val="tx2"/>
                                  </a:solidFill>
                                  <a:latin typeface="Cambria Math"/>
                                  <a:ea typeface="Cambria Math"/>
                                </a:rPr>
                                <m:t>𝜏</m:t>
                              </m:r>
                            </m:e>
                            <m:sub>
                              <m:r>
                                <a:rPr lang="es-MX" i="1">
                                  <a:solidFill>
                                    <a:schemeClr val="tx2"/>
                                  </a:solidFill>
                                  <a:latin typeface="Cambria Math"/>
                                </a:rPr>
                                <m:t>𝑦</m:t>
                              </m:r>
                            </m:sub>
                          </m:sSub>
                          <m:d>
                            <m:dPr>
                              <m:ctrlPr>
                                <a:rPr lang="es-MX" i="1">
                                  <a:solidFill>
                                    <a:schemeClr val="tx2"/>
                                  </a:solidFill>
                                  <a:latin typeface="Cambria Math"/>
                                </a:rPr>
                              </m:ctrlPr>
                            </m:dPr>
                            <m:e>
                              <m:sSub>
                                <m:sSubPr>
                                  <m:ctrlPr>
                                    <a:rPr lang="en-US" i="1">
                                      <a:solidFill>
                                        <a:schemeClr val="tx2"/>
                                      </a:solidFill>
                                      <a:latin typeface="Cambria Math"/>
                                    </a:rPr>
                                  </m:ctrlPr>
                                </m:sSubPr>
                                <m:e>
                                  <m:r>
                                    <a:rPr lang="en-US" i="1">
                                      <a:solidFill>
                                        <a:schemeClr val="tx2"/>
                                      </a:solidFill>
                                      <a:latin typeface="Cambria Math"/>
                                    </a:rPr>
                                    <m:t>𝑦</m:t>
                                  </m:r>
                                </m:e>
                                <m:sub>
                                  <m:r>
                                    <a:rPr lang="en-US" i="1">
                                      <a:solidFill>
                                        <a:schemeClr val="tx2"/>
                                      </a:solidFill>
                                      <a:latin typeface="Cambria Math"/>
                                    </a:rPr>
                                    <m:t>𝑡</m:t>
                                  </m:r>
                                  <m:r>
                                    <a:rPr lang="es-MX" i="1">
                                      <a:solidFill>
                                        <a:schemeClr val="tx2"/>
                                      </a:solidFill>
                                      <a:latin typeface="Cambria Math"/>
                                    </a:rPr>
                                    <m:t>−1</m:t>
                                  </m:r>
                                </m:sub>
                              </m:sSub>
                              <m:r>
                                <a:rPr lang="en-US" i="1">
                                  <a:solidFill>
                                    <a:schemeClr val="tx2"/>
                                  </a:solidFill>
                                  <a:latin typeface="Cambria Math"/>
                                </a:rPr>
                                <m:t>−</m:t>
                              </m:r>
                              <m:sSubSup>
                                <m:sSubSupPr>
                                  <m:ctrlPr>
                                    <a:rPr lang="en-US" i="1">
                                      <a:solidFill>
                                        <a:schemeClr val="tx2"/>
                                      </a:solidFill>
                                      <a:latin typeface="Cambria Math"/>
                                    </a:rPr>
                                  </m:ctrlPr>
                                </m:sSubSupPr>
                                <m:e>
                                  <m:r>
                                    <a:rPr lang="en-US" i="1">
                                      <a:solidFill>
                                        <a:schemeClr val="tx2"/>
                                      </a:solidFill>
                                      <a:latin typeface="Cambria Math"/>
                                    </a:rPr>
                                    <m:t>𝑦</m:t>
                                  </m:r>
                                </m:e>
                                <m:sub>
                                  <m:r>
                                    <a:rPr lang="en-US" i="1">
                                      <a:solidFill>
                                        <a:schemeClr val="tx2"/>
                                      </a:solidFill>
                                      <a:latin typeface="Cambria Math"/>
                                    </a:rPr>
                                    <m:t>𝑡</m:t>
                                  </m:r>
                                  <m:r>
                                    <a:rPr lang="es-MX" i="1">
                                      <a:solidFill>
                                        <a:schemeClr val="tx2"/>
                                      </a:solidFill>
                                      <a:latin typeface="Cambria Math"/>
                                    </a:rPr>
                                    <m:t>−1</m:t>
                                  </m:r>
                                </m:sub>
                                <m:sup>
                                  <m:r>
                                    <a:rPr lang="en-US" i="1">
                                      <a:solidFill>
                                        <a:schemeClr val="tx2"/>
                                      </a:solidFill>
                                      <a:latin typeface="Cambria Math"/>
                                    </a:rPr>
                                    <m:t>𝑛</m:t>
                                  </m:r>
                                </m:sup>
                              </m:sSubSup>
                            </m:e>
                          </m:d>
                          <m:r>
                            <a:rPr lang="es-MX" i="1">
                              <a:solidFill>
                                <a:schemeClr val="tx2"/>
                              </a:solidFill>
                              <a:latin typeface="Cambria Math"/>
                            </a:rPr>
                            <m:t>+</m:t>
                          </m:r>
                          <m:sSub>
                            <m:sSubPr>
                              <m:ctrlPr>
                                <a:rPr lang="es-MX" i="1">
                                  <a:solidFill>
                                    <a:schemeClr val="tx2"/>
                                  </a:solidFill>
                                  <a:latin typeface="Cambria Math"/>
                                </a:rPr>
                              </m:ctrlPr>
                            </m:sSubPr>
                            <m:e>
                              <m:r>
                                <a:rPr lang="es-MX" i="1" smtClean="0">
                                  <a:solidFill>
                                    <a:schemeClr val="tx2"/>
                                  </a:solidFill>
                                  <a:latin typeface="Cambria Math"/>
                                  <a:ea typeface="Cambria Math"/>
                                </a:rPr>
                                <m:t>𝜏</m:t>
                              </m:r>
                            </m:e>
                            <m:sub>
                              <m:r>
                                <a:rPr lang="es-MX" i="1">
                                  <a:solidFill>
                                    <a:schemeClr val="tx2"/>
                                  </a:solidFill>
                                  <a:latin typeface="Cambria Math"/>
                                </a:rPr>
                                <m:t>𝑏</m:t>
                              </m:r>
                            </m:sub>
                          </m:sSub>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𝑏</m:t>
                              </m:r>
                            </m:e>
                            <m:sub>
                              <m:r>
                                <a:rPr lang="es-MX" i="1">
                                  <a:solidFill>
                                    <a:schemeClr val="tx2"/>
                                  </a:solidFill>
                                  <a:latin typeface="Cambria Math"/>
                                  <a:ea typeface="Cambria Math"/>
                                </a:rPr>
                                <m:t>𝑡</m:t>
                              </m:r>
                            </m:sub>
                          </m:sSub>
                        </m:e>
                      </m:d>
                      <m:r>
                        <a:rPr lang="es-MX" i="1">
                          <a:solidFill>
                            <a:schemeClr val="tx2"/>
                          </a:solidFill>
                          <a:latin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r>
                            <a:rPr lang="en-US" i="1" smtClean="0">
                              <a:solidFill>
                                <a:schemeClr val="tx2"/>
                              </a:solidFill>
                              <a:latin typeface="Cambria Math"/>
                              <a:ea typeface="Cambria Math"/>
                            </a:rPr>
                            <m:t>𝜏</m:t>
                          </m:r>
                        </m:sup>
                      </m:sSubSup>
                    </m:oMath>
                  </m:oMathPara>
                </a14:m>
                <a:endParaRPr lang="en-US" dirty="0" smtClean="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179512" y="1357298"/>
                <a:ext cx="8784976" cy="5024030"/>
              </a:xfrm>
              <a:blipFill rotWithShape="1">
                <a:blip r:embed="rId2"/>
                <a:stretch>
                  <a:fillRect l="-1179" t="-1214"/>
                </a:stretch>
              </a:blipFill>
            </p:spPr>
            <p:txBody>
              <a:bodyPr/>
              <a:lstStyle/>
              <a:p>
                <a:r>
                  <a:rPr lang="es-MX">
                    <a:noFill/>
                  </a:rPr>
                  <a:t> </a:t>
                </a:r>
              </a:p>
            </p:txBody>
          </p:sp>
        </mc:Fallback>
      </mc:AlternateContent>
    </p:spTree>
    <p:extLst>
      <p:ext uri="{BB962C8B-B14F-4D97-AF65-F5344CB8AC3E}">
        <p14:creationId xmlns:p14="http://schemas.microsoft.com/office/powerpoint/2010/main" val="19304274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363272" cy="857256"/>
          </a:xfrm>
        </p:spPr>
        <p:txBody>
          <a:bodyPr/>
          <a:lstStyle/>
          <a:p>
            <a:r>
              <a:rPr lang="en-US" dirty="0" smtClean="0"/>
              <a:t>Model: Technology and External Sector</a:t>
            </a:r>
            <a:endParaRPr lang="en-US"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p:txBody>
              <a:bodyPr>
                <a:normAutofit/>
              </a:bodyPr>
              <a:lstStyle/>
              <a:p>
                <a:r>
                  <a:rPr lang="en-US" dirty="0" smtClean="0">
                    <a:solidFill>
                      <a:schemeClr val="tx2"/>
                    </a:solidFill>
                  </a:rPr>
                  <a:t>Evolution of technology</a:t>
                </a: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ea typeface="Cambria Math"/>
                            </a:rPr>
                          </m:ctrlPr>
                        </m:sSubPr>
                        <m:e>
                          <m:r>
                            <a:rPr lang="en-US" b="0" i="1" smtClean="0">
                              <a:solidFill>
                                <a:schemeClr val="tx2"/>
                              </a:solidFill>
                              <a:latin typeface="Cambria Math"/>
                              <a:ea typeface="Cambria Math"/>
                            </a:rPr>
                            <m:t>𝑎</m:t>
                          </m:r>
                        </m:e>
                        <m:sub>
                          <m:r>
                            <a:rPr lang="en-US" i="1">
                              <a:solidFill>
                                <a:schemeClr val="tx2"/>
                              </a:solidFill>
                              <a:latin typeface="Cambria Math"/>
                              <a:ea typeface="Cambria Math"/>
                            </a:rPr>
                            <m:t>𝑡</m:t>
                          </m:r>
                        </m:sub>
                      </m:sSub>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𝜌</m:t>
                          </m:r>
                        </m:e>
                        <m:sub>
                          <m:r>
                            <a:rPr lang="en-US" b="0" i="1" smtClean="0">
                              <a:solidFill>
                                <a:schemeClr val="tx2"/>
                              </a:solidFill>
                              <a:latin typeface="Cambria Math"/>
                              <a:ea typeface="Cambria Math"/>
                            </a:rPr>
                            <m:t>𝑎</m:t>
                          </m:r>
                        </m:sub>
                      </m:sSub>
                      <m:sSub>
                        <m:sSubPr>
                          <m:ctrlPr>
                            <a:rPr lang="en-US" i="1">
                              <a:solidFill>
                                <a:schemeClr val="tx2"/>
                              </a:solidFill>
                              <a:latin typeface="Cambria Math"/>
                              <a:ea typeface="Cambria Math"/>
                            </a:rPr>
                          </m:ctrlPr>
                        </m:sSubPr>
                        <m:e>
                          <m:r>
                            <a:rPr lang="en-US" b="0" i="1" smtClean="0">
                              <a:solidFill>
                                <a:schemeClr val="tx2"/>
                              </a:solidFill>
                              <a:latin typeface="Cambria Math"/>
                              <a:ea typeface="Cambria Math"/>
                            </a:rPr>
                            <m:t>𝑎</m:t>
                          </m:r>
                        </m:e>
                        <m:sub>
                          <m:r>
                            <a:rPr lang="en-US" i="1">
                              <a:solidFill>
                                <a:schemeClr val="tx2"/>
                              </a:solidFill>
                              <a:latin typeface="Cambria Math"/>
                              <a:ea typeface="Cambria Math"/>
                            </a:rPr>
                            <m:t>𝑡</m:t>
                          </m:r>
                          <m:r>
                            <a:rPr lang="en-US" i="1">
                              <a:solidFill>
                                <a:schemeClr val="tx2"/>
                              </a:solidFill>
                              <a:latin typeface="Cambria Math"/>
                              <a:ea typeface="Cambria Math"/>
                            </a:rPr>
                            <m:t>−1</m:t>
                          </m:r>
                        </m:sub>
                      </m:sSub>
                      <m:r>
                        <a:rPr lang="en-US" i="1">
                          <a:solidFill>
                            <a:schemeClr val="tx2"/>
                          </a:solidFill>
                          <a:latin typeface="Cambria Math"/>
                          <a:ea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r>
                            <a:rPr lang="en-US" b="0" i="1" smtClean="0">
                              <a:solidFill>
                                <a:schemeClr val="tx2"/>
                              </a:solidFill>
                              <a:latin typeface="Cambria Math"/>
                              <a:ea typeface="Cambria Math"/>
                            </a:rPr>
                            <m:t>𝑎</m:t>
                          </m:r>
                        </m:sup>
                      </m:sSubSup>
                    </m:oMath>
                  </m:oMathPara>
                </a14:m>
                <a:endParaRPr lang="en-US" dirty="0">
                  <a:solidFill>
                    <a:schemeClr val="tx2"/>
                  </a:solidFill>
                </a:endParaRPr>
              </a:p>
              <a:p>
                <a:endParaRPr lang="en-US" dirty="0">
                  <a:solidFill>
                    <a:schemeClr val="tx2"/>
                  </a:solidFill>
                </a:endParaRPr>
              </a:p>
              <a:p>
                <a:r>
                  <a:rPr lang="en-US" dirty="0" smtClean="0">
                    <a:solidFill>
                      <a:schemeClr val="tx2"/>
                    </a:solidFill>
                  </a:rPr>
                  <a:t>Evolution of foreign output</a:t>
                </a:r>
              </a:p>
              <a:p>
                <a:pPr marL="0" indent="0">
                  <a:buNone/>
                </a:pPr>
                <a14:m>
                  <m:oMathPara xmlns:m="http://schemas.openxmlformats.org/officeDocument/2006/math">
                    <m:oMathParaPr>
                      <m:jc m:val="centerGroup"/>
                    </m:oMathParaPr>
                    <m:oMath xmlns:m="http://schemas.openxmlformats.org/officeDocument/2006/math">
                      <m:sSubSup>
                        <m:sSubSupPr>
                          <m:ctrlPr>
                            <a:rPr lang="en-US" i="1" smtClean="0">
                              <a:solidFill>
                                <a:schemeClr val="tx2"/>
                              </a:solidFill>
                              <a:latin typeface="Cambria Math"/>
                              <a:ea typeface="Cambria Math"/>
                            </a:rPr>
                          </m:ctrlPr>
                        </m:sSubSupPr>
                        <m:e>
                          <m:r>
                            <a:rPr lang="en-US" b="0" i="1" smtClean="0">
                              <a:solidFill>
                                <a:schemeClr val="tx2"/>
                              </a:solidFill>
                              <a:latin typeface="Cambria Math"/>
                              <a:ea typeface="Cambria Math"/>
                            </a:rPr>
                            <m:t>𝑦</m:t>
                          </m:r>
                        </m:e>
                        <m:sub>
                          <m:r>
                            <a:rPr lang="en-US" b="0" i="1" smtClean="0">
                              <a:solidFill>
                                <a:schemeClr val="tx2"/>
                              </a:solidFill>
                              <a:latin typeface="Cambria Math"/>
                              <a:ea typeface="Cambria Math"/>
                            </a:rPr>
                            <m:t>𝑡</m:t>
                          </m:r>
                        </m:sub>
                        <m:sup>
                          <m:r>
                            <a:rPr lang="en-US" b="0" i="1" smtClean="0">
                              <a:solidFill>
                                <a:schemeClr val="tx2"/>
                              </a:solidFill>
                              <a:latin typeface="Cambria Math"/>
                              <a:ea typeface="Cambria Math"/>
                            </a:rPr>
                            <m:t>∗</m:t>
                          </m:r>
                        </m:sup>
                      </m:sSubSup>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𝜌</m:t>
                          </m:r>
                        </m:e>
                        <m:sub>
                          <m:sSup>
                            <m:sSupPr>
                              <m:ctrlPr>
                                <a:rPr lang="en-US" i="1" smtClean="0">
                                  <a:solidFill>
                                    <a:schemeClr val="tx2"/>
                                  </a:solidFill>
                                  <a:latin typeface="Cambria Math"/>
                                  <a:ea typeface="Cambria Math"/>
                                </a:rPr>
                              </m:ctrlPr>
                            </m:sSupPr>
                            <m:e>
                              <m:r>
                                <a:rPr lang="en-US" b="0" i="1" smtClean="0">
                                  <a:solidFill>
                                    <a:schemeClr val="tx2"/>
                                  </a:solidFill>
                                  <a:latin typeface="Cambria Math"/>
                                  <a:ea typeface="Cambria Math"/>
                                </a:rPr>
                                <m:t>𝑦</m:t>
                              </m:r>
                            </m:e>
                            <m:sup>
                              <m:r>
                                <a:rPr lang="en-US" b="0" i="1" smtClean="0">
                                  <a:solidFill>
                                    <a:schemeClr val="tx2"/>
                                  </a:solidFill>
                                  <a:latin typeface="Cambria Math"/>
                                  <a:ea typeface="Cambria Math"/>
                                </a:rPr>
                                <m:t>∗</m:t>
                              </m:r>
                            </m:sup>
                          </m:sSup>
                        </m:sub>
                      </m:sSub>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𝑦</m:t>
                          </m:r>
                        </m:e>
                        <m:sub>
                          <m:r>
                            <a:rPr lang="en-US" i="1">
                              <a:solidFill>
                                <a:schemeClr val="tx2"/>
                              </a:solidFill>
                              <a:latin typeface="Cambria Math"/>
                              <a:ea typeface="Cambria Math"/>
                            </a:rPr>
                            <m:t>𝑡</m:t>
                          </m:r>
                          <m:r>
                            <a:rPr lang="en-US" b="0" i="1" smtClean="0">
                              <a:solidFill>
                                <a:schemeClr val="tx2"/>
                              </a:solidFill>
                              <a:latin typeface="Cambria Math"/>
                              <a:ea typeface="Cambria Math"/>
                            </a:rPr>
                            <m:t>−1</m:t>
                          </m:r>
                        </m:sub>
                        <m:sup>
                          <m:r>
                            <a:rPr lang="en-US" i="1">
                              <a:solidFill>
                                <a:schemeClr val="tx2"/>
                              </a:solidFill>
                              <a:latin typeface="Cambria Math"/>
                              <a:ea typeface="Cambria Math"/>
                            </a:rPr>
                            <m:t>∗</m:t>
                          </m:r>
                        </m:sup>
                      </m:sSubSup>
                      <m:r>
                        <a:rPr lang="en-US" i="1">
                          <a:solidFill>
                            <a:schemeClr val="tx2"/>
                          </a:solidFill>
                          <a:latin typeface="Cambria Math"/>
                          <a:ea typeface="Cambria Math"/>
                        </a:rPr>
                        <m:t>+</m:t>
                      </m:r>
                      <m:sSubSup>
                        <m:sSubSupPr>
                          <m:ctrlPr>
                            <a:rPr lang="en-US" i="1" smtClean="0">
                              <a:solidFill>
                                <a:schemeClr val="tx2"/>
                              </a:solidFill>
                              <a:latin typeface="Cambria Math"/>
                              <a:ea typeface="Cambria Math"/>
                            </a:rPr>
                          </m:ctrlPr>
                        </m:sSubSupPr>
                        <m:e>
                          <m:r>
                            <a:rPr lang="en-US" i="1" smtClean="0">
                              <a:solidFill>
                                <a:schemeClr val="tx2"/>
                              </a:solidFill>
                              <a:latin typeface="Cambria Math"/>
                              <a:ea typeface="Cambria Math"/>
                            </a:rPr>
                            <m:t>𝜀</m:t>
                          </m:r>
                        </m:e>
                        <m:sub>
                          <m:r>
                            <a:rPr lang="en-US" b="0" i="1" smtClean="0">
                              <a:solidFill>
                                <a:schemeClr val="tx2"/>
                              </a:solidFill>
                              <a:latin typeface="Cambria Math"/>
                              <a:ea typeface="Cambria Math"/>
                            </a:rPr>
                            <m:t>𝑡</m:t>
                          </m:r>
                        </m:sub>
                        <m:sup>
                          <m:sSup>
                            <m:sSupPr>
                              <m:ctrlPr>
                                <a:rPr lang="en-US" i="1" smtClean="0">
                                  <a:solidFill>
                                    <a:schemeClr val="tx2"/>
                                  </a:solidFill>
                                  <a:latin typeface="Cambria Math"/>
                                  <a:ea typeface="Cambria Math"/>
                                </a:rPr>
                              </m:ctrlPr>
                            </m:sSupPr>
                            <m:e>
                              <m:r>
                                <a:rPr lang="en-US" b="0" i="1" smtClean="0">
                                  <a:solidFill>
                                    <a:schemeClr val="tx2"/>
                                  </a:solidFill>
                                  <a:latin typeface="Cambria Math"/>
                                  <a:ea typeface="Cambria Math"/>
                                </a:rPr>
                                <m:t>𝑦</m:t>
                              </m:r>
                            </m:e>
                            <m:sup>
                              <m:r>
                                <a:rPr lang="en-US" b="0" i="1" smtClean="0">
                                  <a:solidFill>
                                    <a:schemeClr val="tx2"/>
                                  </a:solidFill>
                                  <a:latin typeface="Cambria Math"/>
                                  <a:ea typeface="Cambria Math"/>
                                </a:rPr>
                                <m:t>∗</m:t>
                              </m:r>
                            </m:sup>
                          </m:sSup>
                        </m:sup>
                      </m:sSubSup>
                    </m:oMath>
                  </m:oMathPara>
                </a14:m>
                <a:endParaRPr lang="en-US" dirty="0">
                  <a:solidFill>
                    <a:schemeClr val="tx2"/>
                  </a:solidFill>
                </a:endParaRPr>
              </a:p>
              <a:p>
                <a:endParaRPr lang="en-US" dirty="0">
                  <a:solidFill>
                    <a:schemeClr val="tx2"/>
                  </a:solidFill>
                </a:endParaRPr>
              </a:p>
              <a:p>
                <a:r>
                  <a:rPr lang="en-US" dirty="0" smtClean="0">
                    <a:solidFill>
                      <a:schemeClr val="tx2"/>
                    </a:solidFill>
                  </a:rPr>
                  <a:t>Evolution of foreign inflation</a:t>
                </a:r>
              </a:p>
              <a:p>
                <a:pPr marL="0" indent="0">
                  <a:buNone/>
                </a:pPr>
                <a14:m>
                  <m:oMathPara xmlns:m="http://schemas.openxmlformats.org/officeDocument/2006/math">
                    <m:oMathParaPr>
                      <m:jc m:val="centerGroup"/>
                    </m:oMathParaPr>
                    <m:oMath xmlns:m="http://schemas.openxmlformats.org/officeDocument/2006/math">
                      <m:sSubSup>
                        <m:sSubSupPr>
                          <m:ctrlPr>
                            <a:rPr lang="en-US" i="1">
                              <a:solidFill>
                                <a:schemeClr val="tx2"/>
                              </a:solidFill>
                              <a:latin typeface="Cambria Math"/>
                              <a:ea typeface="Cambria Math"/>
                            </a:rPr>
                          </m:ctrlPr>
                        </m:sSubSupPr>
                        <m:e>
                          <m:r>
                            <a:rPr lang="en-US" i="1" smtClean="0">
                              <a:solidFill>
                                <a:schemeClr val="tx2"/>
                              </a:solidFill>
                              <a:latin typeface="Cambria Math"/>
                              <a:ea typeface="Cambria Math"/>
                            </a:rPr>
                            <m:t>𝜋</m:t>
                          </m:r>
                        </m:e>
                        <m:sub>
                          <m:r>
                            <a:rPr lang="en-US" i="1">
                              <a:solidFill>
                                <a:schemeClr val="tx2"/>
                              </a:solidFill>
                              <a:latin typeface="Cambria Math"/>
                              <a:ea typeface="Cambria Math"/>
                            </a:rPr>
                            <m:t>𝑡</m:t>
                          </m:r>
                        </m:sub>
                        <m:sup>
                          <m:r>
                            <a:rPr lang="en-US" i="1">
                              <a:solidFill>
                                <a:schemeClr val="tx2"/>
                              </a:solidFill>
                              <a:latin typeface="Cambria Math"/>
                              <a:ea typeface="Cambria Math"/>
                            </a:rPr>
                            <m:t>∗</m:t>
                          </m:r>
                        </m:sup>
                      </m:sSubSup>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𝜌</m:t>
                          </m:r>
                        </m:e>
                        <m:sub>
                          <m:sSup>
                            <m:sSupPr>
                              <m:ctrlPr>
                                <a:rPr lang="en-US" i="1">
                                  <a:solidFill>
                                    <a:schemeClr val="tx2"/>
                                  </a:solidFill>
                                  <a:latin typeface="Cambria Math"/>
                                  <a:ea typeface="Cambria Math"/>
                                </a:rPr>
                              </m:ctrlPr>
                            </m:sSupPr>
                            <m:e>
                              <m:r>
                                <a:rPr lang="en-US" i="1" smtClean="0">
                                  <a:solidFill>
                                    <a:schemeClr val="tx2"/>
                                  </a:solidFill>
                                  <a:latin typeface="Cambria Math"/>
                                  <a:ea typeface="Cambria Math"/>
                                </a:rPr>
                                <m:t>𝜋</m:t>
                              </m:r>
                            </m:e>
                            <m:sup>
                              <m:r>
                                <a:rPr lang="en-US" i="1">
                                  <a:solidFill>
                                    <a:schemeClr val="tx2"/>
                                  </a:solidFill>
                                  <a:latin typeface="Cambria Math"/>
                                  <a:ea typeface="Cambria Math"/>
                                </a:rPr>
                                <m:t>∗</m:t>
                              </m:r>
                            </m:sup>
                          </m:sSup>
                        </m:sub>
                      </m:sSub>
                      <m:sSubSup>
                        <m:sSubSupPr>
                          <m:ctrlPr>
                            <a:rPr lang="en-US" i="1">
                              <a:solidFill>
                                <a:schemeClr val="tx2"/>
                              </a:solidFill>
                              <a:latin typeface="Cambria Math"/>
                              <a:ea typeface="Cambria Math"/>
                            </a:rPr>
                          </m:ctrlPr>
                        </m:sSubSupPr>
                        <m:e>
                          <m:r>
                            <a:rPr lang="en-US" i="1" smtClean="0">
                              <a:solidFill>
                                <a:schemeClr val="tx2"/>
                              </a:solidFill>
                              <a:latin typeface="Cambria Math"/>
                              <a:ea typeface="Cambria Math"/>
                            </a:rPr>
                            <m:t>𝜋</m:t>
                          </m:r>
                        </m:e>
                        <m:sub>
                          <m:r>
                            <a:rPr lang="en-US" i="1">
                              <a:solidFill>
                                <a:schemeClr val="tx2"/>
                              </a:solidFill>
                              <a:latin typeface="Cambria Math"/>
                              <a:ea typeface="Cambria Math"/>
                            </a:rPr>
                            <m:t>𝑡</m:t>
                          </m:r>
                          <m:r>
                            <a:rPr lang="en-US" i="1">
                              <a:solidFill>
                                <a:schemeClr val="tx2"/>
                              </a:solidFill>
                              <a:latin typeface="Cambria Math"/>
                              <a:ea typeface="Cambria Math"/>
                            </a:rPr>
                            <m:t>−1</m:t>
                          </m:r>
                        </m:sub>
                        <m:sup>
                          <m:r>
                            <a:rPr lang="en-US" i="1">
                              <a:solidFill>
                                <a:schemeClr val="tx2"/>
                              </a:solidFill>
                              <a:latin typeface="Cambria Math"/>
                              <a:ea typeface="Cambria Math"/>
                            </a:rPr>
                            <m:t>∗</m:t>
                          </m:r>
                        </m:sup>
                      </m:sSubSup>
                      <m:r>
                        <a:rPr lang="en-US" i="1">
                          <a:solidFill>
                            <a:schemeClr val="tx2"/>
                          </a:solidFill>
                          <a:latin typeface="Cambria Math"/>
                          <a:ea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sSup>
                            <m:sSupPr>
                              <m:ctrlPr>
                                <a:rPr lang="en-US" i="1">
                                  <a:solidFill>
                                    <a:schemeClr val="tx2"/>
                                  </a:solidFill>
                                  <a:latin typeface="Cambria Math"/>
                                  <a:ea typeface="Cambria Math"/>
                                </a:rPr>
                              </m:ctrlPr>
                            </m:sSupPr>
                            <m:e>
                              <m:r>
                                <a:rPr lang="en-US" i="1" smtClean="0">
                                  <a:solidFill>
                                    <a:schemeClr val="tx2"/>
                                  </a:solidFill>
                                  <a:latin typeface="Cambria Math"/>
                                  <a:ea typeface="Cambria Math"/>
                                </a:rPr>
                                <m:t>𝜋</m:t>
                              </m:r>
                            </m:e>
                            <m:sup>
                              <m:r>
                                <a:rPr lang="en-US" i="1">
                                  <a:solidFill>
                                    <a:schemeClr val="tx2"/>
                                  </a:solidFill>
                                  <a:latin typeface="Cambria Math"/>
                                  <a:ea typeface="Cambria Math"/>
                                </a:rPr>
                                <m:t>∗</m:t>
                              </m:r>
                            </m:sup>
                          </m:sSup>
                        </m:sup>
                      </m:sSubSup>
                    </m:oMath>
                  </m:oMathPara>
                </a14:m>
                <a:endParaRPr lang="en-US" dirty="0"/>
              </a:p>
              <a:p>
                <a:endParaRPr lang="es-MX" dirty="0"/>
              </a:p>
              <a:p>
                <a:endParaRPr lang="es-MX"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blipFill rotWithShape="1">
                <a:blip r:embed="rId2"/>
                <a:stretch>
                  <a:fillRect l="-1259" t="-1279"/>
                </a:stretch>
              </a:blipFill>
            </p:spPr>
            <p:txBody>
              <a:bodyPr/>
              <a:lstStyle/>
              <a:p>
                <a:r>
                  <a:rPr lang="es-MX">
                    <a:noFill/>
                  </a:rPr>
                  <a:t> </a:t>
                </a:r>
              </a:p>
            </p:txBody>
          </p:sp>
        </mc:Fallback>
      </mc:AlternateContent>
    </p:spTree>
    <p:extLst>
      <p:ext uri="{BB962C8B-B14F-4D97-AF65-F5344CB8AC3E}">
        <p14:creationId xmlns:p14="http://schemas.microsoft.com/office/powerpoint/2010/main" val="3461375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Measurement equations</a:t>
            </a:r>
            <a:endParaRPr lang="en-US" dirty="0"/>
          </a:p>
        </p:txBody>
      </p:sp>
      <mc:AlternateContent xmlns:mc="http://schemas.openxmlformats.org/markup-compatibility/2006" xmlns:a14="http://schemas.microsoft.com/office/drawing/2010/main">
        <mc:Choice Requires="a14">
          <p:graphicFrame>
            <p:nvGraphicFramePr>
              <p:cNvPr id="4" name="3 Tabla"/>
              <p:cNvGraphicFramePr>
                <a:graphicFrameLocks noGrp="1"/>
              </p:cNvGraphicFramePr>
              <p:nvPr>
                <p:extLst>
                  <p:ext uri="{D42A27DB-BD31-4B8C-83A1-F6EECF244321}">
                    <p14:modId xmlns:p14="http://schemas.microsoft.com/office/powerpoint/2010/main" val="352691658"/>
                  </p:ext>
                </p:extLst>
              </p:nvPr>
            </p:nvGraphicFramePr>
            <p:xfrm>
              <a:off x="251520" y="1340768"/>
              <a:ext cx="8568951" cy="4682538"/>
            </p:xfrm>
            <a:graphic>
              <a:graphicData uri="http://schemas.openxmlformats.org/drawingml/2006/table">
                <a:tbl>
                  <a:tblPr firstRow="1" bandRow="1">
                    <a:tableStyleId>{5C22544A-7EE6-4342-B048-85BDC9FD1C3A}</a:tableStyleId>
                  </a:tblPr>
                  <a:tblGrid>
                    <a:gridCol w="3528392"/>
                    <a:gridCol w="2952328"/>
                    <a:gridCol w="2088231"/>
                  </a:tblGrid>
                  <a:tr h="567063">
                    <a:tc>
                      <a:txBody>
                        <a:bodyPr/>
                        <a:lstStyle/>
                        <a:p>
                          <a:pPr algn="ctr"/>
                          <a:r>
                            <a:rPr lang="en-US" noProof="0" dirty="0" smtClean="0"/>
                            <a:t>Observable</a:t>
                          </a:r>
                          <a:endParaRPr lang="en-US" noProof="0" dirty="0"/>
                        </a:p>
                      </a:txBody>
                      <a:tcPr anchor="ctr"/>
                    </a:tc>
                    <a:tc>
                      <a:txBody>
                        <a:bodyPr/>
                        <a:lstStyle/>
                        <a:p>
                          <a:pPr algn="ctr"/>
                          <a:r>
                            <a:rPr lang="en-US" noProof="0" dirty="0" smtClean="0"/>
                            <a:t>Measurement Equation</a:t>
                          </a:r>
                          <a:endParaRPr lang="en-US" noProof="0" dirty="0"/>
                        </a:p>
                      </a:txBody>
                      <a:tcPr anchor="ctr"/>
                    </a:tc>
                    <a:tc>
                      <a:txBody>
                        <a:bodyPr/>
                        <a:lstStyle/>
                        <a:p>
                          <a:pPr algn="ctr"/>
                          <a:r>
                            <a:rPr lang="en-US" noProof="0" dirty="0" smtClean="0"/>
                            <a:t>Shocks</a:t>
                          </a:r>
                          <a:endParaRPr lang="en-US" noProof="0" dirty="0"/>
                        </a:p>
                      </a:txBody>
                      <a:tcPr anchor="ctr"/>
                    </a:tc>
                  </a:tr>
                  <a:tr h="567063">
                    <a:tc>
                      <a:txBody>
                        <a:bodyPr/>
                        <a:lstStyle/>
                        <a:p>
                          <a:pPr algn="ctr"/>
                          <a:r>
                            <a:rPr lang="en-US" noProof="0" dirty="0" smtClean="0">
                              <a:solidFill>
                                <a:schemeClr val="tx2"/>
                              </a:solidFill>
                            </a:rPr>
                            <a:t>Output growth</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solidFill>
                                          <a:schemeClr val="tx2"/>
                                        </a:solidFill>
                                        <a:latin typeface="Cambria Math"/>
                                      </a:rPr>
                                    </m:ctrlPr>
                                  </m:sSubPr>
                                  <m:e>
                                    <m:r>
                                      <a:rPr lang="en-US" b="0" i="1" noProof="0" smtClean="0">
                                        <a:solidFill>
                                          <a:schemeClr val="tx2"/>
                                        </a:solidFill>
                                        <a:latin typeface="Cambria Math"/>
                                      </a:rPr>
                                      <m:t>𝑦</m:t>
                                    </m:r>
                                  </m:e>
                                  <m:sub>
                                    <m:r>
                                      <a:rPr lang="en-US" b="0" i="1" noProof="0" smtClean="0">
                                        <a:solidFill>
                                          <a:schemeClr val="tx2"/>
                                        </a:solidFill>
                                        <a:latin typeface="Cambria Math"/>
                                      </a:rPr>
                                      <m:t>𝑡</m:t>
                                    </m:r>
                                  </m:sub>
                                </m:sSub>
                                <m:r>
                                  <a:rPr lang="en-US" b="0" i="1" noProof="0" smtClean="0">
                                    <a:solidFill>
                                      <a:schemeClr val="tx2"/>
                                    </a:solidFill>
                                    <a:latin typeface="Cambria Math"/>
                                  </a:rPr>
                                  <m:t>−</m:t>
                                </m:r>
                                <m:sSub>
                                  <m:sSubPr>
                                    <m:ctrlPr>
                                      <a:rPr lang="en-US" b="0" i="1" noProof="0" smtClean="0">
                                        <a:solidFill>
                                          <a:schemeClr val="tx2"/>
                                        </a:solidFill>
                                        <a:latin typeface="Cambria Math"/>
                                      </a:rPr>
                                    </m:ctrlPr>
                                  </m:sSubPr>
                                  <m:e>
                                    <m:r>
                                      <a:rPr lang="en-US" b="0" i="1" noProof="0" smtClean="0">
                                        <a:solidFill>
                                          <a:schemeClr val="tx2"/>
                                        </a:solidFill>
                                        <a:latin typeface="Cambria Math"/>
                                      </a:rPr>
                                      <m:t>𝑦</m:t>
                                    </m:r>
                                  </m:e>
                                  <m:sub>
                                    <m:r>
                                      <a:rPr lang="en-US" b="0" i="1" noProof="0" smtClean="0">
                                        <a:solidFill>
                                          <a:schemeClr val="tx2"/>
                                        </a:solidFill>
                                        <a:latin typeface="Cambria Math"/>
                                      </a:rPr>
                                      <m:t>𝑡</m:t>
                                    </m:r>
                                    <m:r>
                                      <a:rPr lang="en-US" b="0" i="1" noProof="0" smtClean="0">
                                        <a:solidFill>
                                          <a:schemeClr val="tx2"/>
                                        </a:solidFill>
                                        <a:latin typeface="Cambria Math"/>
                                      </a:rPr>
                                      <m:t>−1</m:t>
                                    </m:r>
                                  </m:sub>
                                </m:sSub>
                                <m:r>
                                  <a:rPr lang="en-US" b="0" i="1" noProof="0" smtClean="0">
                                    <a:solidFill>
                                      <a:schemeClr val="tx2"/>
                                    </a:solidFill>
                                    <a:latin typeface="Cambria Math"/>
                                  </a:rPr>
                                  <m:t>+</m:t>
                                </m:r>
                                <m:sSub>
                                  <m:sSubPr>
                                    <m:ctrlPr>
                                      <a:rPr lang="en-US" b="0" i="1" noProof="0" smtClean="0">
                                        <a:solidFill>
                                          <a:schemeClr val="tx2"/>
                                        </a:solidFill>
                                        <a:latin typeface="Cambria Math"/>
                                      </a:rPr>
                                    </m:ctrlPr>
                                  </m:sSubPr>
                                  <m:e>
                                    <m:r>
                                      <a:rPr lang="en-US" b="0" i="1" noProof="0" smtClean="0">
                                        <a:solidFill>
                                          <a:schemeClr val="tx2"/>
                                        </a:solidFill>
                                        <a:latin typeface="Cambria Math"/>
                                      </a:rPr>
                                      <m:t>𝑎</m:t>
                                    </m:r>
                                  </m:e>
                                  <m:sub>
                                    <m:r>
                                      <a:rPr lang="en-US" b="0" i="1" noProof="0" smtClean="0">
                                        <a:solidFill>
                                          <a:schemeClr val="tx2"/>
                                        </a:solidFill>
                                        <a:latin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r>
                                      <a:rPr lang="en-US" b="0" i="1" noProof="0" smtClean="0">
                                        <a:solidFill>
                                          <a:schemeClr val="tx2"/>
                                        </a:solidFill>
                                        <a:latin typeface="Cambria Math"/>
                                      </a:rPr>
                                      <m:t>𝑎</m:t>
                                    </m:r>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Inflation</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noProof="0" smtClean="0">
                                    <a:solidFill>
                                      <a:schemeClr val="tx2"/>
                                    </a:solidFill>
                                    <a:latin typeface="Cambria Math"/>
                                  </a:rPr>
                                  <m:t>4</m:t>
                                </m:r>
                                <m:sSub>
                                  <m:sSubPr>
                                    <m:ctrlPr>
                                      <a:rPr lang="en-US" b="0" i="1" noProof="0" smtClean="0">
                                        <a:solidFill>
                                          <a:schemeClr val="tx2"/>
                                        </a:solidFill>
                                        <a:latin typeface="Cambria Math"/>
                                      </a:rPr>
                                    </m:ctrlPr>
                                  </m:sSubPr>
                                  <m:e>
                                    <m:r>
                                      <a:rPr lang="en-US" b="0" i="1" noProof="0" smtClean="0">
                                        <a:solidFill>
                                          <a:schemeClr val="tx2"/>
                                        </a:solidFill>
                                        <a:latin typeface="Cambria Math"/>
                                        <a:ea typeface="Cambria Math"/>
                                      </a:rPr>
                                      <m:t>𝜋</m:t>
                                    </m:r>
                                  </m:e>
                                  <m:sub>
                                    <m:r>
                                      <a:rPr lang="en-US" b="0" i="1" noProof="0" smtClean="0">
                                        <a:solidFill>
                                          <a:schemeClr val="tx2"/>
                                        </a:solidFill>
                                        <a:latin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sSup>
                                      <m:sSupPr>
                                        <m:ctrlPr>
                                          <a:rPr lang="en-US" b="0" i="1" noProof="0" smtClean="0">
                                            <a:solidFill>
                                              <a:schemeClr val="tx2"/>
                                            </a:solidFill>
                                            <a:latin typeface="Cambria Math"/>
                                          </a:rPr>
                                        </m:ctrlPr>
                                      </m:sSupPr>
                                      <m:e>
                                        <m:r>
                                          <a:rPr lang="es-MX" b="0" i="1" noProof="0" smtClean="0">
                                            <a:solidFill>
                                              <a:schemeClr val="tx2"/>
                                            </a:solidFill>
                                            <a:latin typeface="Cambria Math"/>
                                          </a:rPr>
                                          <m:t>𝑦</m:t>
                                        </m:r>
                                      </m:e>
                                      <m:sup>
                                        <m:r>
                                          <a:rPr lang="es-MX" b="0" i="1" noProof="0" smtClean="0">
                                            <a:solidFill>
                                              <a:schemeClr val="tx2"/>
                                            </a:solidFill>
                                            <a:latin typeface="Cambria Math"/>
                                          </a:rPr>
                                          <m:t>∗</m:t>
                                        </m:r>
                                      </m:sup>
                                    </m:sSup>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Nominal</a:t>
                          </a:r>
                          <a:r>
                            <a:rPr lang="en-US" baseline="0" noProof="0" dirty="0" smtClean="0">
                              <a:solidFill>
                                <a:schemeClr val="tx2"/>
                              </a:solidFill>
                            </a:rPr>
                            <a:t> exchange rate depreciation</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m:rPr>
                                    <m:sty m:val="p"/>
                                  </m:rPr>
                                  <a:rPr lang="en-US" i="1" noProof="0" smtClean="0">
                                    <a:solidFill>
                                      <a:schemeClr val="tx2"/>
                                    </a:solidFill>
                                    <a:latin typeface="Cambria Math"/>
                                    <a:ea typeface="Cambria Math"/>
                                  </a:rPr>
                                  <m:t>Δ</m:t>
                                </m:r>
                                <m:sSub>
                                  <m:sSubPr>
                                    <m:ctrlPr>
                                      <a:rPr lang="en-US" i="1" noProof="0" smtClean="0">
                                        <a:solidFill>
                                          <a:schemeClr val="tx2"/>
                                        </a:solidFill>
                                        <a:latin typeface="Cambria Math"/>
                                        <a:ea typeface="Cambria Math"/>
                                      </a:rPr>
                                    </m:ctrlPr>
                                  </m:sSubPr>
                                  <m:e>
                                    <m:r>
                                      <a:rPr lang="en-US" b="0" i="1" noProof="0" smtClean="0">
                                        <a:solidFill>
                                          <a:schemeClr val="tx2"/>
                                        </a:solidFill>
                                        <a:latin typeface="Cambria Math"/>
                                        <a:ea typeface="Cambria Math"/>
                                      </a:rPr>
                                      <m:t>𝑒</m:t>
                                    </m:r>
                                  </m:e>
                                  <m:sub>
                                    <m:r>
                                      <a:rPr lang="en-US" b="0" i="1" noProof="0" smtClean="0">
                                        <a:solidFill>
                                          <a:schemeClr val="tx2"/>
                                        </a:solidFill>
                                        <a:latin typeface="Cambria Math"/>
                                        <a:ea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sSup>
                                      <m:sSupPr>
                                        <m:ctrlPr>
                                          <a:rPr lang="en-US" b="0" i="1" noProof="0" smtClean="0">
                                            <a:solidFill>
                                              <a:schemeClr val="tx2"/>
                                            </a:solidFill>
                                            <a:latin typeface="Cambria Math"/>
                                          </a:rPr>
                                        </m:ctrlPr>
                                      </m:sSupPr>
                                      <m:e>
                                        <m:r>
                                          <a:rPr lang="en-US" b="0" i="1" noProof="0" smtClean="0">
                                            <a:solidFill>
                                              <a:schemeClr val="tx2"/>
                                            </a:solidFill>
                                            <a:latin typeface="Cambria Math"/>
                                            <a:ea typeface="Cambria Math"/>
                                          </a:rPr>
                                          <m:t>𝜋</m:t>
                                        </m:r>
                                      </m:e>
                                      <m:sup>
                                        <m:r>
                                          <a:rPr lang="es-MX" b="0" i="1" noProof="0" smtClean="0">
                                            <a:solidFill>
                                              <a:schemeClr val="tx2"/>
                                            </a:solidFill>
                                            <a:latin typeface="Cambria Math"/>
                                          </a:rPr>
                                          <m:t>∗</m:t>
                                        </m:r>
                                      </m:sup>
                                    </m:sSup>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Real exchange rate depreciation</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m:rPr>
                                    <m:sty m:val="p"/>
                                  </m:rPr>
                                  <a:rPr lang="en-US" i="1" noProof="0" smtClean="0">
                                    <a:solidFill>
                                      <a:schemeClr val="tx2"/>
                                    </a:solidFill>
                                    <a:latin typeface="Cambria Math"/>
                                    <a:ea typeface="Cambria Math"/>
                                  </a:rPr>
                                  <m:t>Δ</m:t>
                                </m:r>
                                <m:sSub>
                                  <m:sSubPr>
                                    <m:ctrlPr>
                                      <a:rPr lang="en-US" i="1" noProof="0" smtClean="0">
                                        <a:solidFill>
                                          <a:schemeClr val="tx2"/>
                                        </a:solidFill>
                                        <a:latin typeface="Cambria Math"/>
                                        <a:ea typeface="Cambria Math"/>
                                      </a:rPr>
                                    </m:ctrlPr>
                                  </m:sSubPr>
                                  <m:e>
                                    <m:r>
                                      <a:rPr lang="en-US" b="0" i="1" noProof="0" smtClean="0">
                                        <a:solidFill>
                                          <a:schemeClr val="tx2"/>
                                        </a:solidFill>
                                        <a:latin typeface="Cambria Math"/>
                                        <a:ea typeface="Cambria Math"/>
                                      </a:rPr>
                                      <m:t>𝑞</m:t>
                                    </m:r>
                                  </m:e>
                                  <m:sub>
                                    <m:r>
                                      <a:rPr lang="en-US" b="0" i="1" noProof="0" smtClean="0">
                                        <a:solidFill>
                                          <a:schemeClr val="tx2"/>
                                        </a:solidFill>
                                        <a:latin typeface="Cambria Math"/>
                                        <a:ea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r>
                                      <a:rPr lang="es-MX" b="0" i="1" noProof="0" smtClean="0">
                                        <a:solidFill>
                                          <a:schemeClr val="tx2"/>
                                        </a:solidFill>
                                        <a:latin typeface="Cambria Math"/>
                                      </a:rPr>
                                      <m:t>𝑞</m:t>
                                    </m:r>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Government</a:t>
                          </a:r>
                          <a:r>
                            <a:rPr lang="en-US" baseline="0" noProof="0" dirty="0" smtClean="0">
                              <a:solidFill>
                                <a:schemeClr val="tx2"/>
                              </a:solidFill>
                            </a:rPr>
                            <a:t> expenditure as a share of GDP</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solidFill>
                                          <a:schemeClr val="tx2"/>
                                        </a:solidFill>
                                        <a:latin typeface="Cambria Math"/>
                                      </a:rPr>
                                    </m:ctrlPr>
                                  </m:sSubPr>
                                  <m:e>
                                    <m:r>
                                      <a:rPr lang="en-US" b="0" i="1" noProof="0" smtClean="0">
                                        <a:solidFill>
                                          <a:schemeClr val="tx2"/>
                                        </a:solidFill>
                                        <a:latin typeface="Cambria Math"/>
                                      </a:rPr>
                                      <m:t>𝑔</m:t>
                                    </m:r>
                                  </m:e>
                                  <m:sub>
                                    <m:r>
                                      <a:rPr lang="en-US" b="0" i="1" noProof="0" smtClean="0">
                                        <a:solidFill>
                                          <a:schemeClr val="tx2"/>
                                        </a:solidFill>
                                        <a:latin typeface="Cambria Math"/>
                                      </a:rPr>
                                      <m:t>𝑡</m:t>
                                    </m:r>
                                  </m:sub>
                                </m:sSub>
                                <m:r>
                                  <a:rPr lang="en-US" b="0" i="1" noProof="0" smtClean="0">
                                    <a:solidFill>
                                      <a:schemeClr val="tx2"/>
                                    </a:solidFill>
                                    <a:latin typeface="Cambria Math"/>
                                  </a:rPr>
                                  <m:t>−</m:t>
                                </m:r>
                                <m:sSub>
                                  <m:sSubPr>
                                    <m:ctrlPr>
                                      <a:rPr lang="en-US" b="0" i="1" noProof="0" smtClean="0">
                                        <a:solidFill>
                                          <a:schemeClr val="tx2"/>
                                        </a:solidFill>
                                        <a:latin typeface="Cambria Math"/>
                                      </a:rPr>
                                    </m:ctrlPr>
                                  </m:sSubPr>
                                  <m:e>
                                    <m:r>
                                      <a:rPr lang="en-US" b="0" i="1" noProof="0" smtClean="0">
                                        <a:solidFill>
                                          <a:schemeClr val="tx2"/>
                                        </a:solidFill>
                                        <a:latin typeface="Cambria Math"/>
                                      </a:rPr>
                                      <m:t>𝑦</m:t>
                                    </m:r>
                                  </m:e>
                                  <m:sub>
                                    <m:r>
                                      <a:rPr lang="en-US" b="0" i="1" noProof="0" smtClean="0">
                                        <a:solidFill>
                                          <a:schemeClr val="tx2"/>
                                        </a:solidFill>
                                        <a:latin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r>
                                      <a:rPr lang="es-MX" b="0" i="1" noProof="0" smtClean="0">
                                        <a:solidFill>
                                          <a:schemeClr val="tx2"/>
                                        </a:solidFill>
                                        <a:latin typeface="Cambria Math"/>
                                      </a:rPr>
                                      <m:t>𝑔</m:t>
                                    </m:r>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Taxes as a share</a:t>
                          </a:r>
                          <a:r>
                            <a:rPr lang="en-US" baseline="0" noProof="0" dirty="0" smtClean="0">
                              <a:solidFill>
                                <a:schemeClr val="tx2"/>
                              </a:solidFill>
                            </a:rPr>
                            <a:t> of GDP</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solidFill>
                                          <a:schemeClr val="tx2"/>
                                        </a:solidFill>
                                        <a:latin typeface="Cambria Math"/>
                                      </a:rPr>
                                    </m:ctrlPr>
                                  </m:sSubPr>
                                  <m:e>
                                    <m:r>
                                      <a:rPr lang="en-US" i="1" noProof="0" smtClean="0">
                                        <a:solidFill>
                                          <a:schemeClr val="tx2"/>
                                        </a:solidFill>
                                        <a:latin typeface="Cambria Math"/>
                                        <a:ea typeface="Cambria Math"/>
                                      </a:rPr>
                                      <m:t>𝜏</m:t>
                                    </m:r>
                                  </m:e>
                                  <m:sub>
                                    <m:r>
                                      <a:rPr lang="en-US" b="0" i="1" noProof="0" smtClean="0">
                                        <a:solidFill>
                                          <a:schemeClr val="tx2"/>
                                        </a:solidFill>
                                        <a:latin typeface="Cambria Math"/>
                                      </a:rPr>
                                      <m:t>𝑡</m:t>
                                    </m:r>
                                  </m:sub>
                                </m:sSub>
                                <m:r>
                                  <a:rPr lang="en-US" b="0" i="1" noProof="0" smtClean="0">
                                    <a:solidFill>
                                      <a:schemeClr val="tx2"/>
                                    </a:solidFill>
                                    <a:latin typeface="Cambria Math"/>
                                  </a:rPr>
                                  <m:t>−</m:t>
                                </m:r>
                                <m:sSub>
                                  <m:sSubPr>
                                    <m:ctrlPr>
                                      <a:rPr lang="en-US" b="0" i="1" noProof="0" smtClean="0">
                                        <a:solidFill>
                                          <a:schemeClr val="tx2"/>
                                        </a:solidFill>
                                        <a:latin typeface="Cambria Math"/>
                                      </a:rPr>
                                    </m:ctrlPr>
                                  </m:sSubPr>
                                  <m:e>
                                    <m:r>
                                      <a:rPr lang="en-US" b="0" i="1" noProof="0" smtClean="0">
                                        <a:solidFill>
                                          <a:schemeClr val="tx2"/>
                                        </a:solidFill>
                                        <a:latin typeface="Cambria Math"/>
                                      </a:rPr>
                                      <m:t>𝑦</m:t>
                                    </m:r>
                                  </m:e>
                                  <m:sub>
                                    <m:r>
                                      <a:rPr lang="en-US" b="0" i="1" noProof="0" smtClean="0">
                                        <a:solidFill>
                                          <a:schemeClr val="tx2"/>
                                        </a:solidFill>
                                        <a:latin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r>
                                      <a:rPr lang="en-US" b="0" i="1" noProof="0" smtClean="0">
                                        <a:solidFill>
                                          <a:schemeClr val="tx2"/>
                                        </a:solidFill>
                                        <a:latin typeface="Cambria Math"/>
                                        <a:ea typeface="Cambria Math"/>
                                      </a:rPr>
                                      <m:t>𝜏</m:t>
                                    </m:r>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Government debt</a:t>
                          </a:r>
                          <a:r>
                            <a:rPr lang="en-US" baseline="0" noProof="0" dirty="0" smtClean="0">
                              <a:solidFill>
                                <a:schemeClr val="tx2"/>
                              </a:solidFill>
                            </a:rPr>
                            <a:t> as a share of GDP</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solidFill>
                                          <a:schemeClr val="tx2"/>
                                        </a:solidFill>
                                        <a:latin typeface="Cambria Math"/>
                                      </a:rPr>
                                    </m:ctrlPr>
                                  </m:sSubPr>
                                  <m:e>
                                    <m:r>
                                      <a:rPr lang="en-US" b="0" i="1" noProof="0" smtClean="0">
                                        <a:solidFill>
                                          <a:schemeClr val="tx2"/>
                                        </a:solidFill>
                                        <a:latin typeface="Cambria Math"/>
                                      </a:rPr>
                                      <m:t>𝑏</m:t>
                                    </m:r>
                                  </m:e>
                                  <m:sub>
                                    <m:r>
                                      <a:rPr lang="en-US" b="0" i="1" noProof="0" smtClean="0">
                                        <a:solidFill>
                                          <a:schemeClr val="tx2"/>
                                        </a:solidFill>
                                        <a:latin typeface="Cambria Math"/>
                                      </a:rPr>
                                      <m:t>𝑡</m:t>
                                    </m:r>
                                  </m:sub>
                                </m:sSub>
                                <m:r>
                                  <a:rPr lang="en-US" b="0" i="1" noProof="0" smtClean="0">
                                    <a:solidFill>
                                      <a:schemeClr val="tx2"/>
                                    </a:solidFill>
                                    <a:latin typeface="Cambria Math"/>
                                  </a:rPr>
                                  <m:t>−</m:t>
                                </m:r>
                                <m:sSub>
                                  <m:sSubPr>
                                    <m:ctrlPr>
                                      <a:rPr lang="en-US" b="0" i="1" noProof="0" smtClean="0">
                                        <a:solidFill>
                                          <a:schemeClr val="tx2"/>
                                        </a:solidFill>
                                        <a:latin typeface="Cambria Math"/>
                                      </a:rPr>
                                    </m:ctrlPr>
                                  </m:sSubPr>
                                  <m:e>
                                    <m:r>
                                      <a:rPr lang="en-US" b="0" i="1" noProof="0" smtClean="0">
                                        <a:solidFill>
                                          <a:schemeClr val="tx2"/>
                                        </a:solidFill>
                                        <a:latin typeface="Cambria Math"/>
                                      </a:rPr>
                                      <m:t>𝑦</m:t>
                                    </m:r>
                                  </m:e>
                                  <m:sub>
                                    <m:r>
                                      <a:rPr lang="en-US" b="0" i="1" noProof="0" smtClean="0">
                                        <a:solidFill>
                                          <a:schemeClr val="tx2"/>
                                        </a:solidFill>
                                        <a:latin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r>
                                      <a:rPr lang="es-MX" b="0" i="1" noProof="0" smtClean="0">
                                        <a:solidFill>
                                          <a:schemeClr val="tx2"/>
                                        </a:solidFill>
                                        <a:latin typeface="Cambria Math"/>
                                      </a:rPr>
                                      <m:t>𝑏</m:t>
                                    </m:r>
                                  </m:sup>
                                </m:sSubSup>
                              </m:oMath>
                            </m:oMathPara>
                          </a14:m>
                          <a:endParaRPr lang="en-US" noProof="0" dirty="0">
                            <a:solidFill>
                              <a:schemeClr val="tx2"/>
                            </a:solidFill>
                          </a:endParaRPr>
                        </a:p>
                      </a:txBody>
                      <a:tcPr anchor="ctr"/>
                    </a:tc>
                  </a:tr>
                </a:tbl>
              </a:graphicData>
            </a:graphic>
          </p:graphicFrame>
        </mc:Choice>
        <mc:Fallback xmlns="">
          <p:graphicFrame>
            <p:nvGraphicFramePr>
              <p:cNvPr id="4" name="3 Tabla"/>
              <p:cNvGraphicFramePr>
                <a:graphicFrameLocks noGrp="1"/>
              </p:cNvGraphicFramePr>
              <p:nvPr>
                <p:extLst>
                  <p:ext uri="{D42A27DB-BD31-4B8C-83A1-F6EECF244321}">
                    <p14:modId xmlns:p14="http://schemas.microsoft.com/office/powerpoint/2010/main" val="352691658"/>
                  </p:ext>
                </p:extLst>
              </p:nvPr>
            </p:nvGraphicFramePr>
            <p:xfrm>
              <a:off x="251520" y="1340768"/>
              <a:ext cx="8568951" cy="4682538"/>
            </p:xfrm>
            <a:graphic>
              <a:graphicData uri="http://schemas.openxmlformats.org/drawingml/2006/table">
                <a:tbl>
                  <a:tblPr firstRow="1" bandRow="1">
                    <a:tableStyleId>{5C22544A-7EE6-4342-B048-85BDC9FD1C3A}</a:tableStyleId>
                  </a:tblPr>
                  <a:tblGrid>
                    <a:gridCol w="3528392"/>
                    <a:gridCol w="2952328"/>
                    <a:gridCol w="2088231"/>
                  </a:tblGrid>
                  <a:tr h="567063">
                    <a:tc>
                      <a:txBody>
                        <a:bodyPr/>
                        <a:lstStyle/>
                        <a:p>
                          <a:pPr algn="ctr"/>
                          <a:r>
                            <a:rPr lang="en-US" noProof="0" dirty="0" smtClean="0"/>
                            <a:t>Observable</a:t>
                          </a:r>
                          <a:endParaRPr lang="en-US" noProof="0" dirty="0"/>
                        </a:p>
                      </a:txBody>
                      <a:tcPr anchor="ctr"/>
                    </a:tc>
                    <a:tc>
                      <a:txBody>
                        <a:bodyPr/>
                        <a:lstStyle/>
                        <a:p>
                          <a:pPr algn="ctr"/>
                          <a:r>
                            <a:rPr lang="en-US" noProof="0" dirty="0" smtClean="0"/>
                            <a:t>Measurement Equation</a:t>
                          </a:r>
                          <a:endParaRPr lang="en-US" noProof="0" dirty="0"/>
                        </a:p>
                      </a:txBody>
                      <a:tcPr anchor="ctr"/>
                    </a:tc>
                    <a:tc>
                      <a:txBody>
                        <a:bodyPr/>
                        <a:lstStyle/>
                        <a:p>
                          <a:pPr algn="ctr"/>
                          <a:r>
                            <a:rPr lang="en-US" noProof="0" dirty="0" smtClean="0"/>
                            <a:t>Shocks</a:t>
                          </a:r>
                          <a:endParaRPr lang="en-US" noProof="0" dirty="0"/>
                        </a:p>
                      </a:txBody>
                      <a:tcPr anchor="ctr"/>
                    </a:tc>
                  </a:tr>
                  <a:tr h="567063">
                    <a:tc>
                      <a:txBody>
                        <a:bodyPr/>
                        <a:lstStyle/>
                        <a:p>
                          <a:pPr algn="ctr"/>
                          <a:r>
                            <a:rPr lang="en-US" noProof="0" dirty="0" smtClean="0">
                              <a:solidFill>
                                <a:schemeClr val="tx2"/>
                              </a:solidFill>
                            </a:rPr>
                            <a:t>Output growth</a:t>
                          </a:r>
                          <a:endParaRPr lang="en-US" noProof="0" dirty="0">
                            <a:solidFill>
                              <a:schemeClr val="tx2"/>
                            </a:solidFill>
                          </a:endParaRPr>
                        </a:p>
                      </a:txBody>
                      <a:tcPr anchor="ctr"/>
                    </a:tc>
                    <a:tc>
                      <a:txBody>
                        <a:bodyPr/>
                        <a:lstStyle/>
                        <a:p>
                          <a:endParaRPr lang="es-MX"/>
                        </a:p>
                      </a:txBody>
                      <a:tcPr anchor="ctr">
                        <a:blipFill rotWithShape="1">
                          <a:blip r:embed="rId2"/>
                          <a:stretch>
                            <a:fillRect l="-119628" t="-101075" r="-70868" b="-626882"/>
                          </a:stretch>
                        </a:blipFill>
                      </a:tcPr>
                    </a:tc>
                    <a:tc>
                      <a:txBody>
                        <a:bodyPr/>
                        <a:lstStyle/>
                        <a:p>
                          <a:endParaRPr lang="es-MX"/>
                        </a:p>
                      </a:txBody>
                      <a:tcPr anchor="ctr">
                        <a:blipFill rotWithShape="1">
                          <a:blip r:embed="rId2"/>
                          <a:stretch>
                            <a:fillRect l="-309913" t="-101075" b="-626882"/>
                          </a:stretch>
                        </a:blipFill>
                      </a:tcPr>
                    </a:tc>
                  </a:tr>
                  <a:tr h="567063">
                    <a:tc>
                      <a:txBody>
                        <a:bodyPr/>
                        <a:lstStyle/>
                        <a:p>
                          <a:pPr algn="ctr"/>
                          <a:r>
                            <a:rPr lang="en-US" noProof="0" dirty="0" smtClean="0">
                              <a:solidFill>
                                <a:schemeClr val="tx2"/>
                              </a:solidFill>
                            </a:rPr>
                            <a:t>Inflation</a:t>
                          </a:r>
                          <a:endParaRPr lang="en-US" noProof="0" dirty="0">
                            <a:solidFill>
                              <a:schemeClr val="tx2"/>
                            </a:solidFill>
                          </a:endParaRPr>
                        </a:p>
                      </a:txBody>
                      <a:tcPr anchor="ctr"/>
                    </a:tc>
                    <a:tc>
                      <a:txBody>
                        <a:bodyPr/>
                        <a:lstStyle/>
                        <a:p>
                          <a:endParaRPr lang="es-MX"/>
                        </a:p>
                      </a:txBody>
                      <a:tcPr anchor="ctr">
                        <a:blipFill rotWithShape="1">
                          <a:blip r:embed="rId2"/>
                          <a:stretch>
                            <a:fillRect l="-119628" t="-201075" r="-70868" b="-526882"/>
                          </a:stretch>
                        </a:blipFill>
                      </a:tcPr>
                    </a:tc>
                    <a:tc>
                      <a:txBody>
                        <a:bodyPr/>
                        <a:lstStyle/>
                        <a:p>
                          <a:endParaRPr lang="es-MX"/>
                        </a:p>
                      </a:txBody>
                      <a:tcPr anchor="ctr">
                        <a:blipFill rotWithShape="1">
                          <a:blip r:embed="rId2"/>
                          <a:stretch>
                            <a:fillRect l="-309913" t="-201075" b="-526882"/>
                          </a:stretch>
                        </a:blipFill>
                      </a:tcPr>
                    </a:tc>
                  </a:tr>
                  <a:tr h="640080">
                    <a:tc>
                      <a:txBody>
                        <a:bodyPr/>
                        <a:lstStyle/>
                        <a:p>
                          <a:pPr algn="ctr"/>
                          <a:r>
                            <a:rPr lang="en-US" noProof="0" dirty="0" smtClean="0">
                              <a:solidFill>
                                <a:schemeClr val="tx2"/>
                              </a:solidFill>
                            </a:rPr>
                            <a:t>Nominal</a:t>
                          </a:r>
                          <a:r>
                            <a:rPr lang="en-US" baseline="0" noProof="0" dirty="0" smtClean="0">
                              <a:solidFill>
                                <a:schemeClr val="tx2"/>
                              </a:solidFill>
                            </a:rPr>
                            <a:t> exchange rate depreciation</a:t>
                          </a:r>
                          <a:endParaRPr lang="en-US" noProof="0" dirty="0">
                            <a:solidFill>
                              <a:schemeClr val="tx2"/>
                            </a:solidFill>
                          </a:endParaRPr>
                        </a:p>
                      </a:txBody>
                      <a:tcPr anchor="ctr"/>
                    </a:tc>
                    <a:tc>
                      <a:txBody>
                        <a:bodyPr/>
                        <a:lstStyle/>
                        <a:p>
                          <a:endParaRPr lang="es-MX"/>
                        </a:p>
                      </a:txBody>
                      <a:tcPr anchor="ctr">
                        <a:blipFill rotWithShape="1">
                          <a:blip r:embed="rId2"/>
                          <a:stretch>
                            <a:fillRect l="-119628" t="-266667" r="-70868" b="-366667"/>
                          </a:stretch>
                        </a:blipFill>
                      </a:tcPr>
                    </a:tc>
                    <a:tc>
                      <a:txBody>
                        <a:bodyPr/>
                        <a:lstStyle/>
                        <a:p>
                          <a:endParaRPr lang="es-MX"/>
                        </a:p>
                      </a:txBody>
                      <a:tcPr anchor="ctr">
                        <a:blipFill rotWithShape="1">
                          <a:blip r:embed="rId2"/>
                          <a:stretch>
                            <a:fillRect l="-309913" t="-266667" b="-366667"/>
                          </a:stretch>
                        </a:blipFill>
                      </a:tcPr>
                    </a:tc>
                  </a:tr>
                  <a:tr h="567063">
                    <a:tc>
                      <a:txBody>
                        <a:bodyPr/>
                        <a:lstStyle/>
                        <a:p>
                          <a:pPr algn="ctr"/>
                          <a:r>
                            <a:rPr lang="en-US" noProof="0" dirty="0" smtClean="0">
                              <a:solidFill>
                                <a:schemeClr val="tx2"/>
                              </a:solidFill>
                            </a:rPr>
                            <a:t>Real exchange rate depreciation</a:t>
                          </a:r>
                          <a:endParaRPr lang="en-US" noProof="0" dirty="0">
                            <a:solidFill>
                              <a:schemeClr val="tx2"/>
                            </a:solidFill>
                          </a:endParaRPr>
                        </a:p>
                      </a:txBody>
                      <a:tcPr anchor="ctr"/>
                    </a:tc>
                    <a:tc>
                      <a:txBody>
                        <a:bodyPr/>
                        <a:lstStyle/>
                        <a:p>
                          <a:endParaRPr lang="es-MX"/>
                        </a:p>
                      </a:txBody>
                      <a:tcPr anchor="ctr">
                        <a:blipFill rotWithShape="1">
                          <a:blip r:embed="rId2"/>
                          <a:stretch>
                            <a:fillRect l="-119628" t="-413978" r="-70868" b="-313978"/>
                          </a:stretch>
                        </a:blipFill>
                      </a:tcPr>
                    </a:tc>
                    <a:tc>
                      <a:txBody>
                        <a:bodyPr/>
                        <a:lstStyle/>
                        <a:p>
                          <a:endParaRPr lang="es-MX"/>
                        </a:p>
                      </a:txBody>
                      <a:tcPr anchor="ctr">
                        <a:blipFill rotWithShape="1">
                          <a:blip r:embed="rId2"/>
                          <a:stretch>
                            <a:fillRect l="-309913" t="-413978" b="-313978"/>
                          </a:stretch>
                        </a:blipFill>
                      </a:tcPr>
                    </a:tc>
                  </a:tr>
                  <a:tr h="640080">
                    <a:tc>
                      <a:txBody>
                        <a:bodyPr/>
                        <a:lstStyle/>
                        <a:p>
                          <a:pPr algn="ctr"/>
                          <a:r>
                            <a:rPr lang="en-US" noProof="0" dirty="0" smtClean="0">
                              <a:solidFill>
                                <a:schemeClr val="tx2"/>
                              </a:solidFill>
                            </a:rPr>
                            <a:t>Government</a:t>
                          </a:r>
                          <a:r>
                            <a:rPr lang="en-US" baseline="0" noProof="0" dirty="0" smtClean="0">
                              <a:solidFill>
                                <a:schemeClr val="tx2"/>
                              </a:solidFill>
                            </a:rPr>
                            <a:t> expenditure as a share of GDP</a:t>
                          </a:r>
                          <a:endParaRPr lang="en-US" noProof="0" dirty="0">
                            <a:solidFill>
                              <a:schemeClr val="tx2"/>
                            </a:solidFill>
                          </a:endParaRPr>
                        </a:p>
                      </a:txBody>
                      <a:tcPr anchor="ctr"/>
                    </a:tc>
                    <a:tc>
                      <a:txBody>
                        <a:bodyPr/>
                        <a:lstStyle/>
                        <a:p>
                          <a:endParaRPr lang="es-MX"/>
                        </a:p>
                      </a:txBody>
                      <a:tcPr anchor="ctr">
                        <a:blipFill rotWithShape="1">
                          <a:blip r:embed="rId2"/>
                          <a:stretch>
                            <a:fillRect l="-119628" t="-455238" r="-70868" b="-178095"/>
                          </a:stretch>
                        </a:blipFill>
                      </a:tcPr>
                    </a:tc>
                    <a:tc>
                      <a:txBody>
                        <a:bodyPr/>
                        <a:lstStyle/>
                        <a:p>
                          <a:endParaRPr lang="es-MX"/>
                        </a:p>
                      </a:txBody>
                      <a:tcPr anchor="ctr">
                        <a:blipFill rotWithShape="1">
                          <a:blip r:embed="rId2"/>
                          <a:stretch>
                            <a:fillRect l="-309913" t="-455238" b="-178095"/>
                          </a:stretch>
                        </a:blipFill>
                      </a:tcPr>
                    </a:tc>
                  </a:tr>
                  <a:tr h="567063">
                    <a:tc>
                      <a:txBody>
                        <a:bodyPr/>
                        <a:lstStyle/>
                        <a:p>
                          <a:pPr algn="ctr"/>
                          <a:r>
                            <a:rPr lang="en-US" noProof="0" dirty="0" smtClean="0">
                              <a:solidFill>
                                <a:schemeClr val="tx2"/>
                              </a:solidFill>
                            </a:rPr>
                            <a:t>Taxes as a share</a:t>
                          </a:r>
                          <a:r>
                            <a:rPr lang="en-US" baseline="0" noProof="0" dirty="0" smtClean="0">
                              <a:solidFill>
                                <a:schemeClr val="tx2"/>
                              </a:solidFill>
                            </a:rPr>
                            <a:t> of GDP</a:t>
                          </a:r>
                          <a:endParaRPr lang="en-US" noProof="0" dirty="0">
                            <a:solidFill>
                              <a:schemeClr val="tx2"/>
                            </a:solidFill>
                          </a:endParaRPr>
                        </a:p>
                      </a:txBody>
                      <a:tcPr anchor="ctr"/>
                    </a:tc>
                    <a:tc>
                      <a:txBody>
                        <a:bodyPr/>
                        <a:lstStyle/>
                        <a:p>
                          <a:endParaRPr lang="es-MX"/>
                        </a:p>
                      </a:txBody>
                      <a:tcPr anchor="ctr">
                        <a:blipFill rotWithShape="1">
                          <a:blip r:embed="rId2"/>
                          <a:stretch>
                            <a:fillRect l="-119628" t="-626882" r="-70868" b="-101075"/>
                          </a:stretch>
                        </a:blipFill>
                      </a:tcPr>
                    </a:tc>
                    <a:tc>
                      <a:txBody>
                        <a:bodyPr/>
                        <a:lstStyle/>
                        <a:p>
                          <a:endParaRPr lang="es-MX"/>
                        </a:p>
                      </a:txBody>
                      <a:tcPr anchor="ctr">
                        <a:blipFill rotWithShape="1">
                          <a:blip r:embed="rId2"/>
                          <a:stretch>
                            <a:fillRect l="-309913" t="-626882" b="-101075"/>
                          </a:stretch>
                        </a:blipFill>
                      </a:tcPr>
                    </a:tc>
                  </a:tr>
                  <a:tr h="567063">
                    <a:tc>
                      <a:txBody>
                        <a:bodyPr/>
                        <a:lstStyle/>
                        <a:p>
                          <a:pPr algn="ctr"/>
                          <a:r>
                            <a:rPr lang="en-US" noProof="0" dirty="0" smtClean="0">
                              <a:solidFill>
                                <a:schemeClr val="tx2"/>
                              </a:solidFill>
                            </a:rPr>
                            <a:t>Government debt</a:t>
                          </a:r>
                          <a:r>
                            <a:rPr lang="en-US" baseline="0" noProof="0" dirty="0" smtClean="0">
                              <a:solidFill>
                                <a:schemeClr val="tx2"/>
                              </a:solidFill>
                            </a:rPr>
                            <a:t> as a share of GDP</a:t>
                          </a:r>
                          <a:endParaRPr lang="en-US" noProof="0" dirty="0">
                            <a:solidFill>
                              <a:schemeClr val="tx2"/>
                            </a:solidFill>
                          </a:endParaRPr>
                        </a:p>
                      </a:txBody>
                      <a:tcPr anchor="ctr"/>
                    </a:tc>
                    <a:tc>
                      <a:txBody>
                        <a:bodyPr/>
                        <a:lstStyle/>
                        <a:p>
                          <a:endParaRPr lang="es-MX"/>
                        </a:p>
                      </a:txBody>
                      <a:tcPr anchor="ctr">
                        <a:blipFill rotWithShape="1">
                          <a:blip r:embed="rId2"/>
                          <a:stretch>
                            <a:fillRect l="-119628" t="-726882" r="-70868" b="-1075"/>
                          </a:stretch>
                        </a:blipFill>
                      </a:tcPr>
                    </a:tc>
                    <a:tc>
                      <a:txBody>
                        <a:bodyPr/>
                        <a:lstStyle/>
                        <a:p>
                          <a:endParaRPr lang="es-MX"/>
                        </a:p>
                      </a:txBody>
                      <a:tcPr anchor="ctr">
                        <a:blipFill rotWithShape="1">
                          <a:blip r:embed="rId2"/>
                          <a:stretch>
                            <a:fillRect l="-309913" t="-726882" b="-1075"/>
                          </a:stretch>
                        </a:blipFill>
                      </a:tcPr>
                    </a:tc>
                  </a:tr>
                </a:tbl>
              </a:graphicData>
            </a:graphic>
          </p:graphicFrame>
        </mc:Fallback>
      </mc:AlternateContent>
    </p:spTree>
    <p:extLst>
      <p:ext uri="{BB962C8B-B14F-4D97-AF65-F5344CB8AC3E}">
        <p14:creationId xmlns:p14="http://schemas.microsoft.com/office/powerpoint/2010/main" val="3781661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Models’ fit comparison</a:t>
            </a:r>
            <a:endParaRPr lang="es-MX" dirty="0"/>
          </a:p>
        </p:txBody>
      </p:sp>
      <p:sp>
        <p:nvSpPr>
          <p:cNvPr id="3" name="2 Marcador de contenido"/>
          <p:cNvSpPr>
            <a:spLocks noGrp="1"/>
          </p:cNvSpPr>
          <p:nvPr>
            <p:ph idx="1"/>
          </p:nvPr>
        </p:nvSpPr>
        <p:spPr>
          <a:xfrm>
            <a:off x="179512" y="1357298"/>
            <a:ext cx="8712968" cy="5024030"/>
          </a:xfrm>
        </p:spPr>
        <p:txBody>
          <a:bodyPr>
            <a:noAutofit/>
          </a:bodyPr>
          <a:lstStyle/>
          <a:p>
            <a:pPr algn="just"/>
            <a:r>
              <a:rPr lang="en-US" sz="2200" dirty="0" smtClean="0">
                <a:solidFill>
                  <a:schemeClr val="tx2"/>
                </a:solidFill>
              </a:rPr>
              <a:t>The following table shows the Log Data Density of the monetary and fiscal models, both estimated without fiscal data.</a:t>
            </a:r>
          </a:p>
          <a:p>
            <a:pPr algn="just"/>
            <a:endParaRPr lang="en-US" sz="22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r>
              <a:rPr lang="en-US" sz="2200" dirty="0" smtClean="0">
                <a:solidFill>
                  <a:schemeClr val="tx2"/>
                </a:solidFill>
              </a:rPr>
              <a:t>This exercise shows the benefits of adding fiscal factors to fit  the macro variables of the monetary model.</a:t>
            </a:r>
          </a:p>
          <a:p>
            <a:endParaRPr lang="es-MX" sz="2400" dirty="0"/>
          </a:p>
        </p:txBody>
      </p:sp>
      <p:graphicFrame>
        <p:nvGraphicFramePr>
          <p:cNvPr id="5" name="3 Marcador de contenido"/>
          <p:cNvGraphicFramePr>
            <a:graphicFrameLocks/>
          </p:cNvGraphicFramePr>
          <p:nvPr>
            <p:extLst>
              <p:ext uri="{D42A27DB-BD31-4B8C-83A1-F6EECF244321}">
                <p14:modId xmlns:p14="http://schemas.microsoft.com/office/powerpoint/2010/main" val="3493154528"/>
              </p:ext>
            </p:extLst>
          </p:nvPr>
        </p:nvGraphicFramePr>
        <p:xfrm>
          <a:off x="467544" y="2060848"/>
          <a:ext cx="8229600" cy="3510280"/>
        </p:xfrm>
        <a:graphic>
          <a:graphicData uri="http://schemas.openxmlformats.org/drawingml/2006/table">
            <a:tbl>
              <a:tblPr firstRow="1" bandRow="1"/>
              <a:tblGrid>
                <a:gridCol w="2743200"/>
                <a:gridCol w="2743200"/>
                <a:gridCol w="2743200"/>
              </a:tblGrid>
              <a:tr h="37084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endParaRPr lang="en-US" noProof="0"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noProof="0" dirty="0" smtClean="0"/>
                        <a:t>Monetary Model</a:t>
                      </a:r>
                      <a:endParaRPr lang="en-US" noProof="0"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noProof="0" dirty="0" smtClean="0"/>
                        <a:t>Monetary</a:t>
                      </a:r>
                      <a:r>
                        <a:rPr lang="en-US" baseline="0" noProof="0" dirty="0" smtClean="0"/>
                        <a:t> Model Augmented with </a:t>
                      </a:r>
                      <a:r>
                        <a:rPr lang="en-US" noProof="0" dirty="0" smtClean="0"/>
                        <a:t>Fiscal Factors</a:t>
                      </a:r>
                      <a:endParaRPr lang="en-US" noProof="0"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Argentina</a:t>
                      </a:r>
                      <a:endParaRPr lang="en-US" noProof="0" dirty="0">
                        <a:solidFill>
                          <a:schemeClr val="tx2"/>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-441.65</a:t>
                      </a:r>
                      <a:endParaRPr lang="en-US" noProof="0" dirty="0">
                        <a:solidFill>
                          <a:schemeClr val="tx2"/>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-392.54</a:t>
                      </a:r>
                      <a:endParaRPr lang="en-US" noProof="0" dirty="0">
                        <a:solidFill>
                          <a:schemeClr val="tx2"/>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Brazil</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-662.04</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-614.66</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Chile</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-597.55</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-565.46</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Colombia</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-555.95</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-491.17</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Mexico</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-551.61</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-502.18</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Peru</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-434.43</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-345.42</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Venezuela</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-857.42</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noProof="0" dirty="0" smtClean="0">
                          <a:solidFill>
                            <a:schemeClr val="tx2"/>
                          </a:solidFill>
                        </a:rPr>
                        <a:t>-849.54</a:t>
                      </a:r>
                      <a:endParaRPr lang="en-US" noProof="0"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Tree>
    <p:extLst>
      <p:ext uri="{BB962C8B-B14F-4D97-AF65-F5344CB8AC3E}">
        <p14:creationId xmlns:p14="http://schemas.microsoft.com/office/powerpoint/2010/main" val="2410656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Estimated </a:t>
            </a:r>
            <a:r>
              <a:rPr lang="en-US" dirty="0"/>
              <a:t>monetary policy function from a standard DSGE model </a:t>
            </a:r>
            <a:endParaRPr lang="es-MX"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582" y="1124744"/>
            <a:ext cx="9003749"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61436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title"/>
          </p:nvPr>
        </p:nvSpPr>
        <p:spPr>
          <a:xfrm>
            <a:off x="457200" y="142852"/>
            <a:ext cx="8363272" cy="857256"/>
          </a:xfrm>
        </p:spPr>
        <p:txBody>
          <a:bodyPr/>
          <a:lstStyle/>
          <a:p>
            <a:r>
              <a:rPr lang="en-US" dirty="0" smtClean="0">
                <a:ea typeface="ＭＳ Ｐゴシック" pitchFamily="34" charset="-128"/>
              </a:rPr>
              <a:t>Policy functions from a standard monetary DSGE model with fiscal factors</a:t>
            </a:r>
          </a:p>
        </p:txBody>
      </p:sp>
      <p:sp>
        <p:nvSpPr>
          <p:cNvPr id="3" name="2 Marcador de contenido"/>
          <p:cNvSpPr>
            <a:spLocks noGrp="1"/>
          </p:cNvSpPr>
          <p:nvPr>
            <p:ph idx="1"/>
          </p:nvPr>
        </p:nvSpPr>
        <p:spPr/>
        <p:txBody>
          <a:bodyPr>
            <a:normAutofit/>
          </a:bodyPr>
          <a:lstStyle/>
          <a:p>
            <a:endParaRPr lang="es-MX" dirty="0" smtClean="0"/>
          </a:p>
          <a:p>
            <a:endParaRPr lang="es-MX" dirty="0"/>
          </a:p>
          <a:p>
            <a:endParaRPr lang="es-MX" dirty="0" smtClean="0"/>
          </a:p>
          <a:p>
            <a:endParaRPr lang="es-MX" dirty="0"/>
          </a:p>
          <a:p>
            <a:endParaRPr lang="es-MX" sz="1200" dirty="0" smtClean="0"/>
          </a:p>
          <a:p>
            <a:r>
              <a:rPr lang="en-US" dirty="0">
                <a:solidFill>
                  <a:srgbClr val="003366"/>
                </a:solidFill>
              </a:rPr>
              <a:t>L</a:t>
            </a:r>
            <a:r>
              <a:rPr lang="en-US" dirty="0" smtClean="0">
                <a:solidFill>
                  <a:srgbClr val="003366"/>
                </a:solidFill>
              </a:rPr>
              <a:t>ow persistence of government expenditure.</a:t>
            </a:r>
          </a:p>
          <a:p>
            <a:r>
              <a:rPr lang="en-US" dirty="0" smtClean="0">
                <a:solidFill>
                  <a:srgbClr val="003366"/>
                </a:solidFill>
              </a:rPr>
              <a:t>Negative elasticity of government expenditure to lagged output gap.</a:t>
            </a:r>
            <a:endParaRPr lang="en-US" dirty="0" smtClean="0">
              <a:solidFill>
                <a:srgbClr val="003366"/>
              </a:solidFill>
            </a:endParaRPr>
          </a:p>
          <a:p>
            <a:r>
              <a:rPr lang="en-US" dirty="0" smtClean="0">
                <a:solidFill>
                  <a:srgbClr val="003366"/>
                </a:solidFill>
              </a:rPr>
              <a:t>Government expenditure reductions in response to higher indebtedness.</a:t>
            </a:r>
          </a:p>
        </p:txBody>
      </p:sp>
      <p:pic>
        <p:nvPicPr>
          <p:cNvPr id="2252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052736"/>
            <a:ext cx="8536467" cy="2305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redondeado"/>
          <p:cNvSpPr/>
          <p:nvPr/>
        </p:nvSpPr>
        <p:spPr>
          <a:xfrm>
            <a:off x="1475656" y="2205732"/>
            <a:ext cx="7200800" cy="360040"/>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Rectángulo redondeado"/>
          <p:cNvSpPr/>
          <p:nvPr/>
        </p:nvSpPr>
        <p:spPr>
          <a:xfrm>
            <a:off x="1475656" y="2538846"/>
            <a:ext cx="7200800" cy="360040"/>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Rectángulo redondeado"/>
          <p:cNvSpPr/>
          <p:nvPr/>
        </p:nvSpPr>
        <p:spPr>
          <a:xfrm>
            <a:off x="1468239" y="2958801"/>
            <a:ext cx="7200800" cy="360040"/>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26676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5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fade">
                                      <p:cBhvr>
                                        <p:cTn id="11" dur="500"/>
                                        <p:tgtEl>
                                          <p:spTgt spid="3">
                                            <p:txEl>
                                              <p:pRg st="5" end="5"/>
                                            </p:txEl>
                                          </p:spTgt>
                                        </p:tgtEl>
                                      </p:cBhvr>
                                    </p:animEffect>
                                  </p:childTnLst>
                                </p:cTn>
                              </p:par>
                            </p:childTnLst>
                          </p:cTn>
                        </p:par>
                        <p:par>
                          <p:cTn id="12" fill="hold">
                            <p:stCondLst>
                              <p:cond delay="500"/>
                            </p:stCondLst>
                            <p:childTnLst>
                              <p:par>
                                <p:cTn id="13" presetID="10" presetClass="entr" presetSubtype="0" fill="hold" grpId="0" nodeType="after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par>
                          <p:cTn id="21" fill="hold">
                            <p:stCondLst>
                              <p:cond delay="500"/>
                            </p:stCondLst>
                            <p:childTnLst>
                              <p:par>
                                <p:cTn id="22" presetID="10" presetClass="entr" presetSubtype="0" fill="hold" grpId="0" nodeType="afterEffect">
                                  <p:stCondLst>
                                    <p:cond delay="10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par>
                          <p:cTn id="30" fill="hold">
                            <p:stCondLst>
                              <p:cond delay="500"/>
                            </p:stCondLst>
                            <p:childTnLst>
                              <p:par>
                                <p:cTn id="31" presetID="10" presetClass="entr" presetSubtype="0" fill="hold" grpId="0" nodeType="afterEffect">
                                  <p:stCondLst>
                                    <p:cond delay="100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title"/>
          </p:nvPr>
        </p:nvSpPr>
        <p:spPr>
          <a:xfrm>
            <a:off x="457200" y="142852"/>
            <a:ext cx="8363272" cy="857256"/>
          </a:xfrm>
        </p:spPr>
        <p:txBody>
          <a:bodyPr/>
          <a:lstStyle/>
          <a:p>
            <a:r>
              <a:rPr lang="en-US" dirty="0" smtClean="0">
                <a:ea typeface="ＭＳ Ｐゴシック" pitchFamily="34" charset="-128"/>
              </a:rPr>
              <a:t>Policy functions from a standard monetary DSGE model with fiscal factors</a:t>
            </a:r>
          </a:p>
        </p:txBody>
      </p:sp>
      <p:sp>
        <p:nvSpPr>
          <p:cNvPr id="3" name="2 Marcador de contenido"/>
          <p:cNvSpPr>
            <a:spLocks noGrp="1"/>
          </p:cNvSpPr>
          <p:nvPr>
            <p:ph idx="1"/>
          </p:nvPr>
        </p:nvSpPr>
        <p:spPr/>
        <p:txBody>
          <a:bodyPr>
            <a:normAutofit lnSpcReduction="10000"/>
          </a:bodyPr>
          <a:lstStyle/>
          <a:p>
            <a:endParaRPr lang="es-MX" dirty="0" smtClean="0"/>
          </a:p>
          <a:p>
            <a:endParaRPr lang="es-MX" dirty="0"/>
          </a:p>
          <a:p>
            <a:endParaRPr lang="es-MX" dirty="0" smtClean="0"/>
          </a:p>
          <a:p>
            <a:endParaRPr lang="es-MX" dirty="0"/>
          </a:p>
          <a:p>
            <a:endParaRPr lang="es-MX" sz="1200" dirty="0" smtClean="0"/>
          </a:p>
          <a:p>
            <a:r>
              <a:rPr lang="en-US" dirty="0" smtClean="0">
                <a:solidFill>
                  <a:srgbClr val="003366"/>
                </a:solidFill>
              </a:rPr>
              <a:t>Even lower degree of tax smoothing.</a:t>
            </a:r>
          </a:p>
          <a:p>
            <a:r>
              <a:rPr lang="en-US" dirty="0" smtClean="0">
                <a:solidFill>
                  <a:srgbClr val="003366"/>
                </a:solidFill>
              </a:rPr>
              <a:t>Taxation increases in response to output expansions in Argentina and Brazil, while it decreases in the other three countries.</a:t>
            </a:r>
          </a:p>
          <a:p>
            <a:r>
              <a:rPr lang="en-US" dirty="0" smtClean="0">
                <a:solidFill>
                  <a:srgbClr val="003366"/>
                </a:solidFill>
              </a:rPr>
              <a:t>Taxation increases in response to higher indebtedness.</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124743"/>
            <a:ext cx="8640960" cy="218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redondeado"/>
          <p:cNvSpPr/>
          <p:nvPr/>
        </p:nvSpPr>
        <p:spPr>
          <a:xfrm>
            <a:off x="1475656" y="2205732"/>
            <a:ext cx="7200800" cy="360040"/>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Rectángulo redondeado"/>
          <p:cNvSpPr/>
          <p:nvPr/>
        </p:nvSpPr>
        <p:spPr>
          <a:xfrm>
            <a:off x="1475656" y="2566466"/>
            <a:ext cx="7200800" cy="360040"/>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Rectángulo redondeado"/>
          <p:cNvSpPr/>
          <p:nvPr/>
        </p:nvSpPr>
        <p:spPr>
          <a:xfrm>
            <a:off x="1465337" y="2927200"/>
            <a:ext cx="7200800" cy="360040"/>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4474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5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fade">
                                      <p:cBhvr>
                                        <p:cTn id="11" dur="500"/>
                                        <p:tgtEl>
                                          <p:spTgt spid="3">
                                            <p:txEl>
                                              <p:pRg st="5" end="5"/>
                                            </p:txEl>
                                          </p:spTgt>
                                        </p:tgtEl>
                                      </p:cBhvr>
                                    </p:animEffect>
                                  </p:childTnLst>
                                </p:cTn>
                              </p:par>
                            </p:childTnLst>
                          </p:cTn>
                        </p:par>
                        <p:par>
                          <p:cTn id="12" fill="hold">
                            <p:stCondLst>
                              <p:cond delay="500"/>
                            </p:stCondLst>
                            <p:childTnLst>
                              <p:par>
                                <p:cTn id="13" presetID="10" presetClass="entr" presetSubtype="0" fill="hold" grpId="0" nodeType="after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par>
                          <p:cTn id="21" fill="hold">
                            <p:stCondLst>
                              <p:cond delay="500"/>
                            </p:stCondLst>
                            <p:childTnLst>
                              <p:par>
                                <p:cTn id="22" presetID="10" presetClass="entr" presetSubtype="0" fill="hold" grpId="0" nodeType="afterEffect">
                                  <p:stCondLst>
                                    <p:cond delay="10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par>
                          <p:cTn id="30" fill="hold">
                            <p:stCondLst>
                              <p:cond delay="500"/>
                            </p:stCondLst>
                            <p:childTnLst>
                              <p:par>
                                <p:cTn id="31" presetID="10" presetClass="entr" presetSubtype="0" fill="hold" grpId="0" nodeType="afterEffect">
                                  <p:stCondLst>
                                    <p:cond delay="100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Helvetica" pitchFamily="34" charset="0"/>
              </a:rPr>
              <a:t>Fiscal Multipliers</a:t>
            </a:r>
            <a:endParaRPr lang="en-US" dirty="0">
              <a:cs typeface="Helvetica" pitchFamily="34" charset="0"/>
            </a:endParaRPr>
          </a:p>
        </p:txBody>
      </p:sp>
      <p:sp>
        <p:nvSpPr>
          <p:cNvPr id="7" name="6 Marcador de contenido"/>
          <p:cNvSpPr>
            <a:spLocks noGrp="1"/>
          </p:cNvSpPr>
          <p:nvPr>
            <p:ph idx="1"/>
          </p:nvPr>
        </p:nvSpPr>
        <p:spPr/>
        <p:txBody>
          <a:bodyPr>
            <a:normAutofit fontScale="92500" lnSpcReduction="10000"/>
          </a:bodyPr>
          <a:lstStyle/>
          <a:p>
            <a:endParaRPr lang="es-MX" dirty="0" smtClean="0"/>
          </a:p>
          <a:p>
            <a:endParaRPr lang="es-MX" dirty="0"/>
          </a:p>
          <a:p>
            <a:endParaRPr lang="es-MX" dirty="0" smtClean="0"/>
          </a:p>
          <a:p>
            <a:endParaRPr lang="es-MX" dirty="0"/>
          </a:p>
          <a:p>
            <a:endParaRPr lang="es-MX" dirty="0" smtClean="0"/>
          </a:p>
          <a:p>
            <a:pPr algn="just"/>
            <a:endParaRPr lang="en-US" sz="1000" dirty="0" smtClean="0">
              <a:solidFill>
                <a:srgbClr val="003366"/>
              </a:solidFill>
            </a:endParaRPr>
          </a:p>
          <a:p>
            <a:pPr algn="just"/>
            <a:endParaRPr lang="en-US" sz="1100" dirty="0" smtClean="0">
              <a:solidFill>
                <a:srgbClr val="003366"/>
              </a:solidFill>
            </a:endParaRPr>
          </a:p>
          <a:p>
            <a:pPr algn="just"/>
            <a:r>
              <a:rPr lang="en-US" sz="2600" dirty="0">
                <a:solidFill>
                  <a:srgbClr val="003366"/>
                </a:solidFill>
              </a:rPr>
              <a:t>G</a:t>
            </a:r>
            <a:r>
              <a:rPr lang="en-US" sz="2600" dirty="0" smtClean="0">
                <a:solidFill>
                  <a:srgbClr val="003366"/>
                </a:solidFill>
              </a:rPr>
              <a:t>overnment expenditure multiplier is larger than tax multiplier.</a:t>
            </a:r>
          </a:p>
          <a:p>
            <a:pPr algn="just"/>
            <a:r>
              <a:rPr lang="en-US" sz="2600" dirty="0" smtClean="0">
                <a:solidFill>
                  <a:srgbClr val="003366"/>
                </a:solidFill>
              </a:rPr>
              <a:t>Government multiplier is larger in Peru, Brazil and Argentina.</a:t>
            </a:r>
          </a:p>
          <a:p>
            <a:pPr algn="just"/>
            <a:r>
              <a:rPr lang="en-US" sz="2600" dirty="0" smtClean="0">
                <a:solidFill>
                  <a:srgbClr val="003366"/>
                </a:solidFill>
              </a:rPr>
              <a:t>Tax multiplier is significantly smaller in Brazil, where taxation as a share of GDP has increased significantly.</a:t>
            </a:r>
          </a:p>
        </p:txBody>
      </p:sp>
      <p:graphicFrame>
        <p:nvGraphicFramePr>
          <p:cNvPr id="6" name="3 Marcador de contenido"/>
          <p:cNvGraphicFramePr>
            <a:graphicFrameLocks/>
          </p:cNvGraphicFramePr>
          <p:nvPr>
            <p:extLst>
              <p:ext uri="{D42A27DB-BD31-4B8C-83A1-F6EECF244321}">
                <p14:modId xmlns:p14="http://schemas.microsoft.com/office/powerpoint/2010/main" val="2225895486"/>
              </p:ext>
            </p:extLst>
          </p:nvPr>
        </p:nvGraphicFramePr>
        <p:xfrm>
          <a:off x="323528" y="1412776"/>
          <a:ext cx="8291265" cy="2352040"/>
        </p:xfrm>
        <a:graphic>
          <a:graphicData uri="http://schemas.openxmlformats.org/drawingml/2006/table">
            <a:tbl>
              <a:tblPr firstRow="1" bandRow="1">
                <a:tableStyleId>{5C22544A-7EE6-4342-B048-85BDC9FD1C3A}</a:tableStyleId>
              </a:tblPr>
              <a:tblGrid>
                <a:gridCol w="2763755"/>
                <a:gridCol w="2763755"/>
                <a:gridCol w="2763755"/>
              </a:tblGrid>
              <a:tr h="370840">
                <a:tc>
                  <a:txBody>
                    <a:bodyPr/>
                    <a:lstStyle/>
                    <a:p>
                      <a:pPr algn="ctr"/>
                      <a:r>
                        <a:rPr lang="en-US" b="1" noProof="0" dirty="0" smtClean="0"/>
                        <a:t>4 quarters</a:t>
                      </a:r>
                      <a:endParaRPr lang="en-US" b="1" noProof="0" dirty="0"/>
                    </a:p>
                  </a:txBody>
                  <a:tcPr/>
                </a:tc>
                <a:tc>
                  <a:txBody>
                    <a:bodyPr/>
                    <a:lstStyle/>
                    <a:p>
                      <a:pPr algn="ctr"/>
                      <a:r>
                        <a:rPr lang="es-MX" b="1" i="1" dirty="0" smtClean="0"/>
                        <a:t>g</a:t>
                      </a:r>
                      <a:endParaRPr lang="es-MX" b="1" i="1" dirty="0"/>
                    </a:p>
                  </a:txBody>
                  <a:tcPr/>
                </a:tc>
                <a:tc>
                  <a:txBody>
                    <a:bodyPr/>
                    <a:lstStyle/>
                    <a:p>
                      <a:pPr algn="ctr"/>
                      <a:r>
                        <a:rPr lang="es-MX" b="1" i="1" dirty="0" smtClean="0"/>
                        <a:t>t</a:t>
                      </a:r>
                      <a:endParaRPr lang="es-MX" b="1" i="1" dirty="0"/>
                    </a:p>
                  </a:txBody>
                  <a:tcPr/>
                </a:tc>
              </a:tr>
              <a:tr h="370840">
                <a:tc>
                  <a:txBody>
                    <a:bodyPr/>
                    <a:lstStyle/>
                    <a:p>
                      <a:pPr algn="ctr"/>
                      <a:r>
                        <a:rPr lang="en-US" sz="2000" b="1" noProof="0" dirty="0" smtClean="0">
                          <a:solidFill>
                            <a:schemeClr val="tx2"/>
                          </a:solidFill>
                        </a:rPr>
                        <a:t>Argentina</a:t>
                      </a:r>
                      <a:endParaRPr lang="en-US" sz="2000" b="1" noProof="0" dirty="0">
                        <a:solidFill>
                          <a:schemeClr val="tx2"/>
                        </a:solidFill>
                      </a:endParaRPr>
                    </a:p>
                  </a:txBody>
                  <a:tcPr/>
                </a:tc>
                <a:tc>
                  <a:txBody>
                    <a:bodyPr/>
                    <a:lstStyle/>
                    <a:p>
                      <a:pPr algn="ctr"/>
                      <a:r>
                        <a:rPr lang="es-MX" sz="2000" b="1" dirty="0" smtClean="0">
                          <a:solidFill>
                            <a:schemeClr val="tx2"/>
                          </a:solidFill>
                        </a:rPr>
                        <a:t>0.45</a:t>
                      </a:r>
                      <a:endParaRPr lang="es-MX" sz="2000" b="1" dirty="0">
                        <a:solidFill>
                          <a:schemeClr val="tx2"/>
                        </a:solidFill>
                      </a:endParaRPr>
                    </a:p>
                  </a:txBody>
                  <a:tcPr/>
                </a:tc>
                <a:tc>
                  <a:txBody>
                    <a:bodyPr/>
                    <a:lstStyle/>
                    <a:p>
                      <a:pPr algn="ctr"/>
                      <a:r>
                        <a:rPr lang="es-MX" sz="2000" b="1" dirty="0" smtClean="0">
                          <a:solidFill>
                            <a:schemeClr val="tx2"/>
                          </a:solidFill>
                        </a:rPr>
                        <a:t>-0.12</a:t>
                      </a:r>
                      <a:endParaRPr lang="es-MX" sz="2000" b="1" dirty="0">
                        <a:solidFill>
                          <a:schemeClr val="tx2"/>
                        </a:solidFill>
                      </a:endParaRPr>
                    </a:p>
                  </a:txBody>
                  <a:tcPr/>
                </a:tc>
              </a:tr>
              <a:tr h="370840">
                <a:tc>
                  <a:txBody>
                    <a:bodyPr/>
                    <a:lstStyle/>
                    <a:p>
                      <a:pPr algn="ctr"/>
                      <a:r>
                        <a:rPr lang="en-US" sz="2000" b="1" noProof="0" dirty="0" smtClean="0">
                          <a:solidFill>
                            <a:schemeClr val="tx2"/>
                          </a:solidFill>
                        </a:rPr>
                        <a:t>Brazil</a:t>
                      </a:r>
                    </a:p>
                  </a:txBody>
                  <a:tcPr/>
                </a:tc>
                <a:tc>
                  <a:txBody>
                    <a:bodyPr/>
                    <a:lstStyle/>
                    <a:p>
                      <a:pPr algn="ctr"/>
                      <a:r>
                        <a:rPr lang="es-MX" sz="2000" b="1" dirty="0" smtClean="0">
                          <a:solidFill>
                            <a:schemeClr val="tx2"/>
                          </a:solidFill>
                        </a:rPr>
                        <a:t>0.49</a:t>
                      </a:r>
                      <a:endParaRPr lang="es-MX" sz="2000" b="1" dirty="0">
                        <a:solidFill>
                          <a:schemeClr val="tx2"/>
                        </a:solidFill>
                      </a:endParaRPr>
                    </a:p>
                  </a:txBody>
                  <a:tcPr/>
                </a:tc>
                <a:tc>
                  <a:txBody>
                    <a:bodyPr/>
                    <a:lstStyle/>
                    <a:p>
                      <a:pPr algn="ctr"/>
                      <a:r>
                        <a:rPr lang="es-MX" sz="2000" b="1" dirty="0" smtClean="0">
                          <a:solidFill>
                            <a:schemeClr val="tx2"/>
                          </a:solidFill>
                        </a:rPr>
                        <a:t>-0.04</a:t>
                      </a:r>
                      <a:endParaRPr lang="es-MX" sz="2000" b="1" dirty="0">
                        <a:solidFill>
                          <a:schemeClr val="tx2"/>
                        </a:solidFill>
                      </a:endParaRPr>
                    </a:p>
                  </a:txBody>
                  <a:tcPr/>
                </a:tc>
              </a:tr>
              <a:tr h="370840">
                <a:tc>
                  <a:txBody>
                    <a:bodyPr/>
                    <a:lstStyle/>
                    <a:p>
                      <a:pPr algn="ctr"/>
                      <a:r>
                        <a:rPr lang="en-US" sz="2000" b="1" noProof="0" smtClean="0">
                          <a:solidFill>
                            <a:schemeClr val="tx2"/>
                          </a:solidFill>
                        </a:rPr>
                        <a:t>Colombia</a:t>
                      </a:r>
                      <a:endParaRPr lang="en-US" sz="2000" b="1" noProof="0">
                        <a:solidFill>
                          <a:schemeClr val="tx2"/>
                        </a:solidFill>
                      </a:endParaRPr>
                    </a:p>
                  </a:txBody>
                  <a:tcPr/>
                </a:tc>
                <a:tc>
                  <a:txBody>
                    <a:bodyPr/>
                    <a:lstStyle/>
                    <a:p>
                      <a:pPr algn="ctr"/>
                      <a:r>
                        <a:rPr lang="es-MX" sz="2000" b="1" dirty="0" smtClean="0">
                          <a:solidFill>
                            <a:schemeClr val="tx2"/>
                          </a:solidFill>
                        </a:rPr>
                        <a:t>0.22</a:t>
                      </a:r>
                      <a:endParaRPr lang="es-MX" sz="2000" b="1" dirty="0">
                        <a:solidFill>
                          <a:schemeClr val="tx2"/>
                        </a:solidFill>
                      </a:endParaRPr>
                    </a:p>
                  </a:txBody>
                  <a:tcPr/>
                </a:tc>
                <a:tc>
                  <a:txBody>
                    <a:bodyPr/>
                    <a:lstStyle/>
                    <a:p>
                      <a:pPr algn="ctr"/>
                      <a:r>
                        <a:rPr lang="es-MX" sz="2000" b="1" dirty="0" smtClean="0">
                          <a:solidFill>
                            <a:schemeClr val="tx2"/>
                          </a:solidFill>
                        </a:rPr>
                        <a:t>-0.11</a:t>
                      </a:r>
                      <a:endParaRPr lang="es-MX" sz="2000" b="1" dirty="0">
                        <a:solidFill>
                          <a:schemeClr val="tx2"/>
                        </a:solidFill>
                      </a:endParaRPr>
                    </a:p>
                  </a:txBody>
                  <a:tcPr/>
                </a:tc>
              </a:tr>
              <a:tr h="370840">
                <a:tc>
                  <a:txBody>
                    <a:bodyPr/>
                    <a:lstStyle/>
                    <a:p>
                      <a:pPr algn="ctr"/>
                      <a:r>
                        <a:rPr lang="en-US" sz="2000" b="1" noProof="0" smtClean="0">
                          <a:solidFill>
                            <a:schemeClr val="tx2"/>
                          </a:solidFill>
                        </a:rPr>
                        <a:t>Mexico</a:t>
                      </a:r>
                      <a:endParaRPr lang="en-US" sz="2000" b="1" noProof="0">
                        <a:solidFill>
                          <a:schemeClr val="tx2"/>
                        </a:solidFill>
                      </a:endParaRPr>
                    </a:p>
                  </a:txBody>
                  <a:tcPr/>
                </a:tc>
                <a:tc>
                  <a:txBody>
                    <a:bodyPr/>
                    <a:lstStyle/>
                    <a:p>
                      <a:pPr algn="ctr"/>
                      <a:r>
                        <a:rPr lang="es-MX" sz="2000" b="1" dirty="0" smtClean="0">
                          <a:solidFill>
                            <a:schemeClr val="tx2"/>
                          </a:solidFill>
                        </a:rPr>
                        <a:t>0.20</a:t>
                      </a:r>
                      <a:endParaRPr lang="es-MX" sz="2000" b="1" dirty="0">
                        <a:solidFill>
                          <a:schemeClr val="tx2"/>
                        </a:solidFill>
                      </a:endParaRPr>
                    </a:p>
                  </a:txBody>
                  <a:tcPr/>
                </a:tc>
                <a:tc>
                  <a:txBody>
                    <a:bodyPr/>
                    <a:lstStyle/>
                    <a:p>
                      <a:pPr algn="ctr"/>
                      <a:r>
                        <a:rPr lang="es-MX" sz="2000" b="1" dirty="0" smtClean="0">
                          <a:solidFill>
                            <a:schemeClr val="tx2"/>
                          </a:solidFill>
                        </a:rPr>
                        <a:t>-0.13</a:t>
                      </a:r>
                      <a:endParaRPr lang="es-MX" sz="2000" b="1" dirty="0">
                        <a:solidFill>
                          <a:schemeClr val="tx2"/>
                        </a:solidFill>
                      </a:endParaRPr>
                    </a:p>
                  </a:txBody>
                  <a:tcPr/>
                </a:tc>
              </a:tr>
              <a:tr h="370840">
                <a:tc>
                  <a:txBody>
                    <a:bodyPr/>
                    <a:lstStyle/>
                    <a:p>
                      <a:pPr algn="ctr"/>
                      <a:r>
                        <a:rPr lang="en-US" sz="2000" b="1" noProof="0" dirty="0" smtClean="0">
                          <a:solidFill>
                            <a:schemeClr val="tx2"/>
                          </a:solidFill>
                        </a:rPr>
                        <a:t>Peru</a:t>
                      </a:r>
                      <a:endParaRPr lang="en-US" sz="2000" b="1" noProof="0" dirty="0">
                        <a:solidFill>
                          <a:schemeClr val="tx2"/>
                        </a:solidFill>
                      </a:endParaRPr>
                    </a:p>
                  </a:txBody>
                  <a:tcPr/>
                </a:tc>
                <a:tc>
                  <a:txBody>
                    <a:bodyPr/>
                    <a:lstStyle/>
                    <a:p>
                      <a:pPr algn="ctr"/>
                      <a:r>
                        <a:rPr lang="es-MX" sz="2000" b="1" dirty="0" smtClean="0">
                          <a:solidFill>
                            <a:schemeClr val="tx2"/>
                          </a:solidFill>
                        </a:rPr>
                        <a:t>0.57</a:t>
                      </a:r>
                      <a:endParaRPr lang="es-MX" sz="2000" b="1" dirty="0">
                        <a:solidFill>
                          <a:schemeClr val="tx2"/>
                        </a:solidFill>
                      </a:endParaRPr>
                    </a:p>
                  </a:txBody>
                  <a:tcPr/>
                </a:tc>
                <a:tc>
                  <a:txBody>
                    <a:bodyPr/>
                    <a:lstStyle/>
                    <a:p>
                      <a:pPr algn="ctr"/>
                      <a:r>
                        <a:rPr lang="es-MX" sz="2000" b="1" dirty="0" smtClean="0">
                          <a:solidFill>
                            <a:schemeClr val="tx2"/>
                          </a:solidFill>
                        </a:rPr>
                        <a:t>-0.14</a:t>
                      </a:r>
                      <a:endParaRPr lang="es-MX" sz="2000" b="1" dirty="0">
                        <a:solidFill>
                          <a:schemeClr val="tx2"/>
                        </a:solidFill>
                      </a:endParaRPr>
                    </a:p>
                  </a:txBody>
                  <a:tcPr/>
                </a:tc>
              </a:tr>
            </a:tbl>
          </a:graphicData>
        </a:graphic>
      </p:graphicFrame>
      <p:sp>
        <p:nvSpPr>
          <p:cNvPr id="11" name="10 Rectángulo redondeado"/>
          <p:cNvSpPr/>
          <p:nvPr/>
        </p:nvSpPr>
        <p:spPr>
          <a:xfrm>
            <a:off x="3131840" y="1412776"/>
            <a:ext cx="2736304" cy="2376264"/>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2 Rectángulo redondeado"/>
          <p:cNvSpPr/>
          <p:nvPr/>
        </p:nvSpPr>
        <p:spPr>
          <a:xfrm>
            <a:off x="5868144" y="1412776"/>
            <a:ext cx="2736304" cy="237626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31923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7" end="7"/>
                                            </p:txEl>
                                          </p:spTgt>
                                        </p:tgtEl>
                                        <p:attrNameLst>
                                          <p:attrName>style.visibility</p:attrName>
                                        </p:attrNameLst>
                                      </p:cBhvr>
                                      <p:to>
                                        <p:strVal val="visible"/>
                                      </p:to>
                                    </p:set>
                                    <p:animEffect transition="in" filter="fade">
                                      <p:cBhvr>
                                        <p:cTn id="12" dur="500"/>
                                        <p:tgtEl>
                                          <p:spTgt spid="7">
                                            <p:txEl>
                                              <p:pRg st="7" end="7"/>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000"/>
                            </p:stCondLst>
                            <p:childTnLst>
                              <p:par>
                                <p:cTn id="18" presetID="10" presetClass="entr" presetSubtype="0" fill="hold" grpId="0" nodeType="afterEffect">
                                  <p:stCondLst>
                                    <p:cond delay="10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animEffect transition="in" filter="fade">
                                      <p:cBhvr>
                                        <p:cTn id="25" dur="500"/>
                                        <p:tgtEl>
                                          <p:spTgt spid="7">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9" end="9"/>
                                            </p:txEl>
                                          </p:spTgt>
                                        </p:tgtEl>
                                        <p:attrNameLst>
                                          <p:attrName>style.visibility</p:attrName>
                                        </p:attrNameLst>
                                      </p:cBhvr>
                                      <p:to>
                                        <p:strVal val="visible"/>
                                      </p:to>
                                    </p:set>
                                    <p:animEffect transition="in" filter="fade">
                                      <p:cBhvr>
                                        <p:cTn id="30"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7715200" cy="857256"/>
          </a:xfrm>
        </p:spPr>
        <p:txBody>
          <a:bodyPr/>
          <a:lstStyle/>
          <a:p>
            <a:r>
              <a:rPr lang="en-US" sz="2800" dirty="0" smtClean="0">
                <a:cs typeface="Helvetica" pitchFamily="34" charset="0"/>
              </a:rPr>
              <a:t>Responses to </a:t>
            </a:r>
            <a:r>
              <a:rPr lang="en-US" sz="2800" dirty="0">
                <a:cs typeface="Helvetica" pitchFamily="34" charset="0"/>
              </a:rPr>
              <a:t>o</a:t>
            </a:r>
            <a:r>
              <a:rPr lang="en-US" sz="2800" dirty="0" smtClean="0"/>
              <a:t>ne-standard </a:t>
            </a:r>
            <a:r>
              <a:rPr lang="en-US" sz="2800" dirty="0"/>
              <a:t>deviation unexpected increase in interest rates</a:t>
            </a:r>
            <a:endParaRPr lang="en-US" sz="2800" dirty="0">
              <a:cs typeface="Helvetica" pitchFamily="34" charset="0"/>
            </a:endParaRPr>
          </a:p>
        </p:txBody>
      </p:sp>
      <p:graphicFrame>
        <p:nvGraphicFramePr>
          <p:cNvPr id="7" name="6 Marcador de contenido"/>
          <p:cNvGraphicFramePr>
            <a:graphicFrameLocks noGrp="1"/>
          </p:cNvGraphicFramePr>
          <p:nvPr>
            <p:ph idx="1"/>
            <p:extLst>
              <p:ext uri="{D42A27DB-BD31-4B8C-83A1-F6EECF244321}">
                <p14:modId xmlns:p14="http://schemas.microsoft.com/office/powerpoint/2010/main" val="570191834"/>
              </p:ext>
            </p:extLst>
          </p:nvPr>
        </p:nvGraphicFramePr>
        <p:xfrm>
          <a:off x="457200" y="1357313"/>
          <a:ext cx="8229352" cy="2225040"/>
        </p:xfrm>
        <a:graphic>
          <a:graphicData uri="http://schemas.openxmlformats.org/drawingml/2006/table">
            <a:tbl>
              <a:tblPr firstRow="1" bandRow="1">
                <a:tableStyleId>{F5AB1C69-6EDB-4FF4-983F-18BD219EF322}</a:tableStyleId>
              </a:tblPr>
              <a:tblGrid>
                <a:gridCol w="1264849"/>
                <a:gridCol w="994929"/>
                <a:gridCol w="994929"/>
                <a:gridCol w="994929"/>
                <a:gridCol w="994929"/>
                <a:gridCol w="994929"/>
                <a:gridCol w="994929"/>
                <a:gridCol w="994929"/>
              </a:tblGrid>
              <a:tr h="370840">
                <a:tc>
                  <a:txBody>
                    <a:bodyPr/>
                    <a:lstStyle/>
                    <a:p>
                      <a:pPr algn="ctr"/>
                      <a:r>
                        <a:rPr lang="en-US" noProof="0" dirty="0" smtClean="0"/>
                        <a:t>Monetary</a:t>
                      </a:r>
                      <a:endParaRPr lang="en-US" noProof="0" dirty="0"/>
                    </a:p>
                  </a:txBody>
                  <a:tcPr marL="90757" marR="90757"/>
                </a:tc>
                <a:tc>
                  <a:txBody>
                    <a:bodyPr/>
                    <a:lstStyle/>
                    <a:p>
                      <a:pPr algn="ctr"/>
                      <a:r>
                        <a:rPr lang="es-MX" i="1" dirty="0" smtClean="0"/>
                        <a:t>y</a:t>
                      </a:r>
                      <a:endParaRPr lang="es-MX" i="1" dirty="0"/>
                    </a:p>
                  </a:txBody>
                  <a:tcPr marL="90757" marR="90757"/>
                </a:tc>
                <a:tc>
                  <a:txBody>
                    <a:bodyPr/>
                    <a:lstStyle/>
                    <a:p>
                      <a:pPr algn="ctr"/>
                      <a:r>
                        <a:rPr lang="el-GR" i="1" dirty="0" smtClean="0"/>
                        <a:t>π</a:t>
                      </a:r>
                      <a:endParaRPr lang="es-MX" i="1" dirty="0"/>
                    </a:p>
                  </a:txBody>
                  <a:tcPr marL="90757" marR="907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i="1" dirty="0" smtClean="0"/>
                        <a:t>-</a:t>
                      </a:r>
                      <a:r>
                        <a:rPr lang="el-GR" i="1" dirty="0" smtClean="0"/>
                        <a:t>Δ</a:t>
                      </a:r>
                      <a:r>
                        <a:rPr lang="es-MX" i="1" dirty="0" smtClean="0"/>
                        <a:t>e</a:t>
                      </a:r>
                    </a:p>
                  </a:txBody>
                  <a:tcPr marL="90757" marR="90757"/>
                </a:tc>
                <a:tc>
                  <a:txBody>
                    <a:bodyPr/>
                    <a:lstStyle/>
                    <a:p>
                      <a:pPr algn="ctr"/>
                      <a:r>
                        <a:rPr lang="es-MX" i="1" dirty="0" smtClean="0"/>
                        <a:t>r</a:t>
                      </a:r>
                      <a:endParaRPr lang="es-MX" i="1" dirty="0"/>
                    </a:p>
                  </a:txBody>
                  <a:tcPr marL="90757" marR="90757"/>
                </a:tc>
                <a:tc>
                  <a:txBody>
                    <a:bodyPr/>
                    <a:lstStyle/>
                    <a:p>
                      <a:pPr algn="ctr"/>
                      <a:r>
                        <a:rPr lang="es-MX" i="1" baseline="0" dirty="0" smtClean="0"/>
                        <a:t>g</a:t>
                      </a:r>
                      <a:r>
                        <a:rPr lang="es-MX" i="1" baseline="-25000" dirty="0" smtClean="0"/>
                        <a:t>+1</a:t>
                      </a:r>
                      <a:endParaRPr lang="es-MX" i="1" dirty="0"/>
                    </a:p>
                  </a:txBody>
                  <a:tcPr marL="90757" marR="90757"/>
                </a:tc>
                <a:tc>
                  <a:txBody>
                    <a:bodyPr/>
                    <a:lstStyle/>
                    <a:p>
                      <a:pPr algn="ctr"/>
                      <a:r>
                        <a:rPr lang="es-MX" i="1" dirty="0" smtClean="0"/>
                        <a:t>t</a:t>
                      </a:r>
                      <a:r>
                        <a:rPr lang="es-MX" i="1" baseline="-25000" dirty="0" smtClean="0"/>
                        <a:t>+1</a:t>
                      </a:r>
                      <a:endParaRPr lang="es-MX" i="1" dirty="0"/>
                    </a:p>
                  </a:txBody>
                  <a:tcPr marL="90757" marR="90757"/>
                </a:tc>
                <a:tc>
                  <a:txBody>
                    <a:bodyPr/>
                    <a:lstStyle/>
                    <a:p>
                      <a:pPr algn="ctr"/>
                      <a:r>
                        <a:rPr lang="es-MX" i="1" dirty="0" smtClean="0"/>
                        <a:t>b</a:t>
                      </a:r>
                      <a:endParaRPr lang="es-MX" i="1" dirty="0"/>
                    </a:p>
                  </a:txBody>
                  <a:tcPr marL="90757" marR="90757"/>
                </a:tc>
              </a:tr>
              <a:tr h="370840">
                <a:tc>
                  <a:txBody>
                    <a:bodyPr/>
                    <a:lstStyle/>
                    <a:p>
                      <a:r>
                        <a:rPr lang="en-US" b="1" noProof="0" dirty="0" smtClean="0"/>
                        <a:t>Argentina</a:t>
                      </a:r>
                      <a:endParaRPr lang="en-US" b="1" noProof="0" dirty="0"/>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t>↑</a:t>
                      </a:r>
                      <a:endParaRPr lang="es-MX" sz="1800" b="1" dirty="0"/>
                    </a:p>
                  </a:txBody>
                  <a:tcPr marL="90757" marR="90757"/>
                </a:tc>
              </a:tr>
              <a:tr h="370840">
                <a:tc>
                  <a:txBody>
                    <a:bodyPr/>
                    <a:lstStyle/>
                    <a:p>
                      <a:r>
                        <a:rPr lang="en-US" b="1" noProof="0" dirty="0" smtClean="0"/>
                        <a:t>Brazil</a:t>
                      </a:r>
                    </a:p>
                  </a:txBody>
                  <a:tcPr marL="90757" marR="907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1" dirty="0" smtClean="0">
                          <a:solidFill>
                            <a:srgbClr val="C00000"/>
                          </a:solidFill>
                        </a:rPr>
                        <a:t>↓</a:t>
                      </a:r>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t>↑</a:t>
                      </a:r>
                      <a:endParaRPr lang="es-MX" sz="1800" b="1" dirty="0"/>
                    </a:p>
                  </a:txBody>
                  <a:tcPr marL="90757" marR="90757"/>
                </a:tc>
              </a:tr>
              <a:tr h="370840">
                <a:tc>
                  <a:txBody>
                    <a:bodyPr/>
                    <a:lstStyle/>
                    <a:p>
                      <a:r>
                        <a:rPr lang="en-US" b="1" noProof="0" smtClean="0"/>
                        <a:t>Colombia</a:t>
                      </a:r>
                      <a:endParaRPr lang="en-US" b="1" noProof="0"/>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r>
              <a:tr h="370840">
                <a:tc>
                  <a:txBody>
                    <a:bodyPr/>
                    <a:lstStyle/>
                    <a:p>
                      <a:r>
                        <a:rPr lang="en-US" b="1" noProof="0" smtClean="0"/>
                        <a:t>Mexico</a:t>
                      </a:r>
                      <a:endParaRPr lang="en-US" b="1" noProof="0"/>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r>
              <a:tr h="370840">
                <a:tc>
                  <a:txBody>
                    <a:bodyPr/>
                    <a:lstStyle/>
                    <a:p>
                      <a:r>
                        <a:rPr lang="en-US" b="1" noProof="0" dirty="0" smtClean="0"/>
                        <a:t>Peru</a:t>
                      </a:r>
                      <a:endParaRPr lang="en-US" b="1" noProof="0" dirty="0"/>
                    </a:p>
                  </a:txBody>
                  <a:tcPr marL="90757" marR="9075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1" dirty="0" smtClean="0">
                          <a:solidFill>
                            <a:srgbClr val="C00000"/>
                          </a:solidFill>
                        </a:rPr>
                        <a:t>↓</a:t>
                      </a:r>
                    </a:p>
                  </a:txBody>
                  <a:tcPr marL="90757" marR="90757"/>
                </a:tc>
                <a:tc>
                  <a:txBody>
                    <a:bodyPr/>
                    <a:lstStyle/>
                    <a:p>
                      <a:pPr algn="ctr"/>
                      <a:r>
                        <a:rPr lang="es-MX" sz="1800" b="1" dirty="0" smtClean="0">
                          <a:solidFill>
                            <a:srgbClr val="C00000"/>
                          </a:solidFill>
                        </a:rPr>
                        <a:t>↓</a:t>
                      </a:r>
                      <a:endParaRPr lang="es-MX" sz="1800" b="1" dirty="0">
                        <a:solidFill>
                          <a:srgbClr val="C00000"/>
                        </a:solidFill>
                      </a:endParaRPr>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c>
                  <a:txBody>
                    <a:bodyPr/>
                    <a:lstStyle/>
                    <a:p>
                      <a:pPr algn="ctr"/>
                      <a:r>
                        <a:rPr lang="es-MX" sz="1800" b="1" dirty="0" smtClean="0"/>
                        <a:t>↑</a:t>
                      </a:r>
                      <a:endParaRPr lang="es-MX" sz="1800" b="1" dirty="0"/>
                    </a:p>
                  </a:txBody>
                  <a:tcPr marL="90757" marR="90757"/>
                </a:tc>
              </a:tr>
            </a:tbl>
          </a:graphicData>
        </a:graphic>
      </p:graphicFrame>
      <p:sp>
        <p:nvSpPr>
          <p:cNvPr id="9" name="6 Marcador de contenido"/>
          <p:cNvSpPr txBox="1">
            <a:spLocks/>
          </p:cNvSpPr>
          <p:nvPr/>
        </p:nvSpPr>
        <p:spPr bwMode="auto">
          <a:xfrm>
            <a:off x="395536" y="1340768"/>
            <a:ext cx="8229600"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62500" lnSpcReduction="20000"/>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s-MX" dirty="0" smtClean="0"/>
          </a:p>
          <a:p>
            <a:endParaRPr lang="es-MX" dirty="0" smtClean="0"/>
          </a:p>
          <a:p>
            <a:endParaRPr lang="es-MX" dirty="0" smtClean="0"/>
          </a:p>
          <a:p>
            <a:endParaRPr lang="es-MX" dirty="0" smtClean="0"/>
          </a:p>
          <a:p>
            <a:endParaRPr lang="es-MX" dirty="0" smtClean="0"/>
          </a:p>
          <a:p>
            <a:pPr algn="just"/>
            <a:endParaRPr lang="en-US" sz="1000" dirty="0" smtClean="0">
              <a:solidFill>
                <a:srgbClr val="003366"/>
              </a:solidFill>
            </a:endParaRPr>
          </a:p>
          <a:p>
            <a:pPr algn="just"/>
            <a:endParaRPr lang="en-US" sz="1100" dirty="0" smtClean="0">
              <a:solidFill>
                <a:srgbClr val="003366"/>
              </a:solidFill>
            </a:endParaRPr>
          </a:p>
          <a:p>
            <a:pPr algn="just"/>
            <a:endParaRPr lang="en-US" sz="1100" dirty="0">
              <a:solidFill>
                <a:srgbClr val="003366"/>
              </a:solidFill>
            </a:endParaRPr>
          </a:p>
          <a:p>
            <a:pPr algn="just"/>
            <a:endParaRPr lang="en-US" sz="1100" dirty="0" smtClean="0">
              <a:solidFill>
                <a:srgbClr val="003366"/>
              </a:solidFill>
            </a:endParaRPr>
          </a:p>
          <a:p>
            <a:pPr algn="just"/>
            <a:endParaRPr lang="en-US" sz="2600" dirty="0" smtClean="0">
              <a:solidFill>
                <a:srgbClr val="003366"/>
              </a:solidFill>
            </a:endParaRPr>
          </a:p>
          <a:p>
            <a:pPr algn="just"/>
            <a:endParaRPr lang="en-US" sz="3100" dirty="0" smtClean="0">
              <a:solidFill>
                <a:srgbClr val="003366"/>
              </a:solidFill>
            </a:endParaRPr>
          </a:p>
          <a:p>
            <a:pPr algn="just"/>
            <a:r>
              <a:rPr lang="en-US" sz="3100" dirty="0" smtClean="0">
                <a:solidFill>
                  <a:srgbClr val="003366"/>
                </a:solidFill>
              </a:rPr>
              <a:t>Lowers output and inflation.</a:t>
            </a:r>
          </a:p>
          <a:p>
            <a:pPr algn="just"/>
            <a:r>
              <a:rPr lang="en-US" sz="3100" dirty="0" smtClean="0">
                <a:solidFill>
                  <a:srgbClr val="003366"/>
                </a:solidFill>
              </a:rPr>
              <a:t>Appreciates the currency.</a:t>
            </a:r>
          </a:p>
          <a:p>
            <a:pPr algn="just"/>
            <a:r>
              <a:rPr lang="en-US" sz="3100" dirty="0" smtClean="0">
                <a:solidFill>
                  <a:srgbClr val="003366"/>
                </a:solidFill>
              </a:rPr>
              <a:t>Increases debt.</a:t>
            </a:r>
          </a:p>
          <a:p>
            <a:pPr algn="just"/>
            <a:r>
              <a:rPr lang="en-US" sz="3100" dirty="0" smtClean="0">
                <a:solidFill>
                  <a:srgbClr val="003366"/>
                </a:solidFill>
              </a:rPr>
              <a:t>Government expenditure increases slightly due to its </a:t>
            </a:r>
            <a:r>
              <a:rPr lang="en-US" sz="3100" dirty="0" err="1" smtClean="0">
                <a:solidFill>
                  <a:srgbClr val="003366"/>
                </a:solidFill>
              </a:rPr>
              <a:t>contracyclical</a:t>
            </a:r>
            <a:r>
              <a:rPr lang="en-US" sz="3100" dirty="0" smtClean="0">
                <a:solidFill>
                  <a:srgbClr val="003366"/>
                </a:solidFill>
              </a:rPr>
              <a:t> </a:t>
            </a:r>
            <a:r>
              <a:rPr lang="en-US" sz="3100" dirty="0" smtClean="0">
                <a:solidFill>
                  <a:srgbClr val="003366"/>
                </a:solidFill>
              </a:rPr>
              <a:t>stance.</a:t>
            </a:r>
          </a:p>
          <a:p>
            <a:pPr algn="just"/>
            <a:r>
              <a:rPr lang="en-US" sz="3100" dirty="0" smtClean="0">
                <a:solidFill>
                  <a:srgbClr val="003366"/>
                </a:solidFill>
              </a:rPr>
              <a:t>Due to the generalized increase of indebtedness, taxation increases aggressively in Peru, and slightly in Colombia and Mexico. Meanwhile, in Argentina and Brazil, the </a:t>
            </a:r>
            <a:r>
              <a:rPr lang="en-US" sz="3100" dirty="0" err="1" smtClean="0">
                <a:solidFill>
                  <a:srgbClr val="003366"/>
                </a:solidFill>
              </a:rPr>
              <a:t>contracyclical</a:t>
            </a:r>
            <a:r>
              <a:rPr lang="en-US" sz="3100" dirty="0" smtClean="0">
                <a:solidFill>
                  <a:srgbClr val="003366"/>
                </a:solidFill>
              </a:rPr>
              <a:t> motive causes a tax reduction.</a:t>
            </a:r>
          </a:p>
          <a:p>
            <a:pPr algn="just"/>
            <a:r>
              <a:rPr lang="en-US" sz="3100" b="1" dirty="0" smtClean="0">
                <a:solidFill>
                  <a:srgbClr val="003366"/>
                </a:solidFill>
              </a:rPr>
              <a:t>Tight monetary   </a:t>
            </a:r>
            <a:r>
              <a:rPr lang="en-US" sz="3100" b="1" dirty="0" smtClean="0">
                <a:solidFill>
                  <a:srgbClr val="003366"/>
                </a:solidFill>
                <a:sym typeface="Wingdings" panose="05000000000000000000" pitchFamily="2" charset="2"/>
              </a:rPr>
              <a:t>	loose / neutral government expenditure and</a:t>
            </a:r>
          </a:p>
          <a:p>
            <a:pPr marL="0" indent="0" algn="just">
              <a:buNone/>
            </a:pPr>
            <a:r>
              <a:rPr lang="en-US" sz="3100" b="1" dirty="0">
                <a:solidFill>
                  <a:srgbClr val="003366"/>
                </a:solidFill>
                <a:sym typeface="Wingdings" panose="05000000000000000000" pitchFamily="2" charset="2"/>
              </a:rPr>
              <a:t>	</a:t>
            </a:r>
            <a:r>
              <a:rPr lang="en-US" sz="3100" b="1" dirty="0" smtClean="0">
                <a:solidFill>
                  <a:srgbClr val="003366"/>
                </a:solidFill>
                <a:sym typeface="Wingdings" panose="05000000000000000000" pitchFamily="2" charset="2"/>
              </a:rPr>
              <a:t>		loose / tight taxation.</a:t>
            </a:r>
            <a:endParaRPr lang="en-US" sz="3100" b="1" dirty="0" smtClean="0">
              <a:solidFill>
                <a:srgbClr val="003366"/>
              </a:solidFill>
            </a:endParaRPr>
          </a:p>
        </p:txBody>
      </p:sp>
      <p:sp>
        <p:nvSpPr>
          <p:cNvPr id="10" name="9 Rectángulo redondeado"/>
          <p:cNvSpPr/>
          <p:nvPr/>
        </p:nvSpPr>
        <p:spPr>
          <a:xfrm>
            <a:off x="1763688" y="1700808"/>
            <a:ext cx="936104"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Rectángulo redondeado"/>
          <p:cNvSpPr/>
          <p:nvPr/>
        </p:nvSpPr>
        <p:spPr>
          <a:xfrm>
            <a:off x="2719239" y="1725216"/>
            <a:ext cx="936104"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Rectángulo redondeado"/>
          <p:cNvSpPr/>
          <p:nvPr/>
        </p:nvSpPr>
        <p:spPr>
          <a:xfrm>
            <a:off x="3655343" y="1735336"/>
            <a:ext cx="1060673"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2 Rectángulo redondeado"/>
          <p:cNvSpPr/>
          <p:nvPr/>
        </p:nvSpPr>
        <p:spPr>
          <a:xfrm>
            <a:off x="7668344" y="1700808"/>
            <a:ext cx="1018456"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Rectángulo redondeado"/>
          <p:cNvSpPr/>
          <p:nvPr/>
        </p:nvSpPr>
        <p:spPr>
          <a:xfrm>
            <a:off x="5724128" y="1725216"/>
            <a:ext cx="936104"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14 Rectángulo redondeado"/>
          <p:cNvSpPr/>
          <p:nvPr/>
        </p:nvSpPr>
        <p:spPr>
          <a:xfrm>
            <a:off x="6660232" y="1696641"/>
            <a:ext cx="1008112"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15 Rectángulo redondeado"/>
          <p:cNvSpPr/>
          <p:nvPr/>
        </p:nvSpPr>
        <p:spPr>
          <a:xfrm>
            <a:off x="4716016" y="1725216"/>
            <a:ext cx="1008112"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4067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9">
                                            <p:txEl>
                                              <p:pRg st="11" end="11"/>
                                            </p:txEl>
                                          </p:spTgt>
                                        </p:tgtEl>
                                        <p:attrNameLst>
                                          <p:attrName>style.visibility</p:attrName>
                                        </p:attrNameLst>
                                      </p:cBhvr>
                                      <p:to>
                                        <p:strVal val="visible"/>
                                      </p:to>
                                    </p:set>
                                    <p:animEffect transition="in" filter="wipe(down)">
                                      <p:cBhvr>
                                        <p:cTn id="16" dur="500"/>
                                        <p:tgtEl>
                                          <p:spTgt spid="9">
                                            <p:txEl>
                                              <p:pRg st="11" end="11"/>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
                                            <p:txEl>
                                              <p:pRg st="12" end="12"/>
                                            </p:txEl>
                                          </p:spTgt>
                                        </p:tgtEl>
                                        <p:attrNameLst>
                                          <p:attrName>style.visibility</p:attrName>
                                        </p:attrNameLst>
                                      </p:cBhvr>
                                      <p:to>
                                        <p:strVal val="visible"/>
                                      </p:to>
                                    </p:set>
                                    <p:animEffect transition="in" filter="wipe(down)">
                                      <p:cBhvr>
                                        <p:cTn id="29" dur="500"/>
                                        <p:tgtEl>
                                          <p:spTgt spid="9">
                                            <p:txEl>
                                              <p:pRg st="12" end="12"/>
                                            </p:txEl>
                                          </p:spTgt>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9">
                                            <p:txEl>
                                              <p:pRg st="13" end="13"/>
                                            </p:txEl>
                                          </p:spTgt>
                                        </p:tgtEl>
                                        <p:attrNameLst>
                                          <p:attrName>style.visibility</p:attrName>
                                        </p:attrNameLst>
                                      </p:cBhvr>
                                      <p:to>
                                        <p:strVal val="visible"/>
                                      </p:to>
                                    </p:set>
                                    <p:animEffect transition="in" filter="wipe(down)">
                                      <p:cBhvr>
                                        <p:cTn id="38" dur="500"/>
                                        <p:tgtEl>
                                          <p:spTgt spid="9">
                                            <p:txEl>
                                              <p:pRg st="13" end="13"/>
                                            </p:txEl>
                                          </p:spTgt>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9">
                                            <p:txEl>
                                              <p:pRg st="14" end="14"/>
                                            </p:txEl>
                                          </p:spTgt>
                                        </p:tgtEl>
                                        <p:attrNameLst>
                                          <p:attrName>style.visibility</p:attrName>
                                        </p:attrNameLst>
                                      </p:cBhvr>
                                      <p:to>
                                        <p:strVal val="visible"/>
                                      </p:to>
                                    </p:set>
                                    <p:animEffect transition="in" filter="wipe(down)">
                                      <p:cBhvr>
                                        <p:cTn id="47" dur="500"/>
                                        <p:tgtEl>
                                          <p:spTgt spid="9">
                                            <p:txEl>
                                              <p:pRg st="14" end="14"/>
                                            </p:txEl>
                                          </p:spTgt>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9">
                                            <p:txEl>
                                              <p:pRg st="15" end="15"/>
                                            </p:txEl>
                                          </p:spTgt>
                                        </p:tgtEl>
                                        <p:attrNameLst>
                                          <p:attrName>style.visibility</p:attrName>
                                        </p:attrNameLst>
                                      </p:cBhvr>
                                      <p:to>
                                        <p:strVal val="visible"/>
                                      </p:to>
                                    </p:set>
                                    <p:animEffect transition="in" filter="wipe(down)">
                                      <p:cBhvr>
                                        <p:cTn id="56" dur="500"/>
                                        <p:tgtEl>
                                          <p:spTgt spid="9">
                                            <p:txEl>
                                              <p:pRg st="15" end="15"/>
                                            </p:txEl>
                                          </p:spTgt>
                                        </p:tgtEl>
                                      </p:cBhvr>
                                    </p:animEffect>
                                  </p:child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9">
                                            <p:txEl>
                                              <p:pRg st="16" end="16"/>
                                            </p:txEl>
                                          </p:spTgt>
                                        </p:tgtEl>
                                        <p:attrNameLst>
                                          <p:attrName>style.visibility</p:attrName>
                                        </p:attrNameLst>
                                      </p:cBhvr>
                                      <p:to>
                                        <p:strVal val="visible"/>
                                      </p:to>
                                    </p:set>
                                    <p:animEffect transition="in" filter="wipe(down)">
                                      <p:cBhvr>
                                        <p:cTn id="65" dur="500"/>
                                        <p:tgtEl>
                                          <p:spTgt spid="9">
                                            <p:txEl>
                                              <p:pRg st="16" end="1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9">
                                            <p:txEl>
                                              <p:pRg st="17" end="17"/>
                                            </p:txEl>
                                          </p:spTgt>
                                        </p:tgtEl>
                                        <p:attrNameLst>
                                          <p:attrName>style.visibility</p:attrName>
                                        </p:attrNameLst>
                                      </p:cBhvr>
                                      <p:to>
                                        <p:strVal val="visible"/>
                                      </p:to>
                                    </p:set>
                                    <p:animEffect transition="in" filter="wipe(down)">
                                      <p:cBhvr>
                                        <p:cTn id="70" dur="500"/>
                                        <p:tgtEl>
                                          <p:spTgt spid="9">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499176" cy="857256"/>
          </a:xfrm>
        </p:spPr>
        <p:txBody>
          <a:bodyPr/>
          <a:lstStyle/>
          <a:p>
            <a:r>
              <a:rPr lang="en-US" sz="2800" dirty="0">
                <a:cs typeface="Helvetica" pitchFamily="34" charset="0"/>
              </a:rPr>
              <a:t>Responses to o</a:t>
            </a:r>
            <a:r>
              <a:rPr lang="en-US" sz="2800" dirty="0"/>
              <a:t>ne-standard deviation unexpected increase in interest </a:t>
            </a:r>
            <a:r>
              <a:rPr lang="en-US" sz="2800" dirty="0" smtClean="0"/>
              <a:t>rates: Mexico</a:t>
            </a:r>
            <a:endParaRPr lang="es-MX" sz="2800"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7784" y="1138372"/>
            <a:ext cx="3960440" cy="5303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5848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686800" cy="857256"/>
          </a:xfrm>
        </p:spPr>
        <p:txBody>
          <a:bodyPr/>
          <a:lstStyle/>
          <a:p>
            <a:r>
              <a:rPr lang="en-US" sz="2800" dirty="0" smtClean="0">
                <a:cs typeface="Helvetica" pitchFamily="34" charset="0"/>
              </a:rPr>
              <a:t>Responses to one-standard deviation</a:t>
            </a:r>
            <a:br>
              <a:rPr lang="en-US" sz="2800" dirty="0" smtClean="0">
                <a:cs typeface="Helvetica" pitchFamily="34" charset="0"/>
              </a:rPr>
            </a:br>
            <a:r>
              <a:rPr lang="en-US" sz="2800" dirty="0" smtClean="0">
                <a:cs typeface="Helvetica" pitchFamily="34" charset="0"/>
              </a:rPr>
              <a:t>unexpected increase in government expenditure</a:t>
            </a:r>
            <a:endParaRPr lang="en-US" sz="2800" dirty="0">
              <a:cs typeface="Helvetica" pitchFamily="34" charset="0"/>
            </a:endParaRPr>
          </a:p>
        </p:txBody>
      </p:sp>
      <p:graphicFrame>
        <p:nvGraphicFramePr>
          <p:cNvPr id="8" name="6 Marcador de contenido"/>
          <p:cNvGraphicFramePr>
            <a:graphicFrameLocks/>
          </p:cNvGraphicFramePr>
          <p:nvPr>
            <p:extLst>
              <p:ext uri="{D42A27DB-BD31-4B8C-83A1-F6EECF244321}">
                <p14:modId xmlns:p14="http://schemas.microsoft.com/office/powerpoint/2010/main" val="528390313"/>
              </p:ext>
            </p:extLst>
          </p:nvPr>
        </p:nvGraphicFramePr>
        <p:xfrm>
          <a:off x="467544" y="1340768"/>
          <a:ext cx="8291263" cy="2219960"/>
        </p:xfrm>
        <a:graphic>
          <a:graphicData uri="http://schemas.openxmlformats.org/drawingml/2006/table">
            <a:tbl>
              <a:tblPr firstRow="1" bandRow="1">
                <a:tableStyleId>{00A15C55-8517-42AA-B614-E9B94910E393}</a:tableStyleId>
              </a:tblPr>
              <a:tblGrid>
                <a:gridCol w="1274365"/>
                <a:gridCol w="1002414"/>
                <a:gridCol w="1002414"/>
                <a:gridCol w="1002414"/>
                <a:gridCol w="1002414"/>
                <a:gridCol w="1002414"/>
                <a:gridCol w="1002414"/>
                <a:gridCol w="1002414"/>
              </a:tblGrid>
              <a:tr h="0">
                <a:tc>
                  <a:txBody>
                    <a:bodyPr/>
                    <a:lstStyle/>
                    <a:p>
                      <a:pPr algn="ctr"/>
                      <a:r>
                        <a:rPr lang="en-US" noProof="0" dirty="0" smtClean="0"/>
                        <a:t>Gov´t</a:t>
                      </a:r>
                      <a:endParaRPr lang="en-US" noProof="0" dirty="0"/>
                    </a:p>
                  </a:txBody>
                  <a:tcPr/>
                </a:tc>
                <a:tc>
                  <a:txBody>
                    <a:bodyPr/>
                    <a:lstStyle/>
                    <a:p>
                      <a:pPr algn="ctr"/>
                      <a:r>
                        <a:rPr lang="es-MX" i="1" dirty="0" smtClean="0"/>
                        <a:t>y</a:t>
                      </a:r>
                      <a:endParaRPr lang="es-MX" i="1" dirty="0"/>
                    </a:p>
                  </a:txBody>
                  <a:tcPr/>
                </a:tc>
                <a:tc>
                  <a:txBody>
                    <a:bodyPr/>
                    <a:lstStyle/>
                    <a:p>
                      <a:pPr algn="ctr"/>
                      <a:r>
                        <a:rPr lang="el-GR" i="1" dirty="0" smtClean="0"/>
                        <a:t>π</a:t>
                      </a:r>
                      <a:endParaRPr lang="es-MX" i="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i="1" dirty="0" smtClean="0"/>
                        <a:t>-</a:t>
                      </a:r>
                      <a:r>
                        <a:rPr lang="el-GR" i="1" dirty="0" smtClean="0"/>
                        <a:t>Δ</a:t>
                      </a:r>
                      <a:r>
                        <a:rPr lang="es-MX" i="1" dirty="0" smtClean="0"/>
                        <a:t>e</a:t>
                      </a:r>
                    </a:p>
                  </a:txBody>
                  <a:tcPr/>
                </a:tc>
                <a:tc>
                  <a:txBody>
                    <a:bodyPr/>
                    <a:lstStyle/>
                    <a:p>
                      <a:pPr algn="ctr"/>
                      <a:r>
                        <a:rPr lang="es-MX" i="1" dirty="0" smtClean="0"/>
                        <a:t>r</a:t>
                      </a:r>
                      <a:endParaRPr lang="es-MX" i="1" dirty="0"/>
                    </a:p>
                  </a:txBody>
                  <a:tcPr/>
                </a:tc>
                <a:tc>
                  <a:txBody>
                    <a:bodyPr/>
                    <a:lstStyle/>
                    <a:p>
                      <a:pPr algn="ctr"/>
                      <a:r>
                        <a:rPr lang="es-MX" i="1" dirty="0" smtClean="0"/>
                        <a:t>g</a:t>
                      </a:r>
                      <a:endParaRPr lang="es-MX" i="1" dirty="0"/>
                    </a:p>
                  </a:txBody>
                  <a:tcPr/>
                </a:tc>
                <a:tc>
                  <a:txBody>
                    <a:bodyPr/>
                    <a:lstStyle/>
                    <a:p>
                      <a:pPr algn="ctr"/>
                      <a:r>
                        <a:rPr lang="es-MX" i="1" dirty="0" smtClean="0"/>
                        <a:t>t</a:t>
                      </a:r>
                      <a:r>
                        <a:rPr lang="es-MX" i="1" baseline="-25000" dirty="0" smtClean="0"/>
                        <a:t>+1</a:t>
                      </a:r>
                      <a:endParaRPr lang="es-MX" i="1" baseline="-25000" dirty="0"/>
                    </a:p>
                  </a:txBody>
                  <a:tcPr/>
                </a:tc>
                <a:tc>
                  <a:txBody>
                    <a:bodyPr/>
                    <a:lstStyle/>
                    <a:p>
                      <a:pPr algn="ctr"/>
                      <a:r>
                        <a:rPr lang="es-MX" i="1" dirty="0" smtClean="0"/>
                        <a:t>b</a:t>
                      </a:r>
                      <a:endParaRPr lang="es-MX" i="1" dirty="0"/>
                    </a:p>
                  </a:txBody>
                  <a:tcPr/>
                </a:tc>
              </a:tr>
              <a:tr h="370840">
                <a:tc>
                  <a:txBody>
                    <a:bodyPr/>
                    <a:lstStyle/>
                    <a:p>
                      <a:r>
                        <a:rPr lang="en-US" b="1" noProof="0" smtClean="0"/>
                        <a:t>Argentina</a:t>
                      </a:r>
                      <a:endParaRPr lang="en-US" b="1" noProof="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r>
              <a:tr h="370840">
                <a:tc>
                  <a:txBody>
                    <a:bodyPr/>
                    <a:lstStyle/>
                    <a:p>
                      <a:r>
                        <a:rPr lang="en-US" b="1" noProof="0" smtClean="0"/>
                        <a:t>Brazil</a:t>
                      </a:r>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r>
              <a:tr h="370840">
                <a:tc>
                  <a:txBody>
                    <a:bodyPr/>
                    <a:lstStyle/>
                    <a:p>
                      <a:r>
                        <a:rPr lang="en-US" b="1" noProof="0" smtClean="0"/>
                        <a:t>Colombia</a:t>
                      </a:r>
                      <a:endParaRPr lang="en-US" b="1" noProof="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r>
              <a:tr h="370840">
                <a:tc>
                  <a:txBody>
                    <a:bodyPr/>
                    <a:lstStyle/>
                    <a:p>
                      <a:r>
                        <a:rPr lang="en-US" b="1" noProof="0" smtClean="0"/>
                        <a:t>Mexico</a:t>
                      </a:r>
                      <a:endParaRPr lang="en-US" b="1" noProof="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r>
              <a:tr h="370840">
                <a:tc>
                  <a:txBody>
                    <a:bodyPr/>
                    <a:lstStyle/>
                    <a:p>
                      <a:r>
                        <a:rPr lang="en-US" b="1" noProof="0" dirty="0" smtClean="0"/>
                        <a:t>Peru</a:t>
                      </a:r>
                      <a:endParaRPr lang="en-US" b="1" noProof="0" dirty="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c>
                  <a:txBody>
                    <a:bodyPr/>
                    <a:lstStyle/>
                    <a:p>
                      <a:pPr algn="ctr"/>
                      <a:r>
                        <a:rPr lang="es-MX" sz="1800" b="1" dirty="0" smtClean="0"/>
                        <a:t>↑</a:t>
                      </a:r>
                      <a:endParaRPr lang="es-MX" sz="1800" b="1" dirty="0"/>
                    </a:p>
                  </a:txBody>
                  <a:tcPr/>
                </a:tc>
              </a:tr>
            </a:tbl>
          </a:graphicData>
        </a:graphic>
      </p:graphicFrame>
      <p:sp>
        <p:nvSpPr>
          <p:cNvPr id="3" name="2 Marcador de contenido"/>
          <p:cNvSpPr>
            <a:spLocks noGrp="1"/>
          </p:cNvSpPr>
          <p:nvPr>
            <p:ph idx="1"/>
          </p:nvPr>
        </p:nvSpPr>
        <p:spPr/>
        <p:txBody>
          <a:bodyPr/>
          <a:lstStyle/>
          <a:p>
            <a:endParaRPr lang="es-MX" dirty="0" smtClean="0"/>
          </a:p>
          <a:p>
            <a:endParaRPr lang="es-MX" dirty="0"/>
          </a:p>
          <a:p>
            <a:endParaRPr lang="es-MX" dirty="0" smtClean="0"/>
          </a:p>
          <a:p>
            <a:endParaRPr lang="es-MX" dirty="0"/>
          </a:p>
          <a:p>
            <a:endParaRPr lang="es-MX" dirty="0" smtClean="0"/>
          </a:p>
          <a:p>
            <a:endParaRPr lang="es-MX" dirty="0"/>
          </a:p>
        </p:txBody>
      </p:sp>
      <p:sp>
        <p:nvSpPr>
          <p:cNvPr id="6" name="6 Marcador de contenido"/>
          <p:cNvSpPr txBox="1">
            <a:spLocks/>
          </p:cNvSpPr>
          <p:nvPr/>
        </p:nvSpPr>
        <p:spPr bwMode="auto">
          <a:xfrm>
            <a:off x="425835" y="1268760"/>
            <a:ext cx="8229600" cy="5128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7500" lnSpcReduction="20000"/>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s-MX" dirty="0" smtClean="0"/>
          </a:p>
          <a:p>
            <a:endParaRPr lang="es-MX" dirty="0" smtClean="0"/>
          </a:p>
          <a:p>
            <a:endParaRPr lang="es-MX" dirty="0" smtClean="0"/>
          </a:p>
          <a:p>
            <a:endParaRPr lang="es-MX" dirty="0" smtClean="0"/>
          </a:p>
          <a:p>
            <a:endParaRPr lang="es-MX" dirty="0" smtClean="0"/>
          </a:p>
          <a:p>
            <a:pPr algn="just"/>
            <a:endParaRPr lang="en-US" sz="1000" dirty="0" smtClean="0">
              <a:solidFill>
                <a:srgbClr val="003366"/>
              </a:solidFill>
            </a:endParaRPr>
          </a:p>
          <a:p>
            <a:pPr algn="just"/>
            <a:endParaRPr lang="en-US" sz="1100" dirty="0" smtClean="0">
              <a:solidFill>
                <a:srgbClr val="003366"/>
              </a:solidFill>
            </a:endParaRPr>
          </a:p>
          <a:p>
            <a:pPr algn="just"/>
            <a:endParaRPr lang="en-US" sz="1100" dirty="0">
              <a:solidFill>
                <a:srgbClr val="003366"/>
              </a:solidFill>
            </a:endParaRPr>
          </a:p>
          <a:p>
            <a:pPr algn="just"/>
            <a:endParaRPr lang="en-US" sz="2900" dirty="0" smtClean="0">
              <a:solidFill>
                <a:srgbClr val="003366"/>
              </a:solidFill>
            </a:endParaRPr>
          </a:p>
          <a:p>
            <a:pPr algn="just"/>
            <a:r>
              <a:rPr lang="en-US" sz="2900" dirty="0" smtClean="0">
                <a:solidFill>
                  <a:srgbClr val="003366"/>
                </a:solidFill>
              </a:rPr>
              <a:t>Increases output and inflation.</a:t>
            </a:r>
          </a:p>
          <a:p>
            <a:pPr algn="just"/>
            <a:r>
              <a:rPr lang="en-US" sz="2900" dirty="0" smtClean="0">
                <a:solidFill>
                  <a:srgbClr val="003366"/>
                </a:solidFill>
              </a:rPr>
              <a:t>Depreciates the currency.</a:t>
            </a:r>
          </a:p>
          <a:p>
            <a:pPr algn="just"/>
            <a:r>
              <a:rPr lang="en-US" sz="2900" dirty="0" smtClean="0">
                <a:solidFill>
                  <a:srgbClr val="003366"/>
                </a:solidFill>
              </a:rPr>
              <a:t>Increases debt.</a:t>
            </a:r>
          </a:p>
          <a:p>
            <a:pPr algn="just"/>
            <a:r>
              <a:rPr lang="en-US" sz="2900" dirty="0" smtClean="0">
                <a:solidFill>
                  <a:srgbClr val="003366"/>
                </a:solidFill>
              </a:rPr>
              <a:t>Taxation rises slightly in response to the higher indebtedness.</a:t>
            </a:r>
          </a:p>
          <a:p>
            <a:pPr algn="just"/>
            <a:r>
              <a:rPr lang="en-US" sz="2900" dirty="0" smtClean="0">
                <a:solidFill>
                  <a:srgbClr val="003366"/>
                </a:solidFill>
              </a:rPr>
              <a:t>Interest rates remain almost unchanged in Argentina, Brazil and Peru, while they rise in Colombia and Mexico.</a:t>
            </a:r>
          </a:p>
          <a:p>
            <a:pPr algn="just"/>
            <a:r>
              <a:rPr lang="en-US" sz="2900" b="1" dirty="0" smtClean="0">
                <a:solidFill>
                  <a:srgbClr val="003366"/>
                </a:solidFill>
              </a:rPr>
              <a:t>Loose expenditure   </a:t>
            </a:r>
            <a:r>
              <a:rPr lang="en-US" sz="2900" b="1" dirty="0" smtClean="0">
                <a:solidFill>
                  <a:srgbClr val="003366"/>
                </a:solidFill>
                <a:sym typeface="Wingdings" panose="05000000000000000000" pitchFamily="2" charset="2"/>
              </a:rPr>
              <a:t>  	neutral / tight monetary and</a:t>
            </a:r>
          </a:p>
          <a:p>
            <a:pPr marL="0" indent="0" algn="just">
              <a:buNone/>
            </a:pPr>
            <a:r>
              <a:rPr lang="en-US" sz="2900" b="1" dirty="0">
                <a:solidFill>
                  <a:srgbClr val="003366"/>
                </a:solidFill>
                <a:sym typeface="Wingdings" panose="05000000000000000000" pitchFamily="2" charset="2"/>
              </a:rPr>
              <a:t>	</a:t>
            </a:r>
            <a:r>
              <a:rPr lang="en-US" sz="2900" b="1" dirty="0" smtClean="0">
                <a:solidFill>
                  <a:srgbClr val="003366"/>
                </a:solidFill>
                <a:sym typeface="Wingdings" panose="05000000000000000000" pitchFamily="2" charset="2"/>
              </a:rPr>
              <a:t>			tight taxation</a:t>
            </a:r>
            <a:endParaRPr lang="en-US" sz="2900" b="1" dirty="0" smtClean="0">
              <a:solidFill>
                <a:srgbClr val="003366"/>
              </a:solidFill>
            </a:endParaRPr>
          </a:p>
        </p:txBody>
      </p:sp>
      <p:sp>
        <p:nvSpPr>
          <p:cNvPr id="9" name="8 Rectángulo redondeado"/>
          <p:cNvSpPr/>
          <p:nvPr/>
        </p:nvSpPr>
        <p:spPr>
          <a:xfrm>
            <a:off x="5740500" y="1727349"/>
            <a:ext cx="99174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Rectángulo redondeado"/>
          <p:cNvSpPr/>
          <p:nvPr/>
        </p:nvSpPr>
        <p:spPr>
          <a:xfrm>
            <a:off x="1763688" y="1749624"/>
            <a:ext cx="101610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Rectángulo redondeado"/>
          <p:cNvSpPr/>
          <p:nvPr/>
        </p:nvSpPr>
        <p:spPr>
          <a:xfrm>
            <a:off x="2779788" y="1749624"/>
            <a:ext cx="928512"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Rectángulo redondeado"/>
          <p:cNvSpPr/>
          <p:nvPr/>
        </p:nvSpPr>
        <p:spPr>
          <a:xfrm>
            <a:off x="3708300" y="1749624"/>
            <a:ext cx="101610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2 Rectángulo redondeado"/>
          <p:cNvSpPr/>
          <p:nvPr/>
        </p:nvSpPr>
        <p:spPr>
          <a:xfrm>
            <a:off x="7740352" y="1692152"/>
            <a:ext cx="101610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Rectángulo redondeado"/>
          <p:cNvSpPr/>
          <p:nvPr/>
        </p:nvSpPr>
        <p:spPr>
          <a:xfrm>
            <a:off x="6732240" y="1727349"/>
            <a:ext cx="101610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14 Rectángulo redondeado"/>
          <p:cNvSpPr/>
          <p:nvPr/>
        </p:nvSpPr>
        <p:spPr>
          <a:xfrm>
            <a:off x="4724400" y="1727349"/>
            <a:ext cx="101610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7699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xEl>
                                              <p:pRg st="9" end="9"/>
                                            </p:txEl>
                                          </p:spTgt>
                                        </p:tgtEl>
                                        <p:attrNameLst>
                                          <p:attrName>style.visibility</p:attrName>
                                        </p:attrNameLst>
                                      </p:cBhvr>
                                      <p:to>
                                        <p:strVal val="visible"/>
                                      </p:to>
                                    </p:set>
                                    <p:animEffect transition="in" filter="wipe(down)">
                                      <p:cBhvr>
                                        <p:cTn id="16" dur="500"/>
                                        <p:tgtEl>
                                          <p:spTgt spid="6">
                                            <p:txEl>
                                              <p:pRg st="9" end="9"/>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6">
                                            <p:txEl>
                                              <p:pRg st="10" end="10"/>
                                            </p:txEl>
                                          </p:spTgt>
                                        </p:tgtEl>
                                        <p:attrNameLst>
                                          <p:attrName>style.visibility</p:attrName>
                                        </p:attrNameLst>
                                      </p:cBhvr>
                                      <p:to>
                                        <p:strVal val="visible"/>
                                      </p:to>
                                    </p:set>
                                    <p:animEffect transition="in" filter="wipe(down)">
                                      <p:cBhvr>
                                        <p:cTn id="29" dur="500"/>
                                        <p:tgtEl>
                                          <p:spTgt spid="6">
                                            <p:txEl>
                                              <p:pRg st="10" end="10"/>
                                            </p:txEl>
                                          </p:spTgt>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6">
                                            <p:txEl>
                                              <p:pRg st="11" end="11"/>
                                            </p:txEl>
                                          </p:spTgt>
                                        </p:tgtEl>
                                        <p:attrNameLst>
                                          <p:attrName>style.visibility</p:attrName>
                                        </p:attrNameLst>
                                      </p:cBhvr>
                                      <p:to>
                                        <p:strVal val="visible"/>
                                      </p:to>
                                    </p:set>
                                    <p:animEffect transition="in" filter="wipe(down)">
                                      <p:cBhvr>
                                        <p:cTn id="38" dur="500"/>
                                        <p:tgtEl>
                                          <p:spTgt spid="6">
                                            <p:txEl>
                                              <p:pRg st="11" end="11"/>
                                            </p:txEl>
                                          </p:spTgt>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6">
                                            <p:txEl>
                                              <p:pRg st="12" end="12"/>
                                            </p:txEl>
                                          </p:spTgt>
                                        </p:tgtEl>
                                        <p:attrNameLst>
                                          <p:attrName>style.visibility</p:attrName>
                                        </p:attrNameLst>
                                      </p:cBhvr>
                                      <p:to>
                                        <p:strVal val="visible"/>
                                      </p:to>
                                    </p:set>
                                    <p:animEffect transition="in" filter="wipe(down)">
                                      <p:cBhvr>
                                        <p:cTn id="47" dur="500"/>
                                        <p:tgtEl>
                                          <p:spTgt spid="6">
                                            <p:txEl>
                                              <p:pRg st="12" end="12"/>
                                            </p:txEl>
                                          </p:spTgt>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6">
                                            <p:txEl>
                                              <p:pRg st="13" end="13"/>
                                            </p:txEl>
                                          </p:spTgt>
                                        </p:tgtEl>
                                        <p:attrNameLst>
                                          <p:attrName>style.visibility</p:attrName>
                                        </p:attrNameLst>
                                      </p:cBhvr>
                                      <p:to>
                                        <p:strVal val="visible"/>
                                      </p:to>
                                    </p:set>
                                    <p:animEffect transition="in" filter="wipe(down)">
                                      <p:cBhvr>
                                        <p:cTn id="56" dur="500"/>
                                        <p:tgtEl>
                                          <p:spTgt spid="6">
                                            <p:txEl>
                                              <p:pRg st="13" end="1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6">
                                            <p:txEl>
                                              <p:pRg st="14" end="14"/>
                                            </p:txEl>
                                          </p:spTgt>
                                        </p:tgtEl>
                                        <p:attrNameLst>
                                          <p:attrName>style.visibility</p:attrName>
                                        </p:attrNameLst>
                                      </p:cBhvr>
                                      <p:to>
                                        <p:strVal val="visible"/>
                                      </p:to>
                                    </p:set>
                                    <p:animEffect transition="in" filter="wipe(down)">
                                      <p:cBhvr>
                                        <p:cTn id="61" dur="500"/>
                                        <p:tgtEl>
                                          <p:spTgt spid="6">
                                            <p:txEl>
                                              <p:pRg st="14" end="1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6">
                                            <p:txEl>
                                              <p:pRg st="15" end="15"/>
                                            </p:txEl>
                                          </p:spTgt>
                                        </p:tgtEl>
                                        <p:attrNameLst>
                                          <p:attrName>style.visibility</p:attrName>
                                        </p:attrNameLst>
                                      </p:cBhvr>
                                      <p:to>
                                        <p:strVal val="visible"/>
                                      </p:to>
                                    </p:set>
                                    <p:animEffect transition="in" filter="wipe(down)">
                                      <p:cBhvr>
                                        <p:cTn id="66" dur="500"/>
                                        <p:tgtEl>
                                          <p:spTgt spid="6">
                                            <p:txEl>
                                              <p:pRg st="15" end="15"/>
                                            </p:txEl>
                                          </p:spTgt>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42852"/>
            <a:ext cx="8352928" cy="857256"/>
          </a:xfrm>
        </p:spPr>
        <p:txBody>
          <a:bodyPr/>
          <a:lstStyle/>
          <a:p>
            <a:r>
              <a:rPr lang="en-US" sz="2800" dirty="0">
                <a:cs typeface="Helvetica" pitchFamily="34" charset="0"/>
              </a:rPr>
              <a:t>Responses to one-standard </a:t>
            </a:r>
            <a:r>
              <a:rPr lang="en-US" sz="2800" dirty="0" smtClean="0">
                <a:cs typeface="Helvetica" pitchFamily="34" charset="0"/>
              </a:rPr>
              <a:t>deviation unexpected </a:t>
            </a:r>
            <a:r>
              <a:rPr lang="en-US" sz="2800" dirty="0">
                <a:cs typeface="Helvetica" pitchFamily="34" charset="0"/>
              </a:rPr>
              <a:t>increase in government </a:t>
            </a:r>
            <a:r>
              <a:rPr lang="en-US" sz="2800" dirty="0" smtClean="0">
                <a:cs typeface="Helvetica" pitchFamily="34" charset="0"/>
              </a:rPr>
              <a:t>expenditure: Mexico</a:t>
            </a:r>
            <a:endParaRPr lang="es-MX" sz="2800"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99792" y="1196752"/>
            <a:ext cx="3960000" cy="5298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2921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cs typeface="Helvetica" pitchFamily="34" charset="0"/>
              </a:rPr>
              <a:t>Responses to o</a:t>
            </a:r>
            <a:r>
              <a:rPr lang="en-US" sz="2800" dirty="0"/>
              <a:t>ne-standard deviation unexpected increase in </a:t>
            </a:r>
            <a:r>
              <a:rPr lang="en-US" sz="2800" dirty="0" smtClean="0"/>
              <a:t>taxation</a:t>
            </a:r>
            <a:endParaRPr lang="en-US" sz="2800" dirty="0">
              <a:cs typeface="Helvetica" pitchFamily="34" charset="0"/>
            </a:endParaRPr>
          </a:p>
        </p:txBody>
      </p:sp>
      <p:graphicFrame>
        <p:nvGraphicFramePr>
          <p:cNvPr id="7" name="6 Marcador de contenido"/>
          <p:cNvGraphicFramePr>
            <a:graphicFrameLocks noGrp="1"/>
          </p:cNvGraphicFramePr>
          <p:nvPr>
            <p:ph idx="1"/>
            <p:extLst>
              <p:ext uri="{D42A27DB-BD31-4B8C-83A1-F6EECF244321}">
                <p14:modId xmlns:p14="http://schemas.microsoft.com/office/powerpoint/2010/main" val="907377415"/>
              </p:ext>
            </p:extLst>
          </p:nvPr>
        </p:nvGraphicFramePr>
        <p:xfrm>
          <a:off x="457200" y="1357313"/>
          <a:ext cx="8291263" cy="2225040"/>
        </p:xfrm>
        <a:graphic>
          <a:graphicData uri="http://schemas.openxmlformats.org/drawingml/2006/table">
            <a:tbl>
              <a:tblPr firstRow="1" bandRow="1">
                <a:tableStyleId>{21E4AEA4-8DFA-4A89-87EB-49C32662AFE0}</a:tableStyleId>
              </a:tblPr>
              <a:tblGrid>
                <a:gridCol w="1274365"/>
                <a:gridCol w="1002414"/>
                <a:gridCol w="1002414"/>
                <a:gridCol w="1002414"/>
                <a:gridCol w="1002414"/>
                <a:gridCol w="1002414"/>
                <a:gridCol w="1002414"/>
                <a:gridCol w="1002414"/>
              </a:tblGrid>
              <a:tr h="370840">
                <a:tc>
                  <a:txBody>
                    <a:bodyPr/>
                    <a:lstStyle/>
                    <a:p>
                      <a:pPr algn="ctr"/>
                      <a:r>
                        <a:rPr lang="en-US" i="0" noProof="0" dirty="0" smtClean="0"/>
                        <a:t>Taxation</a:t>
                      </a:r>
                      <a:endParaRPr lang="en-US" i="0" noProof="0" dirty="0"/>
                    </a:p>
                  </a:txBody>
                  <a:tcPr/>
                </a:tc>
                <a:tc>
                  <a:txBody>
                    <a:bodyPr/>
                    <a:lstStyle/>
                    <a:p>
                      <a:pPr algn="ctr"/>
                      <a:r>
                        <a:rPr lang="es-MX" i="1" dirty="0" smtClean="0"/>
                        <a:t>y</a:t>
                      </a:r>
                      <a:endParaRPr lang="es-MX" i="1" dirty="0"/>
                    </a:p>
                  </a:txBody>
                  <a:tcPr/>
                </a:tc>
                <a:tc>
                  <a:txBody>
                    <a:bodyPr/>
                    <a:lstStyle/>
                    <a:p>
                      <a:pPr algn="ctr"/>
                      <a:r>
                        <a:rPr lang="el-GR" i="1" dirty="0" smtClean="0"/>
                        <a:t>π</a:t>
                      </a:r>
                      <a:endParaRPr lang="es-MX" i="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i="1" dirty="0" smtClean="0"/>
                        <a:t>-</a:t>
                      </a:r>
                      <a:r>
                        <a:rPr lang="el-GR" i="1" dirty="0" smtClean="0"/>
                        <a:t>Δ</a:t>
                      </a:r>
                      <a:r>
                        <a:rPr lang="es-MX" i="1" dirty="0" smtClean="0"/>
                        <a:t>e</a:t>
                      </a:r>
                    </a:p>
                  </a:txBody>
                  <a:tcPr/>
                </a:tc>
                <a:tc>
                  <a:txBody>
                    <a:bodyPr/>
                    <a:lstStyle/>
                    <a:p>
                      <a:pPr algn="ctr"/>
                      <a:r>
                        <a:rPr lang="es-MX" i="1" dirty="0" smtClean="0"/>
                        <a:t>r</a:t>
                      </a:r>
                      <a:endParaRPr lang="es-MX" i="1" dirty="0"/>
                    </a:p>
                  </a:txBody>
                  <a:tcPr/>
                </a:tc>
                <a:tc>
                  <a:txBody>
                    <a:bodyPr/>
                    <a:lstStyle/>
                    <a:p>
                      <a:pPr algn="ctr"/>
                      <a:r>
                        <a:rPr lang="es-MX" i="1" dirty="0" smtClean="0"/>
                        <a:t>g</a:t>
                      </a:r>
                      <a:r>
                        <a:rPr lang="es-MX" i="1" baseline="-25000" dirty="0" smtClean="0"/>
                        <a:t>+1</a:t>
                      </a:r>
                      <a:endParaRPr lang="es-MX" i="1" baseline="-25000" dirty="0"/>
                    </a:p>
                  </a:txBody>
                  <a:tcPr/>
                </a:tc>
                <a:tc>
                  <a:txBody>
                    <a:bodyPr/>
                    <a:lstStyle/>
                    <a:p>
                      <a:pPr algn="ctr"/>
                      <a:r>
                        <a:rPr lang="es-MX" i="1" dirty="0" smtClean="0"/>
                        <a:t>t</a:t>
                      </a:r>
                      <a:endParaRPr lang="es-MX" i="1" dirty="0"/>
                    </a:p>
                  </a:txBody>
                  <a:tcPr/>
                </a:tc>
                <a:tc>
                  <a:txBody>
                    <a:bodyPr/>
                    <a:lstStyle/>
                    <a:p>
                      <a:pPr algn="ctr"/>
                      <a:r>
                        <a:rPr lang="es-MX" i="1" dirty="0" smtClean="0"/>
                        <a:t>b</a:t>
                      </a:r>
                      <a:endParaRPr lang="es-MX" i="1" dirty="0"/>
                    </a:p>
                  </a:txBody>
                  <a:tcPr/>
                </a:tc>
              </a:tr>
              <a:tr h="370840">
                <a:tc>
                  <a:txBody>
                    <a:bodyPr/>
                    <a:lstStyle/>
                    <a:p>
                      <a:r>
                        <a:rPr lang="en-US" b="1" noProof="0" dirty="0" smtClean="0"/>
                        <a:t>Argentina</a:t>
                      </a:r>
                      <a:endParaRPr lang="en-US" b="1" noProof="0"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r>
              <a:tr h="370840">
                <a:tc>
                  <a:txBody>
                    <a:bodyPr/>
                    <a:lstStyle/>
                    <a:p>
                      <a:r>
                        <a:rPr lang="en-US" b="1" noProof="0" dirty="0" smtClean="0"/>
                        <a:t>Brazil</a:t>
                      </a:r>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r>
              <a:tr h="370840">
                <a:tc>
                  <a:txBody>
                    <a:bodyPr/>
                    <a:lstStyle/>
                    <a:p>
                      <a:r>
                        <a:rPr lang="en-US" b="1" noProof="0" dirty="0" smtClean="0"/>
                        <a:t>Colombia</a:t>
                      </a:r>
                      <a:endParaRPr lang="en-US" b="1" noProof="0"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r>
              <a:tr h="370840">
                <a:tc>
                  <a:txBody>
                    <a:bodyPr/>
                    <a:lstStyle/>
                    <a:p>
                      <a:r>
                        <a:rPr lang="en-US" b="1" noProof="0" dirty="0" smtClean="0"/>
                        <a:t>Mexico</a:t>
                      </a:r>
                      <a:endParaRPr lang="en-US" b="1" noProof="0"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r>
              <a:tr h="370840">
                <a:tc>
                  <a:txBody>
                    <a:bodyPr/>
                    <a:lstStyle/>
                    <a:p>
                      <a:r>
                        <a:rPr lang="en-US" b="1" noProof="0" dirty="0" smtClean="0"/>
                        <a:t>Peru</a:t>
                      </a:r>
                      <a:endParaRPr lang="en-US" b="1" noProof="0"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solidFill>
                            <a:schemeClr val="accent5">
                              <a:lumMod val="75000"/>
                            </a:schemeClr>
                          </a:solidFill>
                        </a:rPr>
                        <a:t>↔</a:t>
                      </a:r>
                      <a:endParaRPr lang="es-MX" sz="1800" b="1" dirty="0">
                        <a:solidFill>
                          <a:schemeClr val="accent5">
                            <a:lumMod val="75000"/>
                          </a:schemeClr>
                        </a:solidFill>
                      </a:endParaRPr>
                    </a:p>
                  </a:txBody>
                  <a:tcPr/>
                </a:tc>
                <a:tc>
                  <a:txBody>
                    <a:bodyPr/>
                    <a:lstStyle/>
                    <a:p>
                      <a:pPr algn="ctr"/>
                      <a:r>
                        <a:rPr lang="es-MX" sz="1800" b="1" dirty="0" smtClean="0"/>
                        <a:t>↑</a:t>
                      </a:r>
                      <a:endParaRPr lang="es-MX" sz="1800" b="1" dirty="0"/>
                    </a:p>
                  </a:txBody>
                  <a:tcPr/>
                </a:tc>
                <a:tc>
                  <a:txBody>
                    <a:bodyPr/>
                    <a:lstStyle/>
                    <a:p>
                      <a:pPr algn="ctr"/>
                      <a:r>
                        <a:rPr lang="es-MX" sz="1800" b="1" dirty="0" smtClean="0">
                          <a:solidFill>
                            <a:srgbClr val="C00000"/>
                          </a:solidFill>
                        </a:rPr>
                        <a:t>↓</a:t>
                      </a:r>
                      <a:endParaRPr lang="es-MX" sz="1800" b="1" dirty="0">
                        <a:solidFill>
                          <a:srgbClr val="C00000"/>
                        </a:solidFill>
                      </a:endParaRPr>
                    </a:p>
                  </a:txBody>
                  <a:tcPr/>
                </a:tc>
              </a:tr>
            </a:tbl>
          </a:graphicData>
        </a:graphic>
      </p:graphicFrame>
      <p:sp>
        <p:nvSpPr>
          <p:cNvPr id="5" name="6 Marcador de contenido"/>
          <p:cNvSpPr txBox="1">
            <a:spLocks/>
          </p:cNvSpPr>
          <p:nvPr/>
        </p:nvSpPr>
        <p:spPr bwMode="auto">
          <a:xfrm>
            <a:off x="395536" y="1509698"/>
            <a:ext cx="8229600" cy="508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s-MX" dirty="0" smtClean="0"/>
          </a:p>
          <a:p>
            <a:endParaRPr lang="es-MX" dirty="0" smtClean="0"/>
          </a:p>
          <a:p>
            <a:endParaRPr lang="es-MX" dirty="0" smtClean="0"/>
          </a:p>
          <a:p>
            <a:endParaRPr lang="es-MX" dirty="0" smtClean="0"/>
          </a:p>
          <a:p>
            <a:endParaRPr lang="es-MX" dirty="0" smtClean="0"/>
          </a:p>
          <a:p>
            <a:pPr algn="just"/>
            <a:endParaRPr lang="en-US" sz="1000" dirty="0" smtClean="0">
              <a:solidFill>
                <a:srgbClr val="003366"/>
              </a:solidFill>
            </a:endParaRPr>
          </a:p>
          <a:p>
            <a:pPr algn="just"/>
            <a:endParaRPr lang="en-US" sz="1100" dirty="0" smtClean="0">
              <a:solidFill>
                <a:srgbClr val="003366"/>
              </a:solidFill>
            </a:endParaRPr>
          </a:p>
          <a:p>
            <a:pPr algn="just"/>
            <a:endParaRPr lang="en-US" sz="1100" dirty="0">
              <a:solidFill>
                <a:srgbClr val="003366"/>
              </a:solidFill>
            </a:endParaRPr>
          </a:p>
          <a:p>
            <a:pPr algn="just"/>
            <a:endParaRPr lang="en-US" sz="2900" dirty="0" smtClean="0">
              <a:solidFill>
                <a:srgbClr val="003366"/>
              </a:solidFill>
            </a:endParaRPr>
          </a:p>
          <a:p>
            <a:pPr algn="just"/>
            <a:r>
              <a:rPr lang="en-US" sz="2900" dirty="0" smtClean="0">
                <a:solidFill>
                  <a:srgbClr val="003366"/>
                </a:solidFill>
              </a:rPr>
              <a:t>Causes stagflation.</a:t>
            </a:r>
          </a:p>
          <a:p>
            <a:pPr algn="just"/>
            <a:r>
              <a:rPr lang="en-US" sz="2900" dirty="0" smtClean="0">
                <a:solidFill>
                  <a:srgbClr val="003366"/>
                </a:solidFill>
              </a:rPr>
              <a:t>Depreciates the currency.</a:t>
            </a:r>
          </a:p>
          <a:p>
            <a:pPr algn="just"/>
            <a:r>
              <a:rPr lang="en-US" sz="2900" dirty="0" smtClean="0">
                <a:solidFill>
                  <a:srgbClr val="003366"/>
                </a:solidFill>
              </a:rPr>
              <a:t>Decreases debt.</a:t>
            </a:r>
          </a:p>
          <a:p>
            <a:pPr algn="just"/>
            <a:r>
              <a:rPr lang="en-US" sz="2900" dirty="0" smtClean="0">
                <a:solidFill>
                  <a:srgbClr val="003366"/>
                </a:solidFill>
              </a:rPr>
              <a:t>Government expenditure remains almost unchanged.</a:t>
            </a:r>
          </a:p>
          <a:p>
            <a:pPr algn="just"/>
            <a:r>
              <a:rPr lang="en-US" sz="2900" dirty="0" smtClean="0">
                <a:solidFill>
                  <a:srgbClr val="003366"/>
                </a:solidFill>
              </a:rPr>
              <a:t>Interest rates remain almost unchanged in Argentina, Brazil and Peru, while they rise in Colombia and Mexico to combat inflation.</a:t>
            </a:r>
          </a:p>
          <a:p>
            <a:pPr algn="just"/>
            <a:r>
              <a:rPr lang="en-US" sz="2900" b="1" dirty="0" smtClean="0">
                <a:solidFill>
                  <a:srgbClr val="003366"/>
                </a:solidFill>
              </a:rPr>
              <a:t>Tight taxation   </a:t>
            </a:r>
            <a:r>
              <a:rPr lang="en-US" sz="2900" b="1" dirty="0" smtClean="0">
                <a:solidFill>
                  <a:srgbClr val="003366"/>
                </a:solidFill>
                <a:sym typeface="Wingdings" panose="05000000000000000000" pitchFamily="2" charset="2"/>
              </a:rPr>
              <a:t>	neutral / tight monetary and</a:t>
            </a:r>
            <a:endParaRPr lang="en-US" sz="2900" b="1" dirty="0">
              <a:solidFill>
                <a:srgbClr val="003366"/>
              </a:solidFill>
              <a:sym typeface="Wingdings" panose="05000000000000000000" pitchFamily="2" charset="2"/>
            </a:endParaRPr>
          </a:p>
          <a:p>
            <a:pPr marL="0" indent="0" algn="just">
              <a:buNone/>
            </a:pPr>
            <a:r>
              <a:rPr lang="en-US" sz="2900" b="1" dirty="0" smtClean="0">
                <a:solidFill>
                  <a:srgbClr val="003366"/>
                </a:solidFill>
                <a:sym typeface="Wingdings" panose="05000000000000000000" pitchFamily="2" charset="2"/>
              </a:rPr>
              <a:t>			neutral government expenditure.</a:t>
            </a:r>
          </a:p>
        </p:txBody>
      </p:sp>
      <p:sp>
        <p:nvSpPr>
          <p:cNvPr id="6" name="5 Rectángulo redondeado"/>
          <p:cNvSpPr/>
          <p:nvPr/>
        </p:nvSpPr>
        <p:spPr>
          <a:xfrm>
            <a:off x="6715868" y="1724917"/>
            <a:ext cx="1027956"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Rectángulo redondeado"/>
          <p:cNvSpPr/>
          <p:nvPr/>
        </p:nvSpPr>
        <p:spPr>
          <a:xfrm>
            <a:off x="1763688" y="1725910"/>
            <a:ext cx="99174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Rectángulo redondeado"/>
          <p:cNvSpPr/>
          <p:nvPr/>
        </p:nvSpPr>
        <p:spPr>
          <a:xfrm>
            <a:off x="2783754" y="1727795"/>
            <a:ext cx="959571"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Rectángulo redondeado"/>
          <p:cNvSpPr/>
          <p:nvPr/>
        </p:nvSpPr>
        <p:spPr>
          <a:xfrm>
            <a:off x="7743824" y="1727795"/>
            <a:ext cx="949199"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Rectángulo redondeado"/>
          <p:cNvSpPr/>
          <p:nvPr/>
        </p:nvSpPr>
        <p:spPr>
          <a:xfrm>
            <a:off x="5724128" y="1727795"/>
            <a:ext cx="99174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2 Rectángulo redondeado"/>
          <p:cNvSpPr/>
          <p:nvPr/>
        </p:nvSpPr>
        <p:spPr>
          <a:xfrm>
            <a:off x="4735065" y="1729680"/>
            <a:ext cx="99174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Rectángulo redondeado"/>
          <p:cNvSpPr/>
          <p:nvPr/>
        </p:nvSpPr>
        <p:spPr>
          <a:xfrm>
            <a:off x="3743325" y="1734442"/>
            <a:ext cx="991740" cy="1872208"/>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00241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5">
                                            <p:txEl>
                                              <p:pRg st="9" end="9"/>
                                            </p:txEl>
                                          </p:spTgt>
                                        </p:tgtEl>
                                        <p:attrNameLst>
                                          <p:attrName>style.visibility</p:attrName>
                                        </p:attrNameLst>
                                      </p:cBhvr>
                                      <p:to>
                                        <p:strVal val="visible"/>
                                      </p:to>
                                    </p:set>
                                    <p:animEffect transition="in" filter="wipe(down)">
                                      <p:cBhvr>
                                        <p:cTn id="16" dur="500"/>
                                        <p:tgtEl>
                                          <p:spTgt spid="5">
                                            <p:txEl>
                                              <p:pRg st="9" end="9"/>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animEffect transition="in" filter="wipe(down)">
                                      <p:cBhvr>
                                        <p:cTn id="29" dur="500"/>
                                        <p:tgtEl>
                                          <p:spTgt spid="5">
                                            <p:txEl>
                                              <p:pRg st="10" end="10"/>
                                            </p:txEl>
                                          </p:spTgt>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5">
                                            <p:txEl>
                                              <p:pRg st="11" end="11"/>
                                            </p:txEl>
                                          </p:spTgt>
                                        </p:tgtEl>
                                        <p:attrNameLst>
                                          <p:attrName>style.visibility</p:attrName>
                                        </p:attrNameLst>
                                      </p:cBhvr>
                                      <p:to>
                                        <p:strVal val="visible"/>
                                      </p:to>
                                    </p:set>
                                    <p:animEffect transition="in" filter="wipe(down)">
                                      <p:cBhvr>
                                        <p:cTn id="38" dur="500"/>
                                        <p:tgtEl>
                                          <p:spTgt spid="5">
                                            <p:txEl>
                                              <p:pRg st="11" end="11"/>
                                            </p:txEl>
                                          </p:spTgt>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wipe(down)">
                                      <p:cBhvr>
                                        <p:cTn id="47" dur="500"/>
                                        <p:tgtEl>
                                          <p:spTgt spid="5">
                                            <p:txEl>
                                              <p:pRg st="12" end="12"/>
                                            </p:txEl>
                                          </p:spTgt>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5">
                                            <p:txEl>
                                              <p:pRg st="13" end="13"/>
                                            </p:txEl>
                                          </p:spTgt>
                                        </p:tgtEl>
                                        <p:attrNameLst>
                                          <p:attrName>style.visibility</p:attrName>
                                        </p:attrNameLst>
                                      </p:cBhvr>
                                      <p:to>
                                        <p:strVal val="visible"/>
                                      </p:to>
                                    </p:set>
                                    <p:animEffect transition="in" filter="wipe(down)">
                                      <p:cBhvr>
                                        <p:cTn id="56" dur="500"/>
                                        <p:tgtEl>
                                          <p:spTgt spid="5">
                                            <p:txEl>
                                              <p:pRg st="13" end="1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5">
                                            <p:txEl>
                                              <p:pRg st="14" end="14"/>
                                            </p:txEl>
                                          </p:spTgt>
                                        </p:tgtEl>
                                        <p:attrNameLst>
                                          <p:attrName>style.visibility</p:attrName>
                                        </p:attrNameLst>
                                      </p:cBhvr>
                                      <p:to>
                                        <p:strVal val="visible"/>
                                      </p:to>
                                    </p:set>
                                    <p:animEffect transition="in" filter="wipe(down)">
                                      <p:cBhvr>
                                        <p:cTn id="61" dur="500"/>
                                        <p:tgtEl>
                                          <p:spTgt spid="5">
                                            <p:txEl>
                                              <p:pRg st="14" end="1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5">
                                            <p:txEl>
                                              <p:pRg st="15" end="15"/>
                                            </p:txEl>
                                          </p:spTgt>
                                        </p:tgtEl>
                                        <p:attrNameLst>
                                          <p:attrName>style.visibility</p:attrName>
                                        </p:attrNameLst>
                                      </p:cBhvr>
                                      <p:to>
                                        <p:strVal val="visible"/>
                                      </p:to>
                                    </p:set>
                                    <p:animEffect transition="in" filter="wipe(down)">
                                      <p:cBhvr>
                                        <p:cTn id="66" dur="500"/>
                                        <p:tgtEl>
                                          <p:spTgt spid="5">
                                            <p:txEl>
                                              <p:pRg st="15" end="15"/>
                                            </p:txEl>
                                          </p:spTgt>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643192" cy="857256"/>
          </a:xfrm>
        </p:spPr>
        <p:txBody>
          <a:bodyPr/>
          <a:lstStyle/>
          <a:p>
            <a:r>
              <a:rPr lang="en-US" sz="2800" dirty="0">
                <a:cs typeface="Helvetica" pitchFamily="34" charset="0"/>
              </a:rPr>
              <a:t>Responses to o</a:t>
            </a:r>
            <a:r>
              <a:rPr lang="en-US" sz="2800" dirty="0"/>
              <a:t>ne-standard deviation unexpected increase in </a:t>
            </a:r>
            <a:r>
              <a:rPr lang="en-US" sz="2800" dirty="0" smtClean="0"/>
              <a:t>taxation: Mexico</a:t>
            </a:r>
            <a:endParaRPr lang="es-MX" sz="2800"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71800" y="1124744"/>
            <a:ext cx="3960000" cy="5367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5069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499176" cy="857256"/>
          </a:xfrm>
        </p:spPr>
        <p:txBody>
          <a:bodyPr/>
          <a:lstStyle/>
          <a:p>
            <a:r>
              <a:rPr lang="en-US" dirty="0" smtClean="0"/>
              <a:t>Newer estimation based on an extended model: Colombia</a:t>
            </a:r>
            <a:endParaRPr lang="en-US" dirty="0"/>
          </a:p>
        </p:txBody>
      </p:sp>
      <mc:AlternateContent xmlns:mc="http://schemas.openxmlformats.org/markup-compatibility/2006" xmlns:a14="http://schemas.microsoft.com/office/drawing/2010/main">
        <mc:Choice Requires="a14">
          <p:graphicFrame>
            <p:nvGraphicFramePr>
              <p:cNvPr id="4" name="3 Marcador de contenido"/>
              <p:cNvGraphicFramePr>
                <a:graphicFrameLocks noGrp="1"/>
              </p:cNvGraphicFramePr>
              <p:nvPr>
                <p:ph idx="1"/>
                <p:extLst>
                  <p:ext uri="{D42A27DB-BD31-4B8C-83A1-F6EECF244321}">
                    <p14:modId xmlns:p14="http://schemas.microsoft.com/office/powerpoint/2010/main" val="1502992708"/>
                  </p:ext>
                </p:extLst>
              </p:nvPr>
            </p:nvGraphicFramePr>
            <p:xfrm>
              <a:off x="323530" y="1484784"/>
              <a:ext cx="8496941" cy="4702878"/>
            </p:xfrm>
            <a:graphic>
              <a:graphicData uri="http://schemas.openxmlformats.org/drawingml/2006/table">
                <a:tbl>
                  <a:tblPr>
                    <a:tableStyleId>{22838BEF-8BB2-4498-84A7-C5851F593DF1}</a:tableStyleId>
                  </a:tblPr>
                  <a:tblGrid>
                    <a:gridCol w="1452845"/>
                    <a:gridCol w="1174016"/>
                    <a:gridCol w="1174016"/>
                    <a:gridCol w="1174016"/>
                    <a:gridCol w="1174016"/>
                    <a:gridCol w="1174016"/>
                    <a:gridCol w="1174016"/>
                  </a:tblGrid>
                  <a:tr h="271089">
                    <a:tc>
                      <a:txBody>
                        <a:bodyPr/>
                        <a:lstStyle/>
                        <a:p>
                          <a:pPr algn="ctr" fontAlgn="b"/>
                          <a:endParaRPr lang="en-US" sz="1400" b="1" i="0" u="none" strike="noStrike" noProof="0" dirty="0">
                            <a:solidFill>
                              <a:schemeClr val="tx2"/>
                            </a:solidFill>
                            <a:effectLst/>
                            <a:latin typeface="Calibri"/>
                          </a:endParaRPr>
                        </a:p>
                      </a:txBody>
                      <a:tcPr marL="9525" marR="9525" marT="9525" marB="0" anchor="b"/>
                    </a:tc>
                    <a:tc gridSpan="3">
                      <a:txBody>
                        <a:bodyPr/>
                        <a:lstStyle/>
                        <a:p>
                          <a:pPr algn="ctr" fontAlgn="b"/>
                          <a:r>
                            <a:rPr lang="en-US" sz="2000" b="1" u="none" strike="noStrike" noProof="0" dirty="0" smtClean="0">
                              <a:solidFill>
                                <a:schemeClr val="tx2"/>
                              </a:solidFill>
                              <a:effectLst/>
                            </a:rPr>
                            <a:t>Prior</a:t>
                          </a:r>
                          <a:endParaRPr lang="en-US" sz="2000" b="1" i="0" u="none" strike="noStrike" noProof="0" dirty="0">
                            <a:solidFill>
                              <a:schemeClr val="tx2"/>
                            </a:solidFill>
                            <a:effectLst/>
                            <a:latin typeface="Calibri"/>
                          </a:endParaRPr>
                        </a:p>
                      </a:txBody>
                      <a:tcPr marL="9525" marR="9525" marT="9525" marB="0" anchor="b"/>
                    </a:tc>
                    <a:tc hMerge="1">
                      <a:txBody>
                        <a:bodyPr/>
                        <a:lstStyle/>
                        <a:p>
                          <a:endParaRPr lang="es-MX"/>
                        </a:p>
                      </a:txBody>
                      <a:tcPr/>
                    </a:tc>
                    <a:tc hMerge="1">
                      <a:txBody>
                        <a:bodyPr/>
                        <a:lstStyle/>
                        <a:p>
                          <a:endParaRPr lang="es-MX"/>
                        </a:p>
                      </a:txBody>
                      <a:tcPr/>
                    </a:tc>
                    <a:tc gridSpan="3">
                      <a:txBody>
                        <a:bodyPr/>
                        <a:lstStyle/>
                        <a:p>
                          <a:pPr algn="ctr" fontAlgn="b"/>
                          <a:r>
                            <a:rPr lang="en-US" sz="2000" b="1" u="none" strike="noStrike" noProof="0" dirty="0" smtClean="0">
                              <a:solidFill>
                                <a:schemeClr val="tx2"/>
                              </a:solidFill>
                              <a:effectLst/>
                            </a:rPr>
                            <a:t>Posteriors</a:t>
                          </a:r>
                          <a:endParaRPr lang="en-US" sz="2000" b="1" i="0" u="none" strike="noStrike" noProof="0" dirty="0">
                            <a:solidFill>
                              <a:schemeClr val="tx2"/>
                            </a:solidFill>
                            <a:effectLst/>
                            <a:latin typeface="Calibri"/>
                          </a:endParaRPr>
                        </a:p>
                      </a:txBody>
                      <a:tcPr marL="9525" marR="9525" marT="9525" marB="0" anchor="b"/>
                    </a:tc>
                    <a:tc hMerge="1">
                      <a:txBody>
                        <a:bodyPr/>
                        <a:lstStyle/>
                        <a:p>
                          <a:endParaRPr lang="es-MX"/>
                        </a:p>
                      </a:txBody>
                      <a:tcPr/>
                    </a:tc>
                    <a:tc hMerge="1">
                      <a:txBody>
                        <a:bodyPr/>
                        <a:lstStyle/>
                        <a:p>
                          <a:endParaRPr lang="es-MX"/>
                        </a:p>
                      </a:txBody>
                      <a:tcPr/>
                    </a:tc>
                  </a:tr>
                  <a:tr h="271089">
                    <a:tc>
                      <a:txBody>
                        <a:bodyPr/>
                        <a:lstStyle/>
                        <a:p>
                          <a:pPr algn="ctr" fontAlgn="b"/>
                          <a:r>
                            <a:rPr lang="en-US" sz="1600" b="1" u="none" strike="noStrike" noProof="0" dirty="0" smtClean="0">
                              <a:solidFill>
                                <a:schemeClr val="tx2"/>
                              </a:solidFill>
                              <a:effectLst/>
                            </a:rPr>
                            <a:t>Parameter</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Distribution</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Mean</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Std. Dev.</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Mode</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5%</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95%</a:t>
                          </a:r>
                          <a:endParaRPr lang="en-US" sz="1600" b="1" i="0" u="none" strike="noStrike" noProof="0" dirty="0">
                            <a:solidFill>
                              <a:schemeClr val="tx2"/>
                            </a:solidFill>
                            <a:effectLst/>
                            <a:latin typeface="Calibri"/>
                          </a:endParaRP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𝝆</m:t>
                                    </m:r>
                                  </m:e>
                                  <m:sub>
                                    <m:r>
                                      <a:rPr lang="es-MX" sz="1600" u="none" strike="noStrike" smtClean="0">
                                        <a:solidFill>
                                          <a:schemeClr val="tx2"/>
                                        </a:solidFill>
                                        <a:effectLst/>
                                        <a:latin typeface="Cambria Math"/>
                                      </a:rPr>
                                      <m:t>𝒓</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Beta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0.80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0.66</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0.94</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𝒓</m:t>
                                    </m:r>
                                  </m:e>
                                  <m:sub>
                                    <m:r>
                                      <a:rPr lang="es-MX" sz="1600" u="none" strike="noStrike" smtClean="0">
                                        <a:solidFill>
                                          <a:schemeClr val="tx2"/>
                                        </a:solidFill>
                                        <a:effectLst/>
                                        <a:latin typeface="Cambria Math"/>
                                      </a:rPr>
                                      <m:t>𝝅</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Gamma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1.50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2.37</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1.65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3.07</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𝒓</m:t>
                                    </m:r>
                                  </m:e>
                                  <m:sub>
                                    <m:r>
                                      <a:rPr lang="es-MX" sz="1600" u="none" strike="noStrike" smtClean="0">
                                        <a:solidFill>
                                          <a:schemeClr val="tx2"/>
                                        </a:solidFill>
                                        <a:effectLst/>
                                        <a:latin typeface="Cambria Math"/>
                                      </a:rPr>
                                      <m:t>𝒚</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Gamma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0.25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0.13</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0.04</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0.07</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𝒓</m:t>
                                    </m:r>
                                  </m:e>
                                  <m:sub>
                                    <m:r>
                                      <a:rPr lang="es-MX" sz="1600" u="none" strike="noStrike" smtClean="0">
                                        <a:solidFill>
                                          <a:schemeClr val="tx2"/>
                                        </a:solidFill>
                                        <a:effectLst/>
                                        <a:latin typeface="Cambria Math"/>
                                      </a:rPr>
                                      <m:t>𝚫</m:t>
                                    </m:r>
                                    <m:r>
                                      <a:rPr lang="es-MX" sz="1600" u="none" strike="noStrike" smtClean="0">
                                        <a:solidFill>
                                          <a:schemeClr val="tx2"/>
                                        </a:solidFill>
                                        <a:effectLst/>
                                        <a:latin typeface="Cambria Math"/>
                                      </a:rPr>
                                      <m:t>𝒚</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Gamma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0.75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0.13</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0.08</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0.18</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𝒓</m:t>
                                    </m:r>
                                  </m:e>
                                  <m:sub>
                                    <m:r>
                                      <a:rPr lang="es-MX" sz="1600" u="none" strike="noStrike" smtClean="0">
                                        <a:solidFill>
                                          <a:schemeClr val="tx2"/>
                                        </a:solidFill>
                                        <a:effectLst/>
                                        <a:latin typeface="Cambria Math"/>
                                      </a:rPr>
                                      <m:t>𝚫</m:t>
                                    </m:r>
                                    <m:r>
                                      <a:rPr lang="es-MX" sz="1600" u="none" strike="noStrike" smtClean="0">
                                        <a:solidFill>
                                          <a:schemeClr val="tx2"/>
                                        </a:solidFill>
                                        <a:effectLst/>
                                        <a:latin typeface="Cambria Math"/>
                                      </a:rPr>
                                      <m:t>𝒆</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Gamma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0.13</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0.02</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0.03</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𝝆</m:t>
                                    </m:r>
                                  </m:e>
                                  <m:sub>
                                    <m:r>
                                      <a:rPr lang="es-MX" sz="1600" u="none" strike="noStrike" smtClean="0">
                                        <a:solidFill>
                                          <a:schemeClr val="tx2"/>
                                        </a:solidFill>
                                        <a:effectLst/>
                                        <a:latin typeface="Cambria Math"/>
                                      </a:rPr>
                                      <m:t>𝒈</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Beta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0.37</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0.03</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0.73</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𝒈</m:t>
                                    </m:r>
                                  </m:e>
                                  <m:sub>
                                    <m:r>
                                      <a:rPr lang="es-MX" sz="1600" u="none" strike="noStrike" smtClean="0">
                                        <a:solidFill>
                                          <a:schemeClr val="tx2"/>
                                        </a:solidFill>
                                        <a:effectLst/>
                                        <a:latin typeface="Cambria Math"/>
                                      </a:rPr>
                                      <m:t>𝒚</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0.02</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-0.14</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𝒈</m:t>
                                    </m:r>
                                  </m:e>
                                  <m:sub>
                                    <m:r>
                                      <a:rPr lang="es-MX" sz="1600" u="none" strike="noStrike" smtClean="0">
                                        <a:solidFill>
                                          <a:schemeClr val="tx2"/>
                                        </a:solidFill>
                                        <a:effectLst/>
                                        <a:latin typeface="Cambria Math"/>
                                      </a:rPr>
                                      <m:t>𝒃</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1.00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-0.55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0.14</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𝒈</m:t>
                                    </m:r>
                                  </m:e>
                                  <m:sub>
                                    <m:r>
                                      <a:rPr lang="es-MX" sz="1600" u="none" strike="noStrike" smtClean="0">
                                        <a:solidFill>
                                          <a:schemeClr val="tx2"/>
                                        </a:solidFill>
                                        <a:effectLst/>
                                        <a:latin typeface="Cambria Math"/>
                                      </a:rPr>
                                      <m:t>𝒄𝒂</m:t>
                                    </m:r>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-0.09</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0.21</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𝝆</m:t>
                                    </m:r>
                                  </m:e>
                                  <m:sub>
                                    <m:sSup>
                                      <m:sSupPr>
                                        <m:ctrlPr>
                                          <a:rPr lang="es-MX" sz="1600" i="1" u="none" strike="noStrike" smtClean="0">
                                            <a:solidFill>
                                              <a:schemeClr val="tx2"/>
                                            </a:solidFill>
                                            <a:effectLst/>
                                            <a:latin typeface="Cambria Math"/>
                                          </a:rPr>
                                        </m:ctrlPr>
                                      </m:sSupPr>
                                      <m:e>
                                        <m:r>
                                          <a:rPr lang="es-MX" sz="1600" u="none" strike="noStrike" smtClean="0">
                                            <a:solidFill>
                                              <a:schemeClr val="tx2"/>
                                            </a:solidFill>
                                            <a:effectLst/>
                                            <a:latin typeface="Cambria Math"/>
                                          </a:rPr>
                                          <m:t>𝝉</m:t>
                                        </m:r>
                                      </m:e>
                                      <m:sup>
                                        <m:r>
                                          <a:rPr lang="es-MX" sz="1600" u="none" strike="noStrike" smtClean="0">
                                            <a:solidFill>
                                              <a:schemeClr val="tx2"/>
                                            </a:solidFill>
                                            <a:effectLst/>
                                            <a:latin typeface="Cambria Math"/>
                                          </a:rPr>
                                          <m:t>𝒍</m:t>
                                        </m:r>
                                      </m:sup>
                                    </m:sSup>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Beta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0.82</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0.64</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0.99</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Sup>
                                  <m:sSubSupPr>
                                    <m:ctrlPr>
                                      <a:rPr lang="es-MX" sz="1600" i="1" u="none" strike="noStrike" smtClean="0">
                                        <a:solidFill>
                                          <a:schemeClr val="tx2"/>
                                        </a:solidFill>
                                        <a:effectLst/>
                                        <a:latin typeface="Cambria Math"/>
                                      </a:rPr>
                                    </m:ctrlPr>
                                  </m:sSubSupPr>
                                  <m:e>
                                    <m:r>
                                      <a:rPr lang="es-MX" sz="1600" u="none" strike="noStrike" smtClean="0">
                                        <a:solidFill>
                                          <a:schemeClr val="tx2"/>
                                        </a:solidFill>
                                        <a:effectLst/>
                                        <a:latin typeface="Cambria Math"/>
                                      </a:rPr>
                                      <m:t>𝝉</m:t>
                                    </m:r>
                                  </m:e>
                                  <m:sub>
                                    <m:r>
                                      <a:rPr lang="es-MX" sz="1600" u="none" strike="noStrike" smtClean="0">
                                        <a:solidFill>
                                          <a:schemeClr val="tx2"/>
                                        </a:solidFill>
                                        <a:effectLst/>
                                        <a:latin typeface="Cambria Math"/>
                                      </a:rPr>
                                      <m:t>𝒚</m:t>
                                    </m:r>
                                  </m:sub>
                                  <m:sup>
                                    <m:r>
                                      <a:rPr lang="es-MX" sz="1600" u="none" strike="noStrike" smtClean="0">
                                        <a:solidFill>
                                          <a:schemeClr val="tx2"/>
                                        </a:solidFill>
                                        <a:effectLst/>
                                        <a:latin typeface="Cambria Math"/>
                                      </a:rPr>
                                      <m:t>𝒍</m:t>
                                    </m:r>
                                  </m:sup>
                                </m:sSubSup>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-0.17</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0.15</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Sup>
                                  <m:sSubSupPr>
                                    <m:ctrlPr>
                                      <a:rPr lang="es-MX" sz="1600" i="1" u="none" strike="noStrike" smtClean="0">
                                        <a:solidFill>
                                          <a:schemeClr val="tx2"/>
                                        </a:solidFill>
                                        <a:effectLst/>
                                        <a:latin typeface="Cambria Math"/>
                                      </a:rPr>
                                    </m:ctrlPr>
                                  </m:sSubSupPr>
                                  <m:e>
                                    <m:r>
                                      <a:rPr lang="es-MX" sz="1600" u="none" strike="noStrike" smtClean="0">
                                        <a:solidFill>
                                          <a:schemeClr val="tx2"/>
                                        </a:solidFill>
                                        <a:effectLst/>
                                        <a:latin typeface="Cambria Math"/>
                                      </a:rPr>
                                      <m:t>𝝉</m:t>
                                    </m:r>
                                  </m:e>
                                  <m:sub>
                                    <m:r>
                                      <a:rPr lang="es-MX" sz="1600" u="none" strike="noStrike" smtClean="0">
                                        <a:solidFill>
                                          <a:schemeClr val="tx2"/>
                                        </a:solidFill>
                                        <a:effectLst/>
                                        <a:latin typeface="Cambria Math"/>
                                      </a:rPr>
                                      <m:t>𝒃</m:t>
                                    </m:r>
                                  </m:sub>
                                  <m:sup>
                                    <m:r>
                                      <a:rPr lang="es-MX" sz="1600" u="none" strike="noStrike" smtClean="0">
                                        <a:solidFill>
                                          <a:schemeClr val="tx2"/>
                                        </a:solidFill>
                                        <a:effectLst/>
                                        <a:latin typeface="Cambria Math"/>
                                      </a:rPr>
                                      <m:t>𝒍</m:t>
                                    </m:r>
                                  </m:sup>
                                </m:sSubSup>
                              </m:oMath>
                            </m:oMathPara>
                          </a14:m>
                          <a:endParaRPr lang="es-MX" sz="1600" b="1" i="0" u="none" strike="noStrike" dirty="0">
                            <a:solidFill>
                              <a:schemeClr val="tx2"/>
                            </a:solidFill>
                            <a:effectLst/>
                            <a:latin typeface="+mn-lt"/>
                          </a:endParaRPr>
                        </a:p>
                      </a:txBody>
                      <a:tcPr marL="9525" marR="9525" marT="9525" marB="0" anchor="b"/>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-0.18</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0.16</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
                                  <m:sSubPr>
                                    <m:ctrlPr>
                                      <a:rPr lang="es-MX" sz="1600" i="1" u="none" strike="noStrike" smtClean="0">
                                        <a:solidFill>
                                          <a:schemeClr val="tx2"/>
                                        </a:solidFill>
                                        <a:effectLst/>
                                        <a:latin typeface="Cambria Math"/>
                                      </a:rPr>
                                    </m:ctrlPr>
                                  </m:sSubPr>
                                  <m:e>
                                    <m:r>
                                      <a:rPr lang="es-MX" sz="1600" u="none" strike="noStrike" smtClean="0">
                                        <a:solidFill>
                                          <a:schemeClr val="tx2"/>
                                        </a:solidFill>
                                        <a:effectLst/>
                                        <a:latin typeface="Cambria Math"/>
                                      </a:rPr>
                                      <m:t>𝝆</m:t>
                                    </m:r>
                                  </m:e>
                                  <m:sub>
                                    <m:sSup>
                                      <m:sSupPr>
                                        <m:ctrlPr>
                                          <a:rPr lang="es-MX" sz="1600" i="1" u="none" strike="noStrike" smtClean="0">
                                            <a:solidFill>
                                              <a:schemeClr val="tx2"/>
                                            </a:solidFill>
                                            <a:effectLst/>
                                            <a:latin typeface="Cambria Math"/>
                                          </a:rPr>
                                        </m:ctrlPr>
                                      </m:sSupPr>
                                      <m:e>
                                        <m:r>
                                          <a:rPr lang="es-MX" sz="1600" u="none" strike="noStrike" smtClean="0">
                                            <a:solidFill>
                                              <a:schemeClr val="tx2"/>
                                            </a:solidFill>
                                            <a:effectLst/>
                                            <a:latin typeface="Cambria Math"/>
                                          </a:rPr>
                                          <m:t>𝝉</m:t>
                                        </m:r>
                                      </m:e>
                                      <m:sup>
                                        <m:r>
                                          <a:rPr lang="es-MX" sz="1600" u="none" strike="noStrike" smtClean="0">
                                            <a:solidFill>
                                              <a:schemeClr val="tx2"/>
                                            </a:solidFill>
                                            <a:effectLst/>
                                            <a:latin typeface="Cambria Math"/>
                                          </a:rPr>
                                          <m:t>𝒄</m:t>
                                        </m:r>
                                      </m:sup>
                                    </m:sSup>
                                  </m:sub>
                                </m:sSub>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Beta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0.45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0.05</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0.80</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Sup>
                                  <m:sSubSupPr>
                                    <m:ctrlPr>
                                      <a:rPr lang="es-MX" sz="1600" i="1" u="none" strike="noStrike" smtClean="0">
                                        <a:solidFill>
                                          <a:schemeClr val="tx2"/>
                                        </a:solidFill>
                                        <a:effectLst/>
                                        <a:latin typeface="Cambria Math"/>
                                      </a:rPr>
                                    </m:ctrlPr>
                                  </m:sSubSupPr>
                                  <m:e>
                                    <m:r>
                                      <a:rPr lang="es-MX" sz="1600" u="none" strike="noStrike" smtClean="0">
                                        <a:solidFill>
                                          <a:schemeClr val="tx2"/>
                                        </a:solidFill>
                                        <a:effectLst/>
                                        <a:latin typeface="Cambria Math"/>
                                      </a:rPr>
                                      <m:t>𝝉</m:t>
                                    </m:r>
                                  </m:e>
                                  <m:sub>
                                    <m:r>
                                      <a:rPr lang="es-MX" sz="1600" u="none" strike="noStrike" smtClean="0">
                                        <a:solidFill>
                                          <a:schemeClr val="tx2"/>
                                        </a:solidFill>
                                        <a:effectLst/>
                                        <a:latin typeface="Cambria Math"/>
                                      </a:rPr>
                                      <m:t>𝒚</m:t>
                                    </m:r>
                                  </m:sub>
                                  <m:sup>
                                    <m:r>
                                      <a:rPr lang="es-MX" sz="1600" u="none" strike="noStrike" smtClean="0">
                                        <a:solidFill>
                                          <a:schemeClr val="tx2"/>
                                        </a:solidFill>
                                        <a:effectLst/>
                                        <a:latin typeface="Cambria Math"/>
                                      </a:rPr>
                                      <m:t>𝒄</m:t>
                                    </m:r>
                                  </m:sup>
                                </m:sSubSup>
                              </m:oMath>
                            </m:oMathPara>
                          </a14:m>
                          <a:endParaRPr lang="es-MX" sz="1600" b="1" i="0" u="none" strike="noStrike" dirty="0">
                            <a:solidFill>
                              <a:schemeClr val="tx2"/>
                            </a:solidFill>
                            <a:effectLst/>
                            <a:latin typeface="Calibri"/>
                          </a:endParaRPr>
                        </a:p>
                      </a:txBody>
                      <a:tcPr marL="9525" marR="9525" marT="9525" marB="0" anchor="b"/>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-0.13</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0.14</a:t>
                          </a:r>
                        </a:p>
                      </a:txBody>
                      <a:tcPr marL="9525" marR="9525" marT="9525" marB="0" anchor="b"/>
                    </a:tc>
                  </a:tr>
                  <a:tr h="271089">
                    <a:tc>
                      <a:txBody>
                        <a:bodyPr/>
                        <a:lstStyle/>
                        <a:p>
                          <a:pPr algn="ctr" fontAlgn="b"/>
                          <a14:m>
                            <m:oMathPara xmlns:m="http://schemas.openxmlformats.org/officeDocument/2006/math">
                              <m:oMathParaPr>
                                <m:jc m:val="centerGroup"/>
                              </m:oMathParaPr>
                              <m:oMath xmlns:m="http://schemas.openxmlformats.org/officeDocument/2006/math">
                                <m:sSubSup>
                                  <m:sSubSupPr>
                                    <m:ctrlPr>
                                      <a:rPr lang="es-MX" sz="1600" i="1" u="none" strike="noStrike" smtClean="0">
                                        <a:solidFill>
                                          <a:schemeClr val="tx2"/>
                                        </a:solidFill>
                                        <a:effectLst/>
                                        <a:latin typeface="Cambria Math"/>
                                      </a:rPr>
                                    </m:ctrlPr>
                                  </m:sSubSupPr>
                                  <m:e>
                                    <m:r>
                                      <a:rPr lang="es-MX" sz="1600" u="none" strike="noStrike" smtClean="0">
                                        <a:solidFill>
                                          <a:schemeClr val="tx2"/>
                                        </a:solidFill>
                                        <a:effectLst/>
                                        <a:latin typeface="Cambria Math"/>
                                      </a:rPr>
                                      <m:t>𝝉</m:t>
                                    </m:r>
                                  </m:e>
                                  <m:sub>
                                    <m:r>
                                      <a:rPr lang="es-MX" sz="1600" u="none" strike="noStrike" smtClean="0">
                                        <a:solidFill>
                                          <a:schemeClr val="tx2"/>
                                        </a:solidFill>
                                        <a:effectLst/>
                                        <a:latin typeface="Cambria Math"/>
                                      </a:rPr>
                                      <m:t>𝒃</m:t>
                                    </m:r>
                                  </m:sub>
                                  <m:sup>
                                    <m:r>
                                      <a:rPr lang="es-MX" sz="1600" u="none" strike="noStrike" smtClean="0">
                                        <a:solidFill>
                                          <a:schemeClr val="tx2"/>
                                        </a:solidFill>
                                        <a:effectLst/>
                                        <a:latin typeface="Cambria Math"/>
                                      </a:rPr>
                                      <m:t>𝒄</m:t>
                                    </m:r>
                                  </m:sup>
                                </m:sSubSup>
                              </m:oMath>
                            </m:oMathPara>
                          </a14:m>
                          <a:endParaRPr lang="es-MX" sz="1600" b="1" i="0" u="none" strike="noStrike" dirty="0">
                            <a:solidFill>
                              <a:schemeClr val="tx2"/>
                            </a:solidFill>
                            <a:effectLst/>
                            <a:latin typeface="+mn-lt"/>
                          </a:endParaRPr>
                        </a:p>
                      </a:txBody>
                      <a:tcPr marL="9525" marR="9525" marT="9525" marB="0" anchor="b"/>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-0.04</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-0.19</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0.12</a:t>
                          </a:r>
                        </a:p>
                      </a:txBody>
                      <a:tcPr marL="9525" marR="9525" marT="9525" marB="0" anchor="b"/>
                    </a:tc>
                  </a:tr>
                </a:tbl>
              </a:graphicData>
            </a:graphic>
          </p:graphicFrame>
        </mc:Choice>
        <mc:Fallback xmlns="">
          <p:graphicFrame>
            <p:nvGraphicFramePr>
              <p:cNvPr id="4" name="3 Marcador de contenido"/>
              <p:cNvGraphicFramePr>
                <a:graphicFrameLocks noGrp="1"/>
              </p:cNvGraphicFramePr>
              <p:nvPr>
                <p:ph idx="1"/>
                <p:extLst>
                  <p:ext uri="{D42A27DB-BD31-4B8C-83A1-F6EECF244321}">
                    <p14:modId xmlns:p14="http://schemas.microsoft.com/office/powerpoint/2010/main" val="1502992708"/>
                  </p:ext>
                </p:extLst>
              </p:nvPr>
            </p:nvGraphicFramePr>
            <p:xfrm>
              <a:off x="323530" y="1484784"/>
              <a:ext cx="8496941" cy="4702878"/>
            </p:xfrm>
            <a:graphic>
              <a:graphicData uri="http://schemas.openxmlformats.org/drawingml/2006/table">
                <a:tbl>
                  <a:tblPr>
                    <a:tableStyleId>{22838BEF-8BB2-4498-84A7-C5851F593DF1}</a:tableStyleId>
                  </a:tblPr>
                  <a:tblGrid>
                    <a:gridCol w="1452845"/>
                    <a:gridCol w="1174016"/>
                    <a:gridCol w="1174016"/>
                    <a:gridCol w="1174016"/>
                    <a:gridCol w="1174016"/>
                    <a:gridCol w="1174016"/>
                    <a:gridCol w="1174016"/>
                  </a:tblGrid>
                  <a:tr h="314325">
                    <a:tc>
                      <a:txBody>
                        <a:bodyPr/>
                        <a:lstStyle/>
                        <a:p>
                          <a:pPr algn="ctr" fontAlgn="b"/>
                          <a:endParaRPr lang="en-US" sz="1400" b="1" i="0" u="none" strike="noStrike" noProof="0" dirty="0">
                            <a:solidFill>
                              <a:schemeClr val="tx2"/>
                            </a:solidFill>
                            <a:effectLst/>
                            <a:latin typeface="Calibri"/>
                          </a:endParaRPr>
                        </a:p>
                      </a:txBody>
                      <a:tcPr marL="9525" marR="9525" marT="9525" marB="0" anchor="b"/>
                    </a:tc>
                    <a:tc gridSpan="3">
                      <a:txBody>
                        <a:bodyPr/>
                        <a:lstStyle/>
                        <a:p>
                          <a:pPr algn="ctr" fontAlgn="b"/>
                          <a:r>
                            <a:rPr lang="en-US" sz="2000" b="1" u="none" strike="noStrike" noProof="0" dirty="0" smtClean="0">
                              <a:solidFill>
                                <a:schemeClr val="tx2"/>
                              </a:solidFill>
                              <a:effectLst/>
                            </a:rPr>
                            <a:t>Prior</a:t>
                          </a:r>
                          <a:endParaRPr lang="en-US" sz="2000" b="1" i="0" u="none" strike="noStrike" noProof="0" dirty="0">
                            <a:solidFill>
                              <a:schemeClr val="tx2"/>
                            </a:solidFill>
                            <a:effectLst/>
                            <a:latin typeface="Calibri"/>
                          </a:endParaRPr>
                        </a:p>
                      </a:txBody>
                      <a:tcPr marL="9525" marR="9525" marT="9525" marB="0" anchor="b"/>
                    </a:tc>
                    <a:tc hMerge="1">
                      <a:txBody>
                        <a:bodyPr/>
                        <a:lstStyle/>
                        <a:p>
                          <a:endParaRPr lang="es-MX"/>
                        </a:p>
                      </a:txBody>
                      <a:tcPr/>
                    </a:tc>
                    <a:tc hMerge="1">
                      <a:txBody>
                        <a:bodyPr/>
                        <a:lstStyle/>
                        <a:p>
                          <a:endParaRPr lang="es-MX"/>
                        </a:p>
                      </a:txBody>
                      <a:tcPr/>
                    </a:tc>
                    <a:tc gridSpan="3">
                      <a:txBody>
                        <a:bodyPr/>
                        <a:lstStyle/>
                        <a:p>
                          <a:pPr algn="ctr" fontAlgn="b"/>
                          <a:r>
                            <a:rPr lang="en-US" sz="2000" b="1" u="none" strike="noStrike" noProof="0" dirty="0" smtClean="0">
                              <a:solidFill>
                                <a:schemeClr val="tx2"/>
                              </a:solidFill>
                              <a:effectLst/>
                            </a:rPr>
                            <a:t>Posteriors</a:t>
                          </a:r>
                          <a:endParaRPr lang="en-US" sz="2000" b="1" i="0" u="none" strike="noStrike" noProof="0" dirty="0">
                            <a:solidFill>
                              <a:schemeClr val="tx2"/>
                            </a:solidFill>
                            <a:effectLst/>
                            <a:latin typeface="Calibri"/>
                          </a:endParaRPr>
                        </a:p>
                      </a:txBody>
                      <a:tcPr marL="9525" marR="9525" marT="9525" marB="0" anchor="b"/>
                    </a:tc>
                    <a:tc hMerge="1">
                      <a:txBody>
                        <a:bodyPr/>
                        <a:lstStyle/>
                        <a:p>
                          <a:endParaRPr lang="es-MX"/>
                        </a:p>
                      </a:txBody>
                      <a:tcPr/>
                    </a:tc>
                    <a:tc hMerge="1">
                      <a:txBody>
                        <a:bodyPr/>
                        <a:lstStyle/>
                        <a:p>
                          <a:endParaRPr lang="es-MX"/>
                        </a:p>
                      </a:txBody>
                      <a:tcPr/>
                    </a:tc>
                  </a:tr>
                  <a:tr h="271089">
                    <a:tc>
                      <a:txBody>
                        <a:bodyPr/>
                        <a:lstStyle/>
                        <a:p>
                          <a:pPr algn="ctr" fontAlgn="b"/>
                          <a:r>
                            <a:rPr lang="en-US" sz="1600" b="1" u="none" strike="noStrike" noProof="0" dirty="0" smtClean="0">
                              <a:solidFill>
                                <a:schemeClr val="tx2"/>
                              </a:solidFill>
                              <a:effectLst/>
                            </a:rPr>
                            <a:t>Parameter</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Distribution</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Mean</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Std. Dev.</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Mode</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5%</a:t>
                          </a:r>
                          <a:endParaRPr lang="en-US" sz="1600" b="1" i="0" u="none" strike="noStrike" noProof="0" dirty="0">
                            <a:solidFill>
                              <a:schemeClr val="tx2"/>
                            </a:solidFill>
                            <a:effectLst/>
                            <a:latin typeface="Calibri"/>
                          </a:endParaRPr>
                        </a:p>
                      </a:txBody>
                      <a:tcPr marL="9525" marR="9525" marT="9525" marB="0" anchor="b"/>
                    </a:tc>
                    <a:tc>
                      <a:txBody>
                        <a:bodyPr/>
                        <a:lstStyle/>
                        <a:p>
                          <a:pPr algn="ctr" fontAlgn="b"/>
                          <a:r>
                            <a:rPr lang="en-US" sz="1600" b="1" u="none" strike="noStrike" noProof="0" dirty="0" smtClean="0">
                              <a:solidFill>
                                <a:schemeClr val="tx2"/>
                              </a:solidFill>
                              <a:effectLst/>
                            </a:rPr>
                            <a:t>95%</a:t>
                          </a:r>
                          <a:endParaRPr lang="en-US" sz="1600" b="1" i="0" u="none" strike="noStrike" noProof="0" dirty="0">
                            <a:solidFill>
                              <a:schemeClr val="tx2"/>
                            </a:solidFill>
                            <a:effectLst/>
                            <a:latin typeface="Calibri"/>
                          </a:endParaRPr>
                        </a:p>
                      </a:txBody>
                      <a:tcPr marL="9525" marR="9525" marT="9525" marB="0" anchor="b"/>
                    </a:tc>
                  </a:tr>
                  <a:tr h="271089">
                    <a:tc>
                      <a:txBody>
                        <a:bodyPr/>
                        <a:lstStyle/>
                        <a:p>
                          <a:endParaRPr lang="es-MX"/>
                        </a:p>
                      </a:txBody>
                      <a:tcPr marL="9525" marR="9525" marT="9525" marB="0" anchor="b">
                        <a:blipFill rotWithShape="1">
                          <a:blip r:embed="rId2"/>
                          <a:stretch>
                            <a:fillRect t="-243182" r="-485714" b="-1475000"/>
                          </a:stretch>
                        </a:blipFill>
                      </a:tcPr>
                    </a:tc>
                    <a:tc>
                      <a:txBody>
                        <a:bodyPr/>
                        <a:lstStyle/>
                        <a:p>
                          <a:pPr algn="ctr" fontAlgn="b"/>
                          <a:r>
                            <a:rPr lang="es-MX" sz="1400" u="none" strike="noStrike" dirty="0" smtClean="0">
                              <a:solidFill>
                                <a:schemeClr val="tx2"/>
                              </a:solidFill>
                              <a:effectLst/>
                            </a:rPr>
                            <a:t>Beta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0.80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0.66</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0.94</a:t>
                          </a:r>
                        </a:p>
                      </a:txBody>
                      <a:tcPr marL="9525" marR="9525" marT="9525" marB="0" anchor="b"/>
                    </a:tc>
                  </a:tr>
                  <a:tr h="271089">
                    <a:tc>
                      <a:txBody>
                        <a:bodyPr/>
                        <a:lstStyle/>
                        <a:p>
                          <a:endParaRPr lang="es-MX"/>
                        </a:p>
                      </a:txBody>
                      <a:tcPr marL="9525" marR="9525" marT="9525" marB="0" anchor="b">
                        <a:blipFill rotWithShape="1">
                          <a:blip r:embed="rId2"/>
                          <a:stretch>
                            <a:fillRect t="-335556" r="-485714" b="-1342222"/>
                          </a:stretch>
                        </a:blipFill>
                      </a:tcPr>
                    </a:tc>
                    <a:tc>
                      <a:txBody>
                        <a:bodyPr/>
                        <a:lstStyle/>
                        <a:p>
                          <a:pPr algn="ctr" fontAlgn="b"/>
                          <a:r>
                            <a:rPr lang="es-MX" sz="1400" u="none" strike="noStrike" dirty="0" smtClean="0">
                              <a:solidFill>
                                <a:schemeClr val="tx2"/>
                              </a:solidFill>
                              <a:effectLst/>
                            </a:rPr>
                            <a:t>Gamma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1.50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2.37</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1.65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3.07</a:t>
                          </a:r>
                        </a:p>
                      </a:txBody>
                      <a:tcPr marL="9525" marR="9525" marT="9525" marB="0" anchor="b"/>
                    </a:tc>
                  </a:tr>
                  <a:tr h="275717">
                    <a:tc>
                      <a:txBody>
                        <a:bodyPr/>
                        <a:lstStyle/>
                        <a:p>
                          <a:endParaRPr lang="es-MX"/>
                        </a:p>
                      </a:txBody>
                      <a:tcPr marL="9525" marR="9525" marT="9525" marB="0" anchor="b">
                        <a:blipFill rotWithShape="1">
                          <a:blip r:embed="rId2"/>
                          <a:stretch>
                            <a:fillRect t="-435556" r="-485714" b="-1242222"/>
                          </a:stretch>
                        </a:blipFill>
                      </a:tcPr>
                    </a:tc>
                    <a:tc>
                      <a:txBody>
                        <a:bodyPr/>
                        <a:lstStyle/>
                        <a:p>
                          <a:pPr algn="ctr" fontAlgn="b"/>
                          <a:r>
                            <a:rPr lang="es-MX" sz="1400" u="none" strike="noStrike" dirty="0" smtClean="0">
                              <a:solidFill>
                                <a:schemeClr val="tx2"/>
                              </a:solidFill>
                              <a:effectLst/>
                            </a:rPr>
                            <a:t>Gamma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0.25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0.13</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0.04</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0.07</a:t>
                          </a:r>
                        </a:p>
                      </a:txBody>
                      <a:tcPr marL="9525" marR="9525" marT="9525" marB="0" anchor="b"/>
                    </a:tc>
                  </a:tr>
                  <a:tr h="275717">
                    <a:tc>
                      <a:txBody>
                        <a:bodyPr/>
                        <a:lstStyle/>
                        <a:p>
                          <a:endParaRPr lang="es-MX"/>
                        </a:p>
                      </a:txBody>
                      <a:tcPr marL="9525" marR="9525" marT="9525" marB="0" anchor="b">
                        <a:blipFill rotWithShape="1">
                          <a:blip r:embed="rId2"/>
                          <a:stretch>
                            <a:fillRect t="-535556" r="-485714" b="-1142222"/>
                          </a:stretch>
                        </a:blipFill>
                      </a:tcPr>
                    </a:tc>
                    <a:tc>
                      <a:txBody>
                        <a:bodyPr/>
                        <a:lstStyle/>
                        <a:p>
                          <a:pPr algn="ctr" fontAlgn="b"/>
                          <a:r>
                            <a:rPr lang="es-MX" sz="1400" u="none" strike="noStrike" dirty="0" smtClean="0">
                              <a:solidFill>
                                <a:schemeClr val="tx2"/>
                              </a:solidFill>
                              <a:effectLst/>
                            </a:rPr>
                            <a:t>Gamma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0.75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0.13</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0.08</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0.18</a:t>
                          </a:r>
                        </a:p>
                      </a:txBody>
                      <a:tcPr marL="9525" marR="9525" marT="9525" marB="0" anchor="b"/>
                    </a:tc>
                  </a:tr>
                  <a:tr h="271089">
                    <a:tc>
                      <a:txBody>
                        <a:bodyPr/>
                        <a:lstStyle/>
                        <a:p>
                          <a:endParaRPr lang="es-MX"/>
                        </a:p>
                      </a:txBody>
                      <a:tcPr marL="9525" marR="9525" marT="9525" marB="0" anchor="b">
                        <a:blipFill rotWithShape="1">
                          <a:blip r:embed="rId2"/>
                          <a:stretch>
                            <a:fillRect t="-635556" r="-485714" b="-1042222"/>
                          </a:stretch>
                        </a:blipFill>
                      </a:tcPr>
                    </a:tc>
                    <a:tc>
                      <a:txBody>
                        <a:bodyPr/>
                        <a:lstStyle/>
                        <a:p>
                          <a:pPr algn="ctr" fontAlgn="b"/>
                          <a:r>
                            <a:rPr lang="es-MX" sz="1400" u="none" strike="noStrike" dirty="0" smtClean="0">
                              <a:solidFill>
                                <a:schemeClr val="tx2"/>
                              </a:solidFill>
                              <a:effectLst/>
                            </a:rPr>
                            <a:t>Gamma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0.13</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0.02</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0.03</a:t>
                          </a:r>
                        </a:p>
                      </a:txBody>
                      <a:tcPr marL="9525" marR="9525" marT="9525" marB="0" anchor="b"/>
                    </a:tc>
                  </a:tr>
                  <a:tr h="276479">
                    <a:tc>
                      <a:txBody>
                        <a:bodyPr/>
                        <a:lstStyle/>
                        <a:p>
                          <a:endParaRPr lang="es-MX"/>
                        </a:p>
                      </a:txBody>
                      <a:tcPr marL="9525" marR="9525" marT="9525" marB="0" anchor="b">
                        <a:blipFill rotWithShape="1">
                          <a:blip r:embed="rId2"/>
                          <a:stretch>
                            <a:fillRect t="-735556" r="-485714" b="-942222"/>
                          </a:stretch>
                        </a:blipFill>
                      </a:tcPr>
                    </a:tc>
                    <a:tc>
                      <a:txBody>
                        <a:bodyPr/>
                        <a:lstStyle/>
                        <a:p>
                          <a:pPr algn="ctr" fontAlgn="b"/>
                          <a:r>
                            <a:rPr lang="es-MX" sz="1400" u="none" strike="noStrike" dirty="0" smtClean="0">
                              <a:solidFill>
                                <a:schemeClr val="tx2"/>
                              </a:solidFill>
                              <a:effectLst/>
                            </a:rPr>
                            <a:t>Beta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0.37</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0.03</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0.73</a:t>
                          </a:r>
                        </a:p>
                      </a:txBody>
                      <a:tcPr marL="9525" marR="9525" marT="9525" marB="0" anchor="b"/>
                    </a:tc>
                  </a:tr>
                  <a:tr h="275717">
                    <a:tc>
                      <a:txBody>
                        <a:bodyPr/>
                        <a:lstStyle/>
                        <a:p>
                          <a:endParaRPr lang="es-MX"/>
                        </a:p>
                      </a:txBody>
                      <a:tcPr marL="9525" marR="9525" marT="9525" marB="0" anchor="b">
                        <a:blipFill rotWithShape="1">
                          <a:blip r:embed="rId2"/>
                          <a:stretch>
                            <a:fillRect t="-835556" r="-485714" b="-842222"/>
                          </a:stretch>
                        </a:blipFill>
                      </a:tcPr>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0.02</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-0.14</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r>
                  <a:tr h="271089">
                    <a:tc>
                      <a:txBody>
                        <a:bodyPr/>
                        <a:lstStyle/>
                        <a:p>
                          <a:endParaRPr lang="es-MX"/>
                        </a:p>
                      </a:txBody>
                      <a:tcPr marL="9525" marR="9525" marT="9525" marB="0" anchor="b">
                        <a:blipFill rotWithShape="1">
                          <a:blip r:embed="rId2"/>
                          <a:stretch>
                            <a:fillRect t="-935556" r="-485714" b="-742222"/>
                          </a:stretch>
                        </a:blipFill>
                      </a:tcPr>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1.00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-0.55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0.14</a:t>
                          </a:r>
                        </a:p>
                      </a:txBody>
                      <a:tcPr marL="9525" marR="9525" marT="9525" marB="0" anchor="b"/>
                    </a:tc>
                  </a:tr>
                  <a:tr h="271089">
                    <a:tc>
                      <a:txBody>
                        <a:bodyPr/>
                        <a:lstStyle/>
                        <a:p>
                          <a:endParaRPr lang="es-MX"/>
                        </a:p>
                      </a:txBody>
                      <a:tcPr marL="9525" marR="9525" marT="9525" marB="0" anchor="b">
                        <a:blipFill rotWithShape="1">
                          <a:blip r:embed="rId2"/>
                          <a:stretch>
                            <a:fillRect t="-1059091" r="-485714" b="-659091"/>
                          </a:stretch>
                        </a:blipFill>
                      </a:tcPr>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0.05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-0.09</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0.21</a:t>
                          </a:r>
                        </a:p>
                      </a:txBody>
                      <a:tcPr marL="9525" marR="9525" marT="9525" marB="0" anchor="b"/>
                    </a:tc>
                  </a:tr>
                  <a:tr h="271089">
                    <a:tc>
                      <a:txBody>
                        <a:bodyPr/>
                        <a:lstStyle/>
                        <a:p>
                          <a:endParaRPr lang="es-MX"/>
                        </a:p>
                      </a:txBody>
                      <a:tcPr marL="9525" marR="9525" marT="9525" marB="0" anchor="b">
                        <a:blipFill rotWithShape="1">
                          <a:blip r:embed="rId2"/>
                          <a:stretch>
                            <a:fillRect t="-1133333" r="-485714" b="-544444"/>
                          </a:stretch>
                        </a:blipFill>
                      </a:tcPr>
                    </a:tc>
                    <a:tc>
                      <a:txBody>
                        <a:bodyPr/>
                        <a:lstStyle/>
                        <a:p>
                          <a:pPr algn="ctr" fontAlgn="b"/>
                          <a:r>
                            <a:rPr lang="es-MX" sz="1400" u="none" strike="noStrike" dirty="0" smtClean="0">
                              <a:solidFill>
                                <a:schemeClr val="tx2"/>
                              </a:solidFill>
                              <a:effectLst/>
                            </a:rPr>
                            <a:t>Beta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0.82</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0.64</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0.99</a:t>
                          </a:r>
                        </a:p>
                      </a:txBody>
                      <a:tcPr marL="9525" marR="9525" marT="9525" marB="0" anchor="b"/>
                    </a:tc>
                  </a:tr>
                  <a:tr h="290513">
                    <a:tc>
                      <a:txBody>
                        <a:bodyPr/>
                        <a:lstStyle/>
                        <a:p>
                          <a:endParaRPr lang="es-MX"/>
                        </a:p>
                      </a:txBody>
                      <a:tcPr marL="9525" marR="9525" marT="9525" marB="0" anchor="b">
                        <a:blipFill rotWithShape="1">
                          <a:blip r:embed="rId2"/>
                          <a:stretch>
                            <a:fillRect t="-1180851" r="-485714" b="-421277"/>
                          </a:stretch>
                        </a:blipFill>
                      </a:tcPr>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-0.17</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0.15</a:t>
                          </a:r>
                        </a:p>
                      </a:txBody>
                      <a:tcPr marL="9525" marR="9525" marT="9525" marB="0" anchor="b"/>
                    </a:tc>
                  </a:tr>
                  <a:tr h="278892">
                    <a:tc>
                      <a:txBody>
                        <a:bodyPr/>
                        <a:lstStyle/>
                        <a:p>
                          <a:endParaRPr lang="es-MX"/>
                        </a:p>
                      </a:txBody>
                      <a:tcPr marL="9525" marR="9525" marT="9525" marB="0" anchor="b">
                        <a:blipFill rotWithShape="1">
                          <a:blip r:embed="rId2"/>
                          <a:stretch>
                            <a:fillRect t="-1308696" r="-485714" b="-330435"/>
                          </a:stretch>
                        </a:blipFill>
                      </a:tcPr>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-0.18</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0.16</a:t>
                          </a:r>
                        </a:p>
                      </a:txBody>
                      <a:tcPr marL="9525" marR="9525" marT="9525" marB="0" anchor="b"/>
                    </a:tc>
                  </a:tr>
                  <a:tr h="271089">
                    <a:tc>
                      <a:txBody>
                        <a:bodyPr/>
                        <a:lstStyle/>
                        <a:p>
                          <a:endParaRPr lang="es-MX"/>
                        </a:p>
                      </a:txBody>
                      <a:tcPr marL="9525" marR="9525" marT="9525" marB="0" anchor="b">
                        <a:blipFill rotWithShape="1">
                          <a:blip r:embed="rId2"/>
                          <a:stretch>
                            <a:fillRect t="-1472727" r="-485714" b="-245455"/>
                          </a:stretch>
                        </a:blipFill>
                      </a:tcPr>
                    </a:tc>
                    <a:tc>
                      <a:txBody>
                        <a:bodyPr/>
                        <a:lstStyle/>
                        <a:p>
                          <a:pPr algn="ctr" fontAlgn="b"/>
                          <a:r>
                            <a:rPr lang="es-MX" sz="1400" u="none" strike="noStrike" dirty="0" smtClean="0">
                              <a:solidFill>
                                <a:schemeClr val="tx2"/>
                              </a:solidFill>
                              <a:effectLst/>
                            </a:rPr>
                            <a:t>Beta</a:t>
                          </a:r>
                          <a:endParaRPr lang="es-MX" sz="1400" b="0" i="0" u="none" strike="noStrike" dirty="0">
                            <a:solidFill>
                              <a:schemeClr val="tx2"/>
                            </a:solidFill>
                            <a:effectLst/>
                            <a:latin typeface="Calibri"/>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0.50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0.20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0.45</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0.05</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0.80</a:t>
                          </a:r>
                        </a:p>
                      </a:txBody>
                      <a:tcPr marL="9525" marR="9525" marT="9525" marB="0" anchor="b"/>
                    </a:tc>
                  </a:tr>
                  <a:tr h="275717">
                    <a:tc>
                      <a:txBody>
                        <a:bodyPr/>
                        <a:lstStyle/>
                        <a:p>
                          <a:endParaRPr lang="es-MX"/>
                        </a:p>
                      </a:txBody>
                      <a:tcPr marL="9525" marR="9525" marT="9525" marB="0" anchor="b">
                        <a:blipFill rotWithShape="1">
                          <a:blip r:embed="rId2"/>
                          <a:stretch>
                            <a:fillRect t="-1504348" r="-485714" b="-134783"/>
                          </a:stretch>
                        </a:blipFill>
                      </a:tcPr>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0.01</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-0.13</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0.14</a:t>
                          </a:r>
                        </a:p>
                      </a:txBody>
                      <a:tcPr marL="9525" marR="9525" marT="9525" marB="0" anchor="b"/>
                    </a:tc>
                  </a:tr>
                  <a:tr h="271089">
                    <a:tc>
                      <a:txBody>
                        <a:bodyPr/>
                        <a:lstStyle/>
                        <a:p>
                          <a:endParaRPr lang="es-MX"/>
                        </a:p>
                      </a:txBody>
                      <a:tcPr marL="9525" marR="9525" marT="9525" marB="0" anchor="b">
                        <a:blipFill rotWithShape="1">
                          <a:blip r:embed="rId2"/>
                          <a:stretch>
                            <a:fillRect t="-1677273" r="-485714" b="-40909"/>
                          </a:stretch>
                        </a:blipFill>
                      </a:tcPr>
                    </a:tc>
                    <a:tc>
                      <a:txBody>
                        <a:bodyPr/>
                        <a:lstStyle/>
                        <a:p>
                          <a:pPr algn="ctr" fontAlgn="b"/>
                          <a:r>
                            <a:rPr lang="es-MX" sz="1400" u="none" strike="noStrike" dirty="0" smtClean="0">
                              <a:solidFill>
                                <a:schemeClr val="tx2"/>
                              </a:solidFill>
                              <a:effectLst/>
                            </a:rPr>
                            <a:t>Normal</a:t>
                          </a:r>
                          <a:endParaRPr lang="es-MX" sz="1400" b="0" i="0" u="none" strike="noStrike" dirty="0">
                            <a:solidFill>
                              <a:schemeClr val="tx2"/>
                            </a:solidFill>
                            <a:effectLst/>
                            <a:latin typeface="+mn-lt"/>
                          </a:endParaRP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0.10</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-0.04</a:t>
                          </a:r>
                        </a:p>
                      </a:txBody>
                      <a:tcPr marL="9525" marR="9525" marT="9525" marB="0" anchor="b"/>
                    </a:tc>
                    <a:tc>
                      <a:txBody>
                        <a:bodyPr/>
                        <a:lstStyle/>
                        <a:p>
                          <a:pPr marL="0" algn="ctr" defTabSz="914400" rtl="0" eaLnBrk="1" fontAlgn="b" latinLnBrk="0" hangingPunct="1"/>
                          <a:r>
                            <a:rPr lang="es-MX" sz="1400" u="none" strike="noStrike" kern="1200">
                              <a:solidFill>
                                <a:schemeClr val="tx2"/>
                              </a:solidFill>
                              <a:effectLst/>
                              <a:latin typeface="+mn-lt"/>
                              <a:ea typeface="+mn-ea"/>
                              <a:cs typeface="+mn-cs"/>
                            </a:rPr>
                            <a:t>-0.19</a:t>
                          </a:r>
                        </a:p>
                      </a:txBody>
                      <a:tcPr marL="9525" marR="9525" marT="9525" marB="0" anchor="b"/>
                    </a:tc>
                    <a:tc>
                      <a:txBody>
                        <a:bodyPr/>
                        <a:lstStyle/>
                        <a:p>
                          <a:pPr marL="0" algn="ctr" defTabSz="914400" rtl="0" eaLnBrk="1" fontAlgn="b" latinLnBrk="0" hangingPunct="1"/>
                          <a:r>
                            <a:rPr lang="es-MX" sz="1400" u="none" strike="noStrike" kern="1200" dirty="0">
                              <a:solidFill>
                                <a:schemeClr val="tx2"/>
                              </a:solidFill>
                              <a:effectLst/>
                              <a:latin typeface="+mn-lt"/>
                              <a:ea typeface="+mn-ea"/>
                              <a:cs typeface="+mn-cs"/>
                            </a:rPr>
                            <a:t>0.12</a:t>
                          </a:r>
                        </a:p>
                      </a:txBody>
                      <a:tcPr marL="9525" marR="9525" marT="9525" marB="0" anchor="b"/>
                    </a:tc>
                  </a:tr>
                </a:tbl>
              </a:graphicData>
            </a:graphic>
          </p:graphicFrame>
        </mc:Fallback>
      </mc:AlternateContent>
    </p:spTree>
    <p:extLst>
      <p:ext uri="{BB962C8B-B14F-4D97-AF65-F5344CB8AC3E}">
        <p14:creationId xmlns:p14="http://schemas.microsoft.com/office/powerpoint/2010/main" val="3372379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Historical decomposition of output: Colombia</a:t>
            </a:r>
            <a:endParaRPr lang="en-US" dirty="0"/>
          </a:p>
        </p:txBody>
      </p:sp>
      <p:graphicFrame>
        <p:nvGraphicFramePr>
          <p:cNvPr id="4" name="1 Gráfico"/>
          <p:cNvGraphicFramePr>
            <a:graphicFrameLocks noGrp="1"/>
          </p:cNvGraphicFramePr>
          <p:nvPr>
            <p:ph idx="1"/>
            <p:extLst>
              <p:ext uri="{D42A27DB-BD31-4B8C-83A1-F6EECF244321}">
                <p14:modId xmlns:p14="http://schemas.microsoft.com/office/powerpoint/2010/main" val="2147338242"/>
              </p:ext>
            </p:extLst>
          </p:nvPr>
        </p:nvGraphicFramePr>
        <p:xfrm>
          <a:off x="457200" y="1357313"/>
          <a:ext cx="8229600" cy="4768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7219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643192" cy="857256"/>
          </a:xfrm>
        </p:spPr>
        <p:txBody>
          <a:bodyPr/>
          <a:lstStyle/>
          <a:p>
            <a:r>
              <a:rPr lang="en-US" dirty="0" smtClean="0"/>
              <a:t>Historical decomposition of output:</a:t>
            </a:r>
            <a:br>
              <a:rPr lang="en-US" dirty="0" smtClean="0"/>
            </a:br>
            <a:r>
              <a:rPr lang="en-US" dirty="0" smtClean="0"/>
              <a:t>contribution of monetary policy</a:t>
            </a:r>
            <a:endParaRPr lang="en-US" dirty="0"/>
          </a:p>
        </p:txBody>
      </p:sp>
      <p:graphicFrame>
        <p:nvGraphicFramePr>
          <p:cNvPr id="5" name="1 Gráfico"/>
          <p:cNvGraphicFramePr>
            <a:graphicFrameLocks noGrp="1"/>
          </p:cNvGraphicFramePr>
          <p:nvPr>
            <p:ph idx="1"/>
            <p:extLst>
              <p:ext uri="{D42A27DB-BD31-4B8C-83A1-F6EECF244321}">
                <p14:modId xmlns:p14="http://schemas.microsoft.com/office/powerpoint/2010/main" val="3618066910"/>
              </p:ext>
            </p:extLst>
          </p:nvPr>
        </p:nvGraphicFramePr>
        <p:xfrm>
          <a:off x="457200" y="1357313"/>
          <a:ext cx="8229600" cy="4768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739291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579296" cy="857256"/>
          </a:xfrm>
        </p:spPr>
        <p:txBody>
          <a:bodyPr/>
          <a:lstStyle/>
          <a:p>
            <a:r>
              <a:rPr lang="en-US" dirty="0" smtClean="0"/>
              <a:t>Historical decomposition of output:</a:t>
            </a:r>
            <a:br>
              <a:rPr lang="en-US" dirty="0" smtClean="0"/>
            </a:br>
            <a:r>
              <a:rPr lang="en-US" dirty="0" smtClean="0"/>
              <a:t>contribution of government expenditure policy</a:t>
            </a:r>
            <a:endParaRPr lang="en-US" dirty="0"/>
          </a:p>
        </p:txBody>
      </p:sp>
      <p:graphicFrame>
        <p:nvGraphicFramePr>
          <p:cNvPr id="6" name="1 Gráfico"/>
          <p:cNvGraphicFramePr>
            <a:graphicFrameLocks noGrp="1"/>
          </p:cNvGraphicFramePr>
          <p:nvPr>
            <p:ph idx="1"/>
            <p:extLst>
              <p:ext uri="{D42A27DB-BD31-4B8C-83A1-F6EECF244321}">
                <p14:modId xmlns:p14="http://schemas.microsoft.com/office/powerpoint/2010/main" val="1946886691"/>
              </p:ext>
            </p:extLst>
          </p:nvPr>
        </p:nvGraphicFramePr>
        <p:xfrm>
          <a:off x="457200" y="1357313"/>
          <a:ext cx="8229600" cy="4768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267879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363272" cy="857256"/>
          </a:xfrm>
        </p:spPr>
        <p:txBody>
          <a:bodyPr/>
          <a:lstStyle/>
          <a:p>
            <a:r>
              <a:rPr lang="en-US" dirty="0" smtClean="0"/>
              <a:t>Historical decomposition of output:</a:t>
            </a:r>
            <a:br>
              <a:rPr lang="en-US" dirty="0" smtClean="0"/>
            </a:br>
            <a:r>
              <a:rPr lang="en-US" dirty="0" smtClean="0"/>
              <a:t>contribution of consumption tax policy</a:t>
            </a:r>
            <a:endParaRPr lang="en-US" dirty="0"/>
          </a:p>
        </p:txBody>
      </p:sp>
      <p:graphicFrame>
        <p:nvGraphicFramePr>
          <p:cNvPr id="5" name="1 Gráfico"/>
          <p:cNvGraphicFramePr>
            <a:graphicFrameLocks noGrp="1"/>
          </p:cNvGraphicFramePr>
          <p:nvPr>
            <p:ph idx="1"/>
            <p:extLst>
              <p:ext uri="{D42A27DB-BD31-4B8C-83A1-F6EECF244321}">
                <p14:modId xmlns:p14="http://schemas.microsoft.com/office/powerpoint/2010/main" val="3767402270"/>
              </p:ext>
            </p:extLst>
          </p:nvPr>
        </p:nvGraphicFramePr>
        <p:xfrm>
          <a:off x="457200" y="1357313"/>
          <a:ext cx="8229600" cy="4768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66600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363272" cy="857256"/>
          </a:xfrm>
        </p:spPr>
        <p:txBody>
          <a:bodyPr/>
          <a:lstStyle/>
          <a:p>
            <a:r>
              <a:rPr lang="en-US" dirty="0" smtClean="0"/>
              <a:t>Historical decomposition of output:</a:t>
            </a:r>
            <a:br>
              <a:rPr lang="en-US" dirty="0" smtClean="0"/>
            </a:br>
            <a:r>
              <a:rPr lang="en-US" dirty="0" smtClean="0"/>
              <a:t>contribution of income tax policy</a:t>
            </a:r>
            <a:endParaRPr lang="en-US" dirty="0"/>
          </a:p>
        </p:txBody>
      </p:sp>
      <p:graphicFrame>
        <p:nvGraphicFramePr>
          <p:cNvPr id="6" name="1 Gráfico"/>
          <p:cNvGraphicFramePr>
            <a:graphicFrameLocks noGrp="1"/>
          </p:cNvGraphicFramePr>
          <p:nvPr>
            <p:ph idx="1"/>
            <p:extLst>
              <p:ext uri="{D42A27DB-BD31-4B8C-83A1-F6EECF244321}">
                <p14:modId xmlns:p14="http://schemas.microsoft.com/office/powerpoint/2010/main" val="1867827656"/>
              </p:ext>
            </p:extLst>
          </p:nvPr>
        </p:nvGraphicFramePr>
        <p:xfrm>
          <a:off x="457200" y="1357313"/>
          <a:ext cx="8229600" cy="4768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4486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363272" cy="857256"/>
          </a:xfrm>
        </p:spPr>
        <p:txBody>
          <a:bodyPr/>
          <a:lstStyle/>
          <a:p>
            <a:r>
              <a:rPr lang="en-US" dirty="0" smtClean="0"/>
              <a:t>Historical decomposition of output:</a:t>
            </a:r>
            <a:br>
              <a:rPr lang="en-US" dirty="0" smtClean="0"/>
            </a:br>
            <a:r>
              <a:rPr lang="en-US" dirty="0" smtClean="0"/>
              <a:t>contribution of term of trade shocks</a:t>
            </a:r>
            <a:endParaRPr lang="en-US" dirty="0"/>
          </a:p>
        </p:txBody>
      </p:sp>
      <p:graphicFrame>
        <p:nvGraphicFramePr>
          <p:cNvPr id="5" name="1 Gráfico"/>
          <p:cNvGraphicFramePr>
            <a:graphicFrameLocks noGrp="1"/>
          </p:cNvGraphicFramePr>
          <p:nvPr>
            <p:ph idx="1"/>
            <p:extLst>
              <p:ext uri="{D42A27DB-BD31-4B8C-83A1-F6EECF244321}">
                <p14:modId xmlns:p14="http://schemas.microsoft.com/office/powerpoint/2010/main" val="3801228494"/>
              </p:ext>
            </p:extLst>
          </p:nvPr>
        </p:nvGraphicFramePr>
        <p:xfrm>
          <a:off x="457200" y="1357313"/>
          <a:ext cx="8229600" cy="4768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34223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643192" cy="857256"/>
          </a:xfrm>
        </p:spPr>
        <p:txBody>
          <a:bodyPr/>
          <a:lstStyle/>
          <a:p>
            <a:r>
              <a:rPr lang="en-US" dirty="0" smtClean="0"/>
              <a:t>Asymptotic Variance Decomposition: Colombia</a:t>
            </a:r>
            <a:endParaRPr lang="en-U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815177581"/>
              </p:ext>
            </p:extLst>
          </p:nvPr>
        </p:nvGraphicFramePr>
        <p:xfrm>
          <a:off x="107504" y="1268760"/>
          <a:ext cx="8928997" cy="5024004"/>
        </p:xfrm>
        <a:graphic>
          <a:graphicData uri="http://schemas.openxmlformats.org/drawingml/2006/table">
            <a:tbl>
              <a:tblPr>
                <a:tableStyleId>{22838BEF-8BB2-4498-84A7-C5851F593DF1}</a:tableStyleId>
              </a:tblPr>
              <a:tblGrid>
                <a:gridCol w="720083"/>
                <a:gridCol w="424045"/>
                <a:gridCol w="480054"/>
                <a:gridCol w="498056"/>
                <a:gridCol w="496056"/>
                <a:gridCol w="584064"/>
                <a:gridCol w="546061"/>
                <a:gridCol w="528060"/>
                <a:gridCol w="560062"/>
                <a:gridCol w="480054"/>
                <a:gridCol w="480054"/>
                <a:gridCol w="520057"/>
                <a:gridCol w="504056"/>
                <a:gridCol w="480054"/>
                <a:gridCol w="570063"/>
                <a:gridCol w="570063"/>
                <a:gridCol w="488055"/>
              </a:tblGrid>
              <a:tr h="357402">
                <a:tc>
                  <a:txBody>
                    <a:bodyPr/>
                    <a:lstStyle/>
                    <a:p>
                      <a:pPr algn="ctr" fontAlgn="b"/>
                      <a:endParaRPr lang="es-MX" sz="12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eps_z</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eps_pif</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eps_pih</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eps_risk</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eps_i_shock</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eps_y_star</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eps_i_star</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eps_pi_star</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eps_g</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eps_b</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eps_tauc</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eps_taul</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eps_nti</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eps_me_q</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eps_me_e</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900" u="none" strike="noStrike" dirty="0" err="1">
                          <a:solidFill>
                            <a:schemeClr val="tx2"/>
                          </a:solidFill>
                          <a:effectLst/>
                        </a:rPr>
                        <a:t>eps_tot</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r>
              <a:tr h="276492">
                <a:tc>
                  <a:txBody>
                    <a:bodyPr/>
                    <a:lstStyle/>
                    <a:p>
                      <a:pPr algn="ctr" fontAlgn="b"/>
                      <a:r>
                        <a:rPr lang="es-MX" sz="900" u="none" strike="noStrike" dirty="0">
                          <a:solidFill>
                            <a:schemeClr val="tx2"/>
                          </a:solidFill>
                          <a:effectLst/>
                        </a:rPr>
                        <a:t>y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2.2</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5.6</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18.5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7.0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2.5</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0.3</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43.2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19.2</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data_c_y</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14.0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6.0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30.5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8.6</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0.1</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9.2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16.5</a:t>
                      </a:r>
                      <a:endParaRPr lang="es-MX" sz="1200" b="0" i="0" u="none" strike="noStrike" dirty="0">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data_dlogy</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11.0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8.4</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16.9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13.1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3.3</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4.0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38.9</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data_dlogs</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8.1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0.1</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85.7</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data_i</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9.6</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4.2</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4.4</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0.8</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15.8</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21.5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22.8</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data_dloge</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14.3</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0.4</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30.9</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8.1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20.7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17.5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6.0</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data_dlogq</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1.6</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0.4</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44.9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10.9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9.8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9.0</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data_pi</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17.4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19.6</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8.0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9.0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7.6</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data_pif</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0.2</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0.5</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65.9</a:t>
                      </a:r>
                      <a:endParaRPr lang="es-MX" sz="1200" b="0" i="0" u="none" strike="noStrike">
                        <a:solidFill>
                          <a:schemeClr val="tx2"/>
                        </a:solidFill>
                        <a:effectLst/>
                        <a:latin typeface="Calibri"/>
                      </a:endParaRPr>
                    </a:p>
                  </a:txBody>
                  <a:tcPr marL="5299" marR="5299" marT="5299" marB="0" anchor="ctr"/>
                </a:tc>
              </a:tr>
              <a:tr h="357402">
                <a:tc>
                  <a:txBody>
                    <a:bodyPr/>
                    <a:lstStyle/>
                    <a:p>
                      <a:pPr algn="ctr" fontAlgn="b"/>
                      <a:r>
                        <a:rPr lang="es-MX" sz="900" u="none" strike="noStrike" dirty="0" err="1">
                          <a:solidFill>
                            <a:schemeClr val="tx2"/>
                          </a:solidFill>
                          <a:effectLst/>
                        </a:rPr>
                        <a:t>data_premium</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0.3</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48.0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16.6</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17.9</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0.1</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2.4</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data_T_y</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0.6</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0.3</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0.1</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1.2</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81.5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0.5</a:t>
                      </a:r>
                      <a:endParaRPr lang="es-MX" sz="1200" b="0" i="0" u="none" strike="noStrike">
                        <a:solidFill>
                          <a:schemeClr val="tx2"/>
                        </a:solidFill>
                        <a:effectLst/>
                        <a:latin typeface="Calibri"/>
                      </a:endParaRPr>
                    </a:p>
                  </a:txBody>
                  <a:tcPr marL="5299" marR="5299" marT="5299" marB="0" anchor="ctr"/>
                </a:tc>
              </a:tr>
              <a:tr h="357402">
                <a:tc>
                  <a:txBody>
                    <a:bodyPr/>
                    <a:lstStyle/>
                    <a:p>
                      <a:pPr algn="ctr" fontAlgn="b"/>
                      <a:r>
                        <a:rPr lang="es-MX" sz="900" u="none" strike="noStrike" dirty="0" err="1">
                          <a:solidFill>
                            <a:schemeClr val="tx2"/>
                          </a:solidFill>
                          <a:effectLst/>
                        </a:rPr>
                        <a:t>data_taulwn_y</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8.8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0.3</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0.3</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73.7</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8.1</a:t>
                      </a:r>
                      <a:endParaRPr lang="es-MX" sz="1200" b="0" i="0" u="none" strike="noStrike">
                        <a:solidFill>
                          <a:schemeClr val="tx2"/>
                        </a:solidFill>
                        <a:effectLst/>
                        <a:latin typeface="Calibri"/>
                      </a:endParaRPr>
                    </a:p>
                  </a:txBody>
                  <a:tcPr marL="5299" marR="5299" marT="5299" marB="0" anchor="ctr"/>
                </a:tc>
              </a:tr>
              <a:tr h="357402">
                <a:tc>
                  <a:txBody>
                    <a:bodyPr/>
                    <a:lstStyle/>
                    <a:p>
                      <a:pPr algn="ctr" fontAlgn="b"/>
                      <a:r>
                        <a:rPr lang="es-MX" sz="900" u="none" strike="noStrike" dirty="0" err="1">
                          <a:solidFill>
                            <a:schemeClr val="tx2"/>
                          </a:solidFill>
                          <a:effectLst/>
                        </a:rPr>
                        <a:t>data_taucc_y</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25.5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10.4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7.3</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1.2</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0.4</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14.4</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7.7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13.4</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data_g_y</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4.3</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5.6</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14.7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0.1</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41.8</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0.1</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14.7</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data_b_y</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31.4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0.6</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5.9</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12.7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10.8</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0.8</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15.0</a:t>
                      </a:r>
                      <a:endParaRPr lang="es-MX" sz="1200" b="0" i="0" u="none" strike="noStrike">
                        <a:solidFill>
                          <a:schemeClr val="tx2"/>
                        </a:solidFill>
                        <a:effectLst/>
                        <a:latin typeface="Calibri"/>
                      </a:endParaRPr>
                    </a:p>
                  </a:txBody>
                  <a:tcPr marL="5299" marR="5299" marT="5299" marB="0" anchor="ctr"/>
                </a:tc>
              </a:tr>
              <a:tr h="276492">
                <a:tc>
                  <a:txBody>
                    <a:bodyPr/>
                    <a:lstStyle/>
                    <a:p>
                      <a:pPr algn="ctr" fontAlgn="b"/>
                      <a:r>
                        <a:rPr lang="es-MX" sz="900" u="none" strike="noStrike" dirty="0" err="1">
                          <a:solidFill>
                            <a:schemeClr val="tx2"/>
                          </a:solidFill>
                          <a:effectLst/>
                        </a:rPr>
                        <a:t>data_ca_y</a:t>
                      </a:r>
                      <a:r>
                        <a:rPr lang="es-MX" sz="900" u="none" strike="noStrike" dirty="0">
                          <a:solidFill>
                            <a:schemeClr val="tx2"/>
                          </a:solidFill>
                          <a:effectLst/>
                        </a:rPr>
                        <a:t>    </a:t>
                      </a:r>
                      <a:endParaRPr lang="es-MX" sz="900" b="1"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5.0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15.0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1.1</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2.5</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23.6</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0.4</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0.0</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a:solidFill>
                            <a:schemeClr val="tx2"/>
                          </a:solidFill>
                          <a:effectLst/>
                        </a:rPr>
                        <a:t>38.7</a:t>
                      </a:r>
                      <a:endParaRPr lang="es-MX" sz="1200" b="0" i="0" u="none" strike="noStrike">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0.0</a:t>
                      </a:r>
                      <a:endParaRPr lang="es-MX" sz="1200" b="0" i="0" u="none" strike="noStrike" dirty="0">
                        <a:solidFill>
                          <a:schemeClr val="tx2"/>
                        </a:solidFill>
                        <a:effectLst/>
                        <a:latin typeface="Calibri"/>
                      </a:endParaRPr>
                    </a:p>
                  </a:txBody>
                  <a:tcPr marL="5299" marR="5299" marT="5299" marB="0" anchor="ctr"/>
                </a:tc>
                <a:tc>
                  <a:txBody>
                    <a:bodyPr/>
                    <a:lstStyle/>
                    <a:p>
                      <a:pPr algn="ctr" fontAlgn="b"/>
                      <a:r>
                        <a:rPr lang="es-MX" sz="1200" u="none" strike="noStrike" dirty="0">
                          <a:solidFill>
                            <a:schemeClr val="tx2"/>
                          </a:solidFill>
                          <a:effectLst/>
                        </a:rPr>
                        <a:t>10.3</a:t>
                      </a:r>
                      <a:endParaRPr lang="es-MX" sz="1200" b="0" i="0" u="none" strike="noStrike" dirty="0">
                        <a:solidFill>
                          <a:schemeClr val="tx2"/>
                        </a:solidFill>
                        <a:effectLst/>
                        <a:latin typeface="Calibri"/>
                      </a:endParaRPr>
                    </a:p>
                  </a:txBody>
                  <a:tcPr marL="5299" marR="5299" marT="5299" marB="0" anchor="ctr"/>
                </a:tc>
              </a:tr>
            </a:tbl>
          </a:graphicData>
        </a:graphic>
      </p:graphicFrame>
    </p:spTree>
    <p:extLst>
      <p:ext uri="{BB962C8B-B14F-4D97-AF65-F5344CB8AC3E}">
        <p14:creationId xmlns:p14="http://schemas.microsoft.com/office/powerpoint/2010/main" val="32674673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Closing remarks</a:t>
            </a:r>
            <a:endParaRPr lang="en-US" dirty="0"/>
          </a:p>
        </p:txBody>
      </p:sp>
      <p:sp>
        <p:nvSpPr>
          <p:cNvPr id="3" name="2 Marcador de contenido"/>
          <p:cNvSpPr>
            <a:spLocks noGrp="1"/>
          </p:cNvSpPr>
          <p:nvPr>
            <p:ph idx="1"/>
          </p:nvPr>
        </p:nvSpPr>
        <p:spPr/>
        <p:txBody>
          <a:bodyPr/>
          <a:lstStyle/>
          <a:p>
            <a:pPr algn="just"/>
            <a:r>
              <a:rPr lang="en-US" dirty="0" smtClean="0">
                <a:solidFill>
                  <a:schemeClr val="tx2"/>
                </a:solidFill>
              </a:rPr>
              <a:t>This is work in progress and the goal is to have a country by country analysis of the cyclicality of their macroeconomic policies and the effect that different domestic and external shocks have in explaining their business cycle fluctuations.</a:t>
            </a:r>
          </a:p>
          <a:p>
            <a:pPr algn="just"/>
            <a:endParaRPr lang="en-US" dirty="0" smtClean="0">
              <a:solidFill>
                <a:schemeClr val="tx2"/>
              </a:solidFill>
            </a:endParaRPr>
          </a:p>
          <a:p>
            <a:pPr algn="just"/>
            <a:r>
              <a:rPr lang="en-US" dirty="0" smtClean="0">
                <a:solidFill>
                  <a:schemeClr val="tx2"/>
                </a:solidFill>
              </a:rPr>
              <a:t>All comments or suggestions are greatly appreciated.</a:t>
            </a:r>
          </a:p>
        </p:txBody>
      </p:sp>
    </p:spTree>
    <p:extLst>
      <p:ext uri="{BB962C8B-B14F-4D97-AF65-F5344CB8AC3E}">
        <p14:creationId xmlns:p14="http://schemas.microsoft.com/office/powerpoint/2010/main" val="34322280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2250" y="3140968"/>
            <a:ext cx="8742238" cy="933450"/>
          </a:xfrm>
        </p:spPr>
        <p:txBody>
          <a:bodyPr>
            <a:noAutofit/>
          </a:bodyPr>
          <a:lstStyle/>
          <a:p>
            <a:pPr>
              <a:defRPr/>
            </a:pPr>
            <a:r>
              <a:rPr lang="en-US" dirty="0" smtClean="0"/>
              <a:t>Monetary and Fiscal Policies in Latin America:</a:t>
            </a:r>
            <a:br>
              <a:rPr lang="en-US" dirty="0" smtClean="0"/>
            </a:br>
            <a:r>
              <a:rPr lang="en-US" dirty="0" smtClean="0"/>
              <a:t>Evidence from an Estimated DSGE Model</a:t>
            </a:r>
            <a:endParaRPr lang="en-US" dirty="0"/>
          </a:p>
        </p:txBody>
      </p:sp>
      <p:sp>
        <p:nvSpPr>
          <p:cNvPr id="4099" name="Subtítulo 2"/>
          <p:cNvSpPr>
            <a:spLocks noGrp="1"/>
          </p:cNvSpPr>
          <p:nvPr>
            <p:ph type="subTitle" idx="1"/>
          </p:nvPr>
        </p:nvSpPr>
        <p:spPr>
          <a:xfrm>
            <a:off x="251520" y="4509120"/>
            <a:ext cx="8640960" cy="1872208"/>
          </a:xfrm>
        </p:spPr>
        <p:txBody>
          <a:bodyPr>
            <a:normAutofit/>
          </a:bodyPr>
          <a:lstStyle/>
          <a:p>
            <a:pPr algn="ctr"/>
            <a:r>
              <a:rPr lang="en-US" sz="2000" b="1" dirty="0">
                <a:latin typeface="Helvetica" pitchFamily="34" charset="0"/>
                <a:ea typeface="ＭＳ Ｐゴシック" pitchFamily="34" charset="-128"/>
                <a:cs typeface="Helvetica" pitchFamily="34" charset="0"/>
              </a:rPr>
              <a:t>Maritsa Hernández Henao		 Alberto Ortiz Bolaños</a:t>
            </a:r>
          </a:p>
          <a:p>
            <a:r>
              <a:rPr lang="en-US" sz="2000" dirty="0">
                <a:latin typeface="Helvetica" pitchFamily="34" charset="0"/>
                <a:ea typeface="ＭＳ Ｐゴシック" pitchFamily="34" charset="-128"/>
                <a:cs typeface="Helvetica" pitchFamily="34" charset="0"/>
              </a:rPr>
              <a:t>	</a:t>
            </a:r>
            <a:r>
              <a:rPr lang="en-US" sz="2000" dirty="0" smtClean="0">
                <a:latin typeface="Helvetica" pitchFamily="34" charset="0"/>
                <a:ea typeface="ＭＳ Ｐゴシック" pitchFamily="34" charset="-128"/>
                <a:cs typeface="Helvetica" pitchFamily="34" charset="0"/>
              </a:rPr>
              <a:t>          CEMLA</a:t>
            </a:r>
            <a:r>
              <a:rPr lang="en-US" sz="2000" dirty="0">
                <a:latin typeface="Helvetica" pitchFamily="34" charset="0"/>
                <a:ea typeface="ＭＳ Ｐゴシック" pitchFamily="34" charset="-128"/>
                <a:cs typeface="Helvetica" pitchFamily="34" charset="0"/>
              </a:rPr>
              <a:t>		                      </a:t>
            </a:r>
            <a:r>
              <a:rPr lang="en-US" sz="2000" dirty="0" smtClean="0">
                <a:latin typeface="Helvetica" pitchFamily="34" charset="0"/>
                <a:ea typeface="ＭＳ Ｐゴシック" pitchFamily="34" charset="-128"/>
                <a:cs typeface="Helvetica" pitchFamily="34" charset="0"/>
              </a:rPr>
              <a:t>   CEMLA </a:t>
            </a:r>
            <a:r>
              <a:rPr lang="en-US" sz="2000" dirty="0">
                <a:latin typeface="Helvetica" pitchFamily="34" charset="0"/>
                <a:ea typeface="ＭＳ Ｐゴシック" pitchFamily="34" charset="-128"/>
                <a:cs typeface="Helvetica" pitchFamily="34" charset="0"/>
              </a:rPr>
              <a:t>and EGADE</a:t>
            </a:r>
          </a:p>
          <a:p>
            <a:r>
              <a:rPr lang="en-US" sz="2000" dirty="0">
                <a:latin typeface="Helvetica" pitchFamily="34" charset="0"/>
                <a:ea typeface="ＭＳ Ｐゴシック" pitchFamily="34" charset="-128"/>
                <a:cs typeface="Helvetica" pitchFamily="34" charset="0"/>
              </a:rPr>
              <a:t>	</a:t>
            </a:r>
            <a:r>
              <a:rPr lang="en-US" sz="2000" dirty="0" smtClean="0">
                <a:latin typeface="Helvetica" pitchFamily="34" charset="0"/>
                <a:ea typeface="ＭＳ Ｐゴシック" pitchFamily="34" charset="-128"/>
                <a:cs typeface="Helvetica" pitchFamily="34" charset="0"/>
              </a:rPr>
              <a:t>jhernandez@cemla.org</a:t>
            </a:r>
            <a:r>
              <a:rPr lang="en-US" sz="2000" dirty="0">
                <a:latin typeface="Helvetica" pitchFamily="34" charset="0"/>
                <a:ea typeface="ＭＳ Ｐゴシック" pitchFamily="34" charset="-128"/>
                <a:cs typeface="Helvetica" pitchFamily="34" charset="0"/>
              </a:rPr>
              <a:t>		            </a:t>
            </a:r>
            <a:r>
              <a:rPr lang="en-US" sz="2000" dirty="0" smtClean="0">
                <a:latin typeface="Helvetica" pitchFamily="34" charset="0"/>
                <a:ea typeface="ＭＳ Ｐゴシック" pitchFamily="34" charset="-128"/>
                <a:cs typeface="Helvetica" pitchFamily="34" charset="0"/>
              </a:rPr>
              <a:t>    ortiz@cemla.org</a:t>
            </a:r>
            <a:endParaRPr lang="en-US" sz="2000" dirty="0">
              <a:latin typeface="Helvetica" pitchFamily="34" charset="0"/>
              <a:ea typeface="ＭＳ Ｐゴシック" pitchFamily="34" charset="-128"/>
              <a:cs typeface="Helvetica" pitchFamily="34" charset="0"/>
            </a:endParaRPr>
          </a:p>
          <a:p>
            <a:r>
              <a:rPr lang="es-MX" sz="2000" dirty="0" smtClean="0">
                <a:latin typeface="Helvetica" pitchFamily="34" charset="0"/>
                <a:ea typeface="ＭＳ Ｐゴシック" pitchFamily="34" charset="-128"/>
                <a:cs typeface="Helvetica" pitchFamily="34" charset="0"/>
              </a:rPr>
              <a:t>	</a:t>
            </a:r>
          </a:p>
          <a:p>
            <a:pPr algn="ctr"/>
            <a:r>
              <a:rPr lang="en-US" sz="2000" dirty="0" smtClean="0">
                <a:latin typeface="Helvetica" pitchFamily="34" charset="0"/>
                <a:ea typeface="ＭＳ Ｐゴシック" pitchFamily="34" charset="-128"/>
                <a:cs typeface="Helvetica" pitchFamily="34" charset="0"/>
              </a:rPr>
              <a:t>Thank you!</a:t>
            </a:r>
          </a:p>
        </p:txBody>
      </p:sp>
    </p:spTree>
    <p:extLst>
      <p:ext uri="{BB962C8B-B14F-4D97-AF65-F5344CB8AC3E}">
        <p14:creationId xmlns:p14="http://schemas.microsoft.com/office/powerpoint/2010/main" val="4412202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4900</TotalTime>
  <Words>3189</Words>
  <Application>Microsoft Office PowerPoint</Application>
  <PresentationFormat>Presentación en pantalla (4:3)</PresentationFormat>
  <Paragraphs>875</Paragraphs>
  <Slides>38</Slides>
  <Notes>9</Notes>
  <HiddenSlides>8</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38</vt:i4>
      </vt:variant>
    </vt:vector>
  </HeadingPairs>
  <TitlesOfParts>
    <vt:vector size="40" baseType="lpstr">
      <vt:lpstr>Tema de Office</vt:lpstr>
      <vt:lpstr>Hoja de cálculo</vt:lpstr>
      <vt:lpstr>Monetary and Fiscal Policies in Latin America: Evidence from an Estimated DSGE Model</vt:lpstr>
      <vt:lpstr>Motivation</vt:lpstr>
      <vt:lpstr>Institutional Quality</vt:lpstr>
      <vt:lpstr>Monetary Policy Cyclicality</vt:lpstr>
      <vt:lpstr>Monetary Policy Cyclicality</vt:lpstr>
      <vt:lpstr>Fear of Free Falling and Monetary Cyclicality</vt:lpstr>
      <vt:lpstr>Fiscal Policy Cyclicality</vt:lpstr>
      <vt:lpstr>Fiscal Policy Cyclicality</vt:lpstr>
      <vt:lpstr>Fiscal Policy Cyclicality and Terms of Trade Shocks</vt:lpstr>
      <vt:lpstr>Challenge</vt:lpstr>
      <vt:lpstr>Overview of the results</vt:lpstr>
      <vt:lpstr>Overview of the results (cont.)</vt:lpstr>
      <vt:lpstr>Model: IS and Aggregate Supply</vt:lpstr>
      <vt:lpstr>Model: Monetary policy and foreign variables</vt:lpstr>
      <vt:lpstr>Model: evolution of government debt and expenditure and taxation policies</vt:lpstr>
      <vt:lpstr>Model: Technology and External Sector</vt:lpstr>
      <vt:lpstr>Measurement equations</vt:lpstr>
      <vt:lpstr>Models’ fit comparison</vt:lpstr>
      <vt:lpstr>Estimated monetary policy function from a standard DSGE model </vt:lpstr>
      <vt:lpstr>Policy functions from a standard monetary DSGE model with fiscal factors</vt:lpstr>
      <vt:lpstr>Policy functions from a standard monetary DSGE model with fiscal factors</vt:lpstr>
      <vt:lpstr>Fiscal Multipliers</vt:lpstr>
      <vt:lpstr>Responses to one-standard deviation unexpected increase in interest rates</vt:lpstr>
      <vt:lpstr>Responses to one-standard deviation unexpected increase in interest rates: Mexico</vt:lpstr>
      <vt:lpstr>Responses to one-standard deviation unexpected increase in government expenditure</vt:lpstr>
      <vt:lpstr>Responses to one-standard deviation unexpected increase in government expenditure: Mexico</vt:lpstr>
      <vt:lpstr>Responses to one-standard deviation unexpected increase in taxation</vt:lpstr>
      <vt:lpstr>Responses to one-standard deviation unexpected increase in taxation: Mexico</vt:lpstr>
      <vt:lpstr>Newer estimation based on an extended model: Colombia</vt:lpstr>
      <vt:lpstr>Historical decomposition of output: Colombia</vt:lpstr>
      <vt:lpstr>Historical decomposition of output: contribution of monetary policy</vt:lpstr>
      <vt:lpstr>Historical decomposition of output: contribution of government expenditure policy</vt:lpstr>
      <vt:lpstr>Historical decomposition of output: contribution of consumption tax policy</vt:lpstr>
      <vt:lpstr>Historical decomposition of output: contribution of income tax policy</vt:lpstr>
      <vt:lpstr>Historical decomposition of output: contribution of term of trade shocks</vt:lpstr>
      <vt:lpstr>Asymptotic Variance Decomposition: Colombia</vt:lpstr>
      <vt:lpstr>Closing remarks</vt:lpstr>
      <vt:lpstr>Monetary and Fiscal Policies in Latin America: Evidence from an Estimated DSGE Model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de la presentación</dc:title>
  <dc:creator>Jorge</dc:creator>
  <cp:lastModifiedBy>Alberto</cp:lastModifiedBy>
  <cp:revision>382</cp:revision>
  <cp:lastPrinted>2012-11-16T19:42:25Z</cp:lastPrinted>
  <dcterms:created xsi:type="dcterms:W3CDTF">2009-02-21T07:09:00Z</dcterms:created>
  <dcterms:modified xsi:type="dcterms:W3CDTF">2015-11-26T16:19:19Z</dcterms:modified>
</cp:coreProperties>
</file>